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sldIdLst>
    <p:sldId id="257" r:id="rId2"/>
    <p:sldId id="259" r:id="rId3"/>
    <p:sldId id="310" r:id="rId4"/>
    <p:sldId id="261" r:id="rId5"/>
    <p:sldId id="262" r:id="rId6"/>
    <p:sldId id="263" r:id="rId7"/>
    <p:sldId id="309" r:id="rId8"/>
    <p:sldId id="308" r:id="rId9"/>
    <p:sldId id="264" r:id="rId10"/>
    <p:sldId id="265" r:id="rId11"/>
    <p:sldId id="266" r:id="rId12"/>
    <p:sldId id="267" r:id="rId13"/>
    <p:sldId id="268" r:id="rId14"/>
    <p:sldId id="270" r:id="rId15"/>
    <p:sldId id="31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FDBFD-7F9F-4D34-BFF1-2CFB1615AEAF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4FE53-6D5D-46ED-A96F-42B0AD55AF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FE53-6D5D-46ED-A96F-42B0AD55AF2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FE53-6D5D-46ED-A96F-42B0AD55AF2B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501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1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48A95EB-34F0-42B2-8058-4CE4C59674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B9F9C7-0CA1-446C-946C-53DF29B7C3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E719DC-9ECE-4413-BF11-C42D7A9917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300">
              <a:solidFill>
                <a:srgbClr val="7B7890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273050" indent="-27305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700"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40F4D67-E66A-4D17-AEFA-34F0E3560F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6DF7EF1-E267-4C3B-B5BF-D4026FA987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B4EF7E7-BBF4-4286-9A21-E759E4DA6C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9C9B7B5-2320-46A0-8CAC-83F22B79D0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EF21F9D-B95C-47E9-BA17-45FDEC151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A9353A0-34F0-4666-A418-DE461EA3DF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96AE9E3-49D1-4B2B-A444-22557C9E72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D561E86-A6D8-4F53-9E3D-97BF01402E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CFA4CEA2-7B16-4EDF-8F2D-F54931BA6F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666699"/>
                </a:solidFill>
                <a:latin typeface="+mn-lt"/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666699"/>
                </a:solidFill>
                <a:latin typeface="+mn-lt"/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9999CC"/>
                </a:solidFill>
                <a:latin typeface="+mn-lt"/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666699"/>
                </a:solidFill>
                <a:latin typeface="+mn-lt"/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9999CC"/>
                </a:solidFill>
                <a:latin typeface="+mn-lt"/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9999CC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434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4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6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dart.edu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dart.edu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-2003-12.photosight.ru/20/371318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omsk.old.kp.ru/readyimages/322554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5" name="Picture 13" descr="stand_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4864" y="0"/>
            <a:ext cx="4589137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6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475657" y="1828800"/>
            <a:ext cx="7382594" cy="2209800"/>
          </a:xfrm>
        </p:spPr>
        <p:txBody>
          <a:bodyPr/>
          <a:lstStyle/>
          <a:p>
            <a:pPr algn="ctr" eaLnBrk="1" hangingPunct="1"/>
            <a:r>
              <a:rPr lang="en-US" sz="2000" dirty="0" smtClean="0"/>
              <a:t>           </a:t>
            </a:r>
            <a:br>
              <a:rPr lang="en-US" sz="2000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Реализация внеурочной деятельности в начальной школе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дополнительного образования</a:t>
            </a:r>
          </a:p>
        </p:txBody>
      </p:sp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8840"/>
            <a:ext cx="8497192" cy="424686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опирается на преимущественное использование потенциала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дополнительного образования и на сотрудничество с учреждениями дополнительного образования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«школы полного дня»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внеурочной деятельности преимущественно воспитателями групп продленного дня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Оптимизационная модель</a:t>
            </a:r>
          </a:p>
        </p:txBody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8424863" cy="492442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Модель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внеурочной деятельности на основе оптимизации всех внутренних ресурсов образовательного учреждения предполагает, что в ее реализации принимают участие все педагогические работники данного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Инновационно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образовательная модель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808"/>
            <a:ext cx="8229600" cy="439043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опирается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деятельность инновационной (экспериментальной,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пилотной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внедренческой) площадки федерального, регионального, муниципального или институционального уровня, которая существует в образовательном учреждении.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28600"/>
            <a:ext cx="8585200" cy="1544638"/>
          </a:xfrm>
          <a:solidFill>
            <a:schemeClr val="bg1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 -неотъемлемая часть образовательного процесса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916832"/>
            <a:ext cx="8641085" cy="4680818"/>
          </a:xfr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Обязательными условиями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организации внеурочной деятельности в образовательном учреждении является: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родительский запрос </a:t>
            </a:r>
          </a:p>
          <a:p>
            <a:pP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наличие необходимой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учебно-материальной базы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наличие укомплектованных штатов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подготовленных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кадров</a:t>
            </a:r>
            <a:endParaRPr lang="ru-RU" sz="28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СанПиНов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, в том числе требований к сменности занятий и составлению расписания.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914400" y="2636838"/>
            <a:ext cx="8229600" cy="1371600"/>
          </a:xfrm>
        </p:spPr>
        <p:txBody>
          <a:bodyPr/>
          <a:lstStyle/>
          <a:p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3" descr="stand_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"/>
            <a:ext cx="4427984" cy="115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6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Внеучебная</a:t>
            </a:r>
            <a:r>
              <a:rPr lang="ru-RU" sz="3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(внеурочная) деятельность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8840"/>
            <a:ext cx="8892480" cy="440012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-это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осуществляемая в формах, отличных от классно-урочной, и направленная на достижение планируемых результатов освоения основной образовательной программы начального общего образования.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039813"/>
          </a:xfrm>
          <a:solidFill>
            <a:schemeClr val="bg1"/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Программа внеурочной деятельности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844824"/>
            <a:ext cx="8656513" cy="4278164"/>
          </a:xfrm>
          <a:solidFill>
            <a:schemeClr val="bg1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>
              <a:buFont typeface="Wingdings 2" pitchFamily="18" charset="2"/>
              <a:buNone/>
              <a:defRPr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должна обеспечивать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достижение планируемых результатов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освоения основной образовательной программы начального общего образования</a:t>
            </a:r>
          </a:p>
        </p:txBody>
      </p:sp>
      <p:pic>
        <p:nvPicPr>
          <p:cNvPr id="249860" name="Picture 4" descr="Картинка 2 из 20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07822">
            <a:off x="5624905" y="4326995"/>
            <a:ext cx="2998601" cy="197582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458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обеспечить благоприятную адаптацию ребенка в школе;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оптимизировать учебную нагрузку обучающихся;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улучшить условия для развития ребенка;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учесть возрастные и индивидуальные особенности обучающихся.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</a:t>
            </a:r>
          </a:p>
        </p:txBody>
      </p:sp>
      <p:sp>
        <p:nvSpPr>
          <p:cNvPr id="111618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96752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спортивно-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оздоровительное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духовно-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нравственное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социальное</a:t>
            </a:r>
          </a:p>
          <a:p>
            <a:pPr eaLnBrk="1" hangingPunct="1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общеинтеллектуальное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общекультурное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548680"/>
            <a:ext cx="7620000" cy="57606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848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экскурсии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кружки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секции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конференции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диспуты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школьные научные общества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олимпиады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соревнования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поисковые и научные исследования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социальные проекты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общественно полезные практики и др.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548680"/>
            <a:ext cx="8534400" cy="1544638"/>
          </a:xfrm>
          <a:solidFill>
            <a:schemeClr val="bg1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 -неотъемлемая часть образовательного процесса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2276872"/>
            <a:ext cx="8424936" cy="3671888"/>
          </a:xfrm>
          <a:solidFill>
            <a:schemeClr val="bg1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Общеобразовательное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самостоятельно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выбирает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формы, средства и методы организации внеурочной деятельности в соответствии со своим уставом и с Законом Российской Федерации «Об образовании».</a:t>
            </a:r>
          </a:p>
        </p:txBody>
      </p:sp>
      <p:pic>
        <p:nvPicPr>
          <p:cNvPr id="248836" name="Picture 4" descr="Картинка 12 из 2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9038" y="4768850"/>
            <a:ext cx="1604962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14690" name="Picture 7" descr="Изображение 091"/>
          <p:cNvPicPr>
            <a:picLocks noChangeAspect="1" noChangeArrowheads="1"/>
          </p:cNvPicPr>
          <p:nvPr/>
        </p:nvPicPr>
        <p:blipFill>
          <a:blip r:embed="rId2" cstate="print"/>
          <a:srcRect l="8769" t="15811" r="8308" b="13797"/>
          <a:stretch>
            <a:fillRect/>
          </a:stretch>
        </p:blipFill>
        <p:spPr bwMode="auto">
          <a:xfrm>
            <a:off x="0" y="404664"/>
            <a:ext cx="9144000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Типы организационных моделей внеурочной деятельности </a:t>
            </a:r>
            <a:r>
              <a:rPr lang="ru-RU" sz="3600" dirty="0" smtClean="0">
                <a:solidFill>
                  <a:schemeClr val="accent1">
                    <a:lumMod val="9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90000"/>
                  </a:schemeClr>
                </a:solidFill>
              </a:rPr>
            </a:br>
            <a:endParaRPr lang="ru-RU" sz="3600" dirty="0" smtClean="0">
              <a:solidFill>
                <a:schemeClr val="accent1">
                  <a:lumMod val="90000"/>
                </a:schemeClr>
              </a:solidFill>
            </a:endParaRP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060848"/>
            <a:ext cx="8305800" cy="4343400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дополнительного образования 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«школы полного дня»; 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оптимизационная модель </a:t>
            </a:r>
          </a:p>
          <a:p>
            <a:pPr eaLnBrk="1" hangingPunct="1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инновационно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образовательная модель.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303</TotalTime>
  <Words>304</Words>
  <Application>Microsoft Office PowerPoint</Application>
  <PresentationFormat>Экран (4:3)</PresentationFormat>
  <Paragraphs>56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1_Пиксел</vt:lpstr>
      <vt:lpstr>                          Реализация внеурочной деятельности в начальной школе </vt:lpstr>
      <vt:lpstr>Внеучебная (внеурочная) деятельность</vt:lpstr>
      <vt:lpstr>Программа внеурочной деятельности</vt:lpstr>
      <vt:lpstr>Задачи:</vt:lpstr>
      <vt:lpstr>Направления</vt:lpstr>
      <vt:lpstr>Формы </vt:lpstr>
      <vt:lpstr>Внеурочная деятельность -неотъемлемая часть образовательного процесса</vt:lpstr>
      <vt:lpstr>Слайд 8</vt:lpstr>
      <vt:lpstr>Типы организационных моделей внеурочной деятельности  </vt:lpstr>
      <vt:lpstr>Модель дополнительного образования</vt:lpstr>
      <vt:lpstr> Модель  «школы полного дня»</vt:lpstr>
      <vt:lpstr>Оптимизационная модель</vt:lpstr>
      <vt:lpstr>Инновационно- образовательная модель</vt:lpstr>
      <vt:lpstr>Внеурочная деятельность -неотъемлемая часть образовательного процесса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2012-04-01T11:16:27Z</dcterms:created>
  <dcterms:modified xsi:type="dcterms:W3CDTF">2014-03-15T16:56:23Z</dcterms:modified>
</cp:coreProperties>
</file>