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18E0-EA21-41DE-821B-1A18CF46308A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2651-3A1E-45EC-B17E-EF8B2AC87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954" name="Group 218"/>
          <p:cNvGraphicFramePr>
            <a:graphicFrameLocks noGrp="1"/>
          </p:cNvGraphicFramePr>
          <p:nvPr/>
        </p:nvGraphicFramePr>
        <p:xfrm>
          <a:off x="142842" y="2852738"/>
          <a:ext cx="8786883" cy="2006582"/>
        </p:xfrm>
        <a:graphic>
          <a:graphicData uri="http://schemas.openxmlformats.org/drawingml/2006/table">
            <a:tbl>
              <a:tblPr/>
              <a:tblGrid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  <a:gridCol w="418423"/>
              </a:tblGrid>
              <a:tr h="10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55" name="Text Box 219"/>
          <p:cNvSpPr txBox="1">
            <a:spLocks noChangeArrowheads="1"/>
          </p:cNvSpPr>
          <p:nvPr/>
        </p:nvSpPr>
        <p:spPr bwMode="auto">
          <a:xfrm>
            <a:off x="142844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b="0" dirty="0">
                <a:effectLst/>
                <a:latin typeface="Times New Roman" pitchFamily="18" charset="0"/>
              </a:rPr>
              <a:t>а</a:t>
            </a:r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2214546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142844" y="3857628"/>
            <a:ext cx="428628" cy="1000132"/>
          </a:xfrm>
          <a:prstGeom prst="rtTriangle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44" y="3857628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4000" dirty="0">
                <a:latin typeface="Times New Roman" pitchFamily="18" charset="0"/>
              </a:rPr>
              <a:t>я</a:t>
            </a:r>
          </a:p>
        </p:txBody>
      </p:sp>
      <p:sp>
        <p:nvSpPr>
          <p:cNvPr id="10" name="Text Box 219"/>
          <p:cNvSpPr txBox="1">
            <a:spLocks noChangeArrowheads="1"/>
          </p:cNvSpPr>
          <p:nvPr/>
        </p:nvSpPr>
        <p:spPr bwMode="auto">
          <a:xfrm>
            <a:off x="8501090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ь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1" name="Text Box 219"/>
          <p:cNvSpPr txBox="1">
            <a:spLocks noChangeArrowheads="1"/>
          </p:cNvSpPr>
          <p:nvPr/>
        </p:nvSpPr>
        <p:spPr bwMode="auto">
          <a:xfrm>
            <a:off x="571472" y="2857496"/>
            <a:ext cx="357190" cy="70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b="0" dirty="0">
                <a:effectLst/>
                <a:latin typeface="Times New Roman" pitchFamily="18" charset="0"/>
              </a:rPr>
              <a:t>о</a:t>
            </a:r>
          </a:p>
        </p:txBody>
      </p:sp>
      <p:sp>
        <p:nvSpPr>
          <p:cNvPr id="13" name="Text Box 219"/>
          <p:cNvSpPr txBox="1">
            <a:spLocks noChangeArrowheads="1"/>
          </p:cNvSpPr>
          <p:nvPr/>
        </p:nvSpPr>
        <p:spPr bwMode="auto">
          <a:xfrm>
            <a:off x="8501090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ъ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4" name="Text Box 219"/>
          <p:cNvSpPr txBox="1">
            <a:spLocks noChangeArrowheads="1"/>
          </p:cNvSpPr>
          <p:nvPr/>
        </p:nvSpPr>
        <p:spPr bwMode="auto">
          <a:xfrm>
            <a:off x="1428728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ы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5" name="Text Box 219"/>
          <p:cNvSpPr txBox="1">
            <a:spLocks noChangeArrowheads="1"/>
          </p:cNvSpPr>
          <p:nvPr/>
        </p:nvSpPr>
        <p:spPr bwMode="auto">
          <a:xfrm>
            <a:off x="1857356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э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6" name="Text Box 219"/>
          <p:cNvSpPr txBox="1">
            <a:spLocks noChangeArrowheads="1"/>
          </p:cNvSpPr>
          <p:nvPr/>
        </p:nvSpPr>
        <p:spPr bwMode="auto">
          <a:xfrm>
            <a:off x="1000100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у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1000100" y="3857628"/>
            <a:ext cx="414334" cy="1000132"/>
          </a:xfrm>
          <a:prstGeom prst="rtTriangle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571472" y="3857628"/>
            <a:ext cx="414334" cy="1000132"/>
          </a:xfrm>
          <a:prstGeom prst="rtTriangle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1785918" y="3857628"/>
            <a:ext cx="428628" cy="1000132"/>
          </a:xfrm>
          <a:prstGeom prst="rtTriangle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 Box 219"/>
          <p:cNvSpPr txBox="1">
            <a:spLocks noChangeArrowheads="1"/>
          </p:cNvSpPr>
          <p:nvPr/>
        </p:nvSpPr>
        <p:spPr bwMode="auto">
          <a:xfrm>
            <a:off x="571472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ё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9" name="Text Box 219"/>
          <p:cNvSpPr txBox="1">
            <a:spLocks noChangeArrowheads="1"/>
          </p:cNvSpPr>
          <p:nvPr/>
        </p:nvSpPr>
        <p:spPr bwMode="auto">
          <a:xfrm>
            <a:off x="928662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ю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7" name="Text Box 219"/>
          <p:cNvSpPr txBox="1">
            <a:spLocks noChangeArrowheads="1"/>
          </p:cNvSpPr>
          <p:nvPr/>
        </p:nvSpPr>
        <p:spPr bwMode="auto">
          <a:xfrm>
            <a:off x="1428728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и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18" name="Text Box 219"/>
          <p:cNvSpPr txBox="1">
            <a:spLocks noChangeArrowheads="1"/>
          </p:cNvSpPr>
          <p:nvPr/>
        </p:nvSpPr>
        <p:spPr bwMode="auto">
          <a:xfrm>
            <a:off x="1857356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 smtClean="0">
                <a:latin typeface="Times New Roman" pitchFamily="18" charset="0"/>
              </a:rPr>
              <a:t>е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2643174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0800000">
            <a:off x="3071802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10800000">
            <a:off x="3500430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29058" y="2857496"/>
            <a:ext cx="428628" cy="1000132"/>
          </a:xfrm>
          <a:prstGeom prst="rect">
            <a:avLst/>
          </a:prstGeom>
          <a:solidFill>
            <a:srgbClr val="92D050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 Box 219"/>
          <p:cNvSpPr txBox="1">
            <a:spLocks noChangeArrowheads="1"/>
          </p:cNvSpPr>
          <p:nvPr/>
        </p:nvSpPr>
        <p:spPr bwMode="auto">
          <a:xfrm>
            <a:off x="3500430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р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29" name="Text Box 219"/>
          <p:cNvSpPr txBox="1">
            <a:spLocks noChangeArrowheads="1"/>
          </p:cNvSpPr>
          <p:nvPr/>
        </p:nvSpPr>
        <p:spPr bwMode="auto">
          <a:xfrm>
            <a:off x="3071802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л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30" name="Text Box 219"/>
          <p:cNvSpPr txBox="1">
            <a:spLocks noChangeArrowheads="1"/>
          </p:cNvSpPr>
          <p:nvPr/>
        </p:nvSpPr>
        <p:spPr bwMode="auto">
          <a:xfrm>
            <a:off x="2643174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м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31" name="Text Box 219"/>
          <p:cNvSpPr txBox="1">
            <a:spLocks noChangeArrowheads="1"/>
          </p:cNvSpPr>
          <p:nvPr/>
        </p:nvSpPr>
        <p:spPr bwMode="auto">
          <a:xfrm>
            <a:off x="2214546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н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32" name="Text Box 219"/>
          <p:cNvSpPr txBox="1">
            <a:spLocks noChangeArrowheads="1"/>
          </p:cNvSpPr>
          <p:nvPr/>
        </p:nvSpPr>
        <p:spPr bwMode="auto">
          <a:xfrm>
            <a:off x="5929322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ж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34" name="Text Box 219"/>
          <p:cNvSpPr txBox="1">
            <a:spLocks noChangeArrowheads="1"/>
          </p:cNvSpPr>
          <p:nvPr/>
        </p:nvSpPr>
        <p:spPr bwMode="auto">
          <a:xfrm>
            <a:off x="3857620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й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35" name="Прямоугольный треугольник 34"/>
          <p:cNvSpPr/>
          <p:nvPr/>
        </p:nvSpPr>
        <p:spPr>
          <a:xfrm rot="10800000">
            <a:off x="5572132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ый треугольник 35"/>
          <p:cNvSpPr/>
          <p:nvPr/>
        </p:nvSpPr>
        <p:spPr>
          <a:xfrm rot="10800000">
            <a:off x="5143504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ый треугольник 36"/>
          <p:cNvSpPr/>
          <p:nvPr/>
        </p:nvSpPr>
        <p:spPr>
          <a:xfrm rot="10800000">
            <a:off x="4786314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ый треугольник 37"/>
          <p:cNvSpPr/>
          <p:nvPr/>
        </p:nvSpPr>
        <p:spPr>
          <a:xfrm rot="10800000">
            <a:off x="4357686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 Box 219"/>
          <p:cNvSpPr txBox="1">
            <a:spLocks noChangeArrowheads="1"/>
          </p:cNvSpPr>
          <p:nvPr/>
        </p:nvSpPr>
        <p:spPr bwMode="auto">
          <a:xfrm>
            <a:off x="4286248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б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39" name="Text Box 219"/>
          <p:cNvSpPr txBox="1">
            <a:spLocks noChangeArrowheads="1"/>
          </p:cNvSpPr>
          <p:nvPr/>
        </p:nvSpPr>
        <p:spPr bwMode="auto">
          <a:xfrm>
            <a:off x="5572132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д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0" name="Text Box 219"/>
          <p:cNvSpPr txBox="1">
            <a:spLocks noChangeArrowheads="1"/>
          </p:cNvSpPr>
          <p:nvPr/>
        </p:nvSpPr>
        <p:spPr bwMode="auto">
          <a:xfrm>
            <a:off x="5143504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г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1" name="Text Box 219"/>
          <p:cNvSpPr txBox="1">
            <a:spLocks noChangeArrowheads="1"/>
          </p:cNvSpPr>
          <p:nvPr/>
        </p:nvSpPr>
        <p:spPr bwMode="auto">
          <a:xfrm>
            <a:off x="4714876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в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2" name="Text Box 219"/>
          <p:cNvSpPr txBox="1">
            <a:spLocks noChangeArrowheads="1"/>
          </p:cNvSpPr>
          <p:nvPr/>
        </p:nvSpPr>
        <p:spPr bwMode="auto">
          <a:xfrm>
            <a:off x="5929322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ш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50" name="Text Box 219"/>
          <p:cNvSpPr txBox="1">
            <a:spLocks noChangeArrowheads="1"/>
          </p:cNvSpPr>
          <p:nvPr/>
        </p:nvSpPr>
        <p:spPr bwMode="auto">
          <a:xfrm>
            <a:off x="7215206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ц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072462" y="3857628"/>
            <a:ext cx="428628" cy="1000132"/>
          </a:xfrm>
          <a:prstGeom prst="rect">
            <a:avLst/>
          </a:prstGeom>
          <a:solidFill>
            <a:srgbClr val="92D050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643834" y="3857628"/>
            <a:ext cx="428628" cy="1000132"/>
          </a:xfrm>
          <a:prstGeom prst="rect">
            <a:avLst/>
          </a:prstGeom>
          <a:solidFill>
            <a:srgbClr val="92D050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 Box 219"/>
          <p:cNvSpPr txBox="1">
            <a:spLocks noChangeArrowheads="1"/>
          </p:cNvSpPr>
          <p:nvPr/>
        </p:nvSpPr>
        <p:spPr bwMode="auto">
          <a:xfrm>
            <a:off x="7643834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ч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52" name="Text Box 219"/>
          <p:cNvSpPr txBox="1">
            <a:spLocks noChangeArrowheads="1"/>
          </p:cNvSpPr>
          <p:nvPr/>
        </p:nvSpPr>
        <p:spPr bwMode="auto">
          <a:xfrm>
            <a:off x="8001024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щ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55" name="Прямоугольный треугольник 54"/>
          <p:cNvSpPr/>
          <p:nvPr/>
        </p:nvSpPr>
        <p:spPr>
          <a:xfrm rot="10800000">
            <a:off x="5143504" y="3857628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ый треугольник 55"/>
          <p:cNvSpPr/>
          <p:nvPr/>
        </p:nvSpPr>
        <p:spPr>
          <a:xfrm rot="10800000">
            <a:off x="4786314" y="3857628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ый треугольник 56"/>
          <p:cNvSpPr/>
          <p:nvPr/>
        </p:nvSpPr>
        <p:spPr>
          <a:xfrm rot="10800000">
            <a:off x="4357686" y="3857628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ый треугольник 57"/>
          <p:cNvSpPr/>
          <p:nvPr/>
        </p:nvSpPr>
        <p:spPr>
          <a:xfrm rot="10800000">
            <a:off x="6429388" y="2857496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ый треугольник 58"/>
          <p:cNvSpPr/>
          <p:nvPr/>
        </p:nvSpPr>
        <p:spPr>
          <a:xfrm rot="10800000">
            <a:off x="6429388" y="3857628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ый треугольник 59"/>
          <p:cNvSpPr/>
          <p:nvPr/>
        </p:nvSpPr>
        <p:spPr>
          <a:xfrm rot="10800000">
            <a:off x="5572132" y="3857628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ый треугольник 60"/>
          <p:cNvSpPr/>
          <p:nvPr/>
        </p:nvSpPr>
        <p:spPr>
          <a:xfrm rot="10800000">
            <a:off x="6858016" y="3857628"/>
            <a:ext cx="414334" cy="100013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 Box 219"/>
          <p:cNvSpPr txBox="1">
            <a:spLocks noChangeArrowheads="1"/>
          </p:cNvSpPr>
          <p:nvPr/>
        </p:nvSpPr>
        <p:spPr bwMode="auto">
          <a:xfrm>
            <a:off x="4357686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п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7" name="Text Box 219"/>
          <p:cNvSpPr txBox="1">
            <a:spLocks noChangeArrowheads="1"/>
          </p:cNvSpPr>
          <p:nvPr/>
        </p:nvSpPr>
        <p:spPr bwMode="auto">
          <a:xfrm>
            <a:off x="4714876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ф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6" name="Text Box 219"/>
          <p:cNvSpPr txBox="1">
            <a:spLocks noChangeArrowheads="1"/>
          </p:cNvSpPr>
          <p:nvPr/>
        </p:nvSpPr>
        <p:spPr bwMode="auto">
          <a:xfrm>
            <a:off x="5143504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к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5" name="Text Box 219"/>
          <p:cNvSpPr txBox="1">
            <a:spLocks noChangeArrowheads="1"/>
          </p:cNvSpPr>
          <p:nvPr/>
        </p:nvSpPr>
        <p:spPr bwMode="auto">
          <a:xfrm>
            <a:off x="5572132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т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43" name="Text Box 219"/>
          <p:cNvSpPr txBox="1">
            <a:spLocks noChangeArrowheads="1"/>
          </p:cNvSpPr>
          <p:nvPr/>
        </p:nvSpPr>
        <p:spPr bwMode="auto">
          <a:xfrm>
            <a:off x="6429388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с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51" name="Text Box 219"/>
          <p:cNvSpPr txBox="1">
            <a:spLocks noChangeArrowheads="1"/>
          </p:cNvSpPr>
          <p:nvPr/>
        </p:nvSpPr>
        <p:spPr bwMode="auto">
          <a:xfrm>
            <a:off x="6786578" y="385762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х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4282" y="2000240"/>
            <a:ext cx="20002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Гласные первого ряда,</a:t>
            </a:r>
          </a:p>
          <a:p>
            <a:r>
              <a:rPr lang="ru-RU" sz="1100" dirty="0" smtClean="0"/>
              <a:t>о</a:t>
            </a:r>
            <a:r>
              <a:rPr lang="ru-RU" sz="1100" dirty="0" smtClean="0"/>
              <a:t>бозначают твёрдость</a:t>
            </a:r>
          </a:p>
          <a:p>
            <a:r>
              <a:rPr lang="ru-RU" sz="1100" dirty="0" smtClean="0"/>
              <a:t> согласных звуков, после которых следуют.</a:t>
            </a:r>
          </a:p>
          <a:p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214282" y="4857760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Гласные второго ряда, </a:t>
            </a:r>
          </a:p>
          <a:p>
            <a:r>
              <a:rPr lang="ru-RU" sz="1100" dirty="0" smtClean="0"/>
              <a:t>обозначают мягкость </a:t>
            </a:r>
          </a:p>
          <a:p>
            <a:r>
              <a:rPr lang="ru-RU" sz="1100" dirty="0" smtClean="0"/>
              <a:t>согласных звуков, </a:t>
            </a:r>
          </a:p>
          <a:p>
            <a:r>
              <a:rPr lang="ru-RU" sz="1100" dirty="0" smtClean="0"/>
              <a:t>после которых следуют</a:t>
            </a:r>
            <a:endParaRPr lang="ru-RU" sz="1100" dirty="0"/>
          </a:p>
        </p:txBody>
      </p:sp>
      <p:sp>
        <p:nvSpPr>
          <p:cNvPr id="64" name="Прямоугольный треугольник 63"/>
          <p:cNvSpPr/>
          <p:nvPr/>
        </p:nvSpPr>
        <p:spPr>
          <a:xfrm>
            <a:off x="357158" y="214290"/>
            <a:ext cx="285752" cy="48577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ый треугольник 64"/>
          <p:cNvSpPr/>
          <p:nvPr/>
        </p:nvSpPr>
        <p:spPr>
          <a:xfrm rot="10800000">
            <a:off x="357158" y="214290"/>
            <a:ext cx="285752" cy="48577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642910" y="214290"/>
            <a:ext cx="236795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Обозначают два звука, если стоят :</a:t>
            </a:r>
          </a:p>
          <a:p>
            <a:r>
              <a:rPr lang="ru-RU" sz="1100" dirty="0" smtClean="0"/>
              <a:t>-в начале слова (ель)</a:t>
            </a:r>
          </a:p>
          <a:p>
            <a:pPr>
              <a:buFontTx/>
              <a:buChar char="-"/>
            </a:pPr>
            <a:r>
              <a:rPr lang="ru-RU" sz="1100" dirty="0" smtClean="0"/>
              <a:t>после гласной (пояс)</a:t>
            </a:r>
          </a:p>
          <a:p>
            <a:pPr>
              <a:buFontTx/>
              <a:buChar char="-"/>
            </a:pPr>
            <a:r>
              <a:rPr lang="ru-RU" sz="1100" dirty="0" smtClean="0"/>
              <a:t>п</a:t>
            </a:r>
            <a:r>
              <a:rPr lang="ru-RU" sz="1100" dirty="0" smtClean="0"/>
              <a:t>осле разделительных Ъ и </a:t>
            </a:r>
            <a:r>
              <a:rPr lang="ru-RU" sz="1100" dirty="0" err="1" smtClean="0"/>
              <a:t>ь</a:t>
            </a:r>
            <a:r>
              <a:rPr lang="ru-RU" sz="1100" dirty="0" smtClean="0"/>
              <a:t> знаков</a:t>
            </a:r>
          </a:p>
          <a:p>
            <a:r>
              <a:rPr lang="ru-RU" sz="1100" dirty="0" smtClean="0"/>
              <a:t>( подъём, вьюга)</a:t>
            </a:r>
            <a:endParaRPr lang="ru-RU" sz="1100" dirty="0"/>
          </a:p>
        </p:txBody>
      </p:sp>
      <p:sp>
        <p:nvSpPr>
          <p:cNvPr id="67" name="Прямоугольный треугольник 66"/>
          <p:cNvSpPr/>
          <p:nvPr/>
        </p:nvSpPr>
        <p:spPr>
          <a:xfrm>
            <a:off x="3357554" y="285728"/>
            <a:ext cx="285752" cy="48577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ый треугольник 67"/>
          <p:cNvSpPr/>
          <p:nvPr/>
        </p:nvSpPr>
        <p:spPr>
          <a:xfrm rot="10800000">
            <a:off x="3357554" y="285728"/>
            <a:ext cx="285752" cy="48577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3643306" y="285728"/>
            <a:ext cx="27013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Буква обозначает твёрдый и мягкий звук</a:t>
            </a:r>
          </a:p>
          <a:p>
            <a:r>
              <a:rPr lang="ru-RU" sz="1100" dirty="0" smtClean="0"/>
              <a:t>( смотри на последующую гласную букву)</a:t>
            </a:r>
            <a:endParaRPr lang="ru-RU" sz="1100" dirty="0"/>
          </a:p>
        </p:txBody>
      </p:sp>
      <p:sp>
        <p:nvSpPr>
          <p:cNvPr id="44" name="Text Box 219"/>
          <p:cNvSpPr txBox="1">
            <a:spLocks noChangeArrowheads="1"/>
          </p:cNvSpPr>
          <p:nvPr/>
        </p:nvSpPr>
        <p:spPr bwMode="auto">
          <a:xfrm>
            <a:off x="6429388" y="2857496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4000" dirty="0">
                <a:latin typeface="Times New Roman" pitchFamily="18" charset="0"/>
              </a:rPr>
              <a:t>з</a:t>
            </a:r>
            <a:endParaRPr lang="ru-RU" sz="4000" b="0" dirty="0">
              <a:effectLst/>
              <a:latin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57554" y="857232"/>
            <a:ext cx="285752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357554" y="1357298"/>
            <a:ext cx="285752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857232"/>
            <a:ext cx="1492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Всегда твёрдые звуки</a:t>
            </a:r>
            <a:endParaRPr lang="ru-RU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3643306" y="1357298"/>
            <a:ext cx="1407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Всегда мягкие звуки</a:t>
            </a:r>
            <a:endParaRPr lang="ru-RU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357554" y="2428868"/>
            <a:ext cx="422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верхнем ряду звонкие согласные звуки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3500430" y="4929198"/>
            <a:ext cx="402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нижнем ряду глухие </a:t>
            </a:r>
            <a:r>
              <a:rPr lang="ru-RU" smtClean="0"/>
              <a:t>согласные звуки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55" grpId="0"/>
      <p:bldP spid="10" grpId="0"/>
      <p:bldP spid="11" grpId="0"/>
      <p:bldP spid="13" grpId="0"/>
      <p:bldP spid="14" grpId="0"/>
      <p:bldP spid="15" grpId="0"/>
      <p:bldP spid="16" grpId="0"/>
      <p:bldP spid="12" grpId="0"/>
      <p:bldP spid="19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4" grpId="0"/>
      <p:bldP spid="33" grpId="0"/>
      <p:bldP spid="39" grpId="0"/>
      <p:bldP spid="40" grpId="0"/>
      <p:bldP spid="41" grpId="0"/>
      <p:bldP spid="42" grpId="0"/>
      <p:bldP spid="50" grpId="0"/>
      <p:bldP spid="49" grpId="0"/>
      <p:bldP spid="52" grpId="0"/>
      <p:bldP spid="48" grpId="0"/>
      <p:bldP spid="47" grpId="0"/>
      <p:bldP spid="46" grpId="0"/>
      <p:bldP spid="45" grpId="0"/>
      <p:bldP spid="43" grpId="0"/>
      <p:bldP spid="51" grpId="0"/>
      <p:bldP spid="4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120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2009-09-22T17:13:29Z</dcterms:created>
  <dcterms:modified xsi:type="dcterms:W3CDTF">2009-09-23T17:11:43Z</dcterms:modified>
</cp:coreProperties>
</file>