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9" r:id="rId2"/>
    <p:sldId id="264" r:id="rId3"/>
    <p:sldId id="265" r:id="rId4"/>
    <p:sldId id="257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D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65375-66BF-4143-9225-E48C9F360B8F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C9704-C5F8-4FA1-BA49-86187B7EC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286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Осетинские  святые.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9940" name="Picture 4" descr="&amp;Kcy;&amp;acy;&amp;rcy;&amp;tcy;&amp;icy;&amp;ncy;&amp;kcy;&amp;acy; 39 &amp;icy;&amp;zcy; 69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943600" cy="36576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191000" y="5562600"/>
            <a:ext cx="472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МБОУ СОШ № 42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Владикавказ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Рыбалко Л.Д.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2600" y="304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Куырдалагон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http://mozdokoxota.ucoz.ru/foto/osetia-sviatye/kurdalagon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3943350" cy="5019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19600" y="914400"/>
            <a:ext cx="441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Известно, что все отрасли деятельности осетин имели своих покровителей – богов. И металлургия при своем возникновении тоже породила покровителя. Им оказался </a:t>
            </a:r>
            <a:r>
              <a:rPr lang="ru-RU" sz="2000" dirty="0" err="1" smtClean="0"/>
              <a:t>Курдалагон</a:t>
            </a:r>
            <a:r>
              <a:rPr lang="ru-RU" sz="2000" dirty="0" smtClean="0"/>
              <a:t>. </a:t>
            </a:r>
            <a:r>
              <a:rPr lang="ru-RU" sz="2000" dirty="0" err="1" smtClean="0"/>
              <a:t>Курдалагон</a:t>
            </a:r>
            <a:r>
              <a:rPr lang="ru-RU" sz="2000" dirty="0" smtClean="0"/>
              <a:t> олицетворяет собой небесного кузнеца и как всякое божество наделен </a:t>
            </a:r>
            <a:r>
              <a:rPr lang="ru-RU" sz="2000" dirty="0" err="1" smtClean="0"/>
              <a:t>сверхестественной</a:t>
            </a:r>
            <a:r>
              <a:rPr lang="ru-RU" sz="2000" dirty="0" smtClean="0"/>
              <a:t> силой: он закаляет людей (</a:t>
            </a:r>
            <a:r>
              <a:rPr lang="ru-RU" sz="2000" dirty="0" err="1" smtClean="0"/>
              <a:t>Батрадз</a:t>
            </a:r>
            <a:r>
              <a:rPr lang="ru-RU" sz="2000" dirty="0" smtClean="0"/>
              <a:t>, Сослан), отчего они становятся непобедимыми, а </a:t>
            </a:r>
            <a:r>
              <a:rPr lang="ru-RU" sz="2000" dirty="0" err="1" smtClean="0"/>
              <a:t>некотоым</a:t>
            </a:r>
            <a:r>
              <a:rPr lang="ru-RU" sz="2000" dirty="0" smtClean="0"/>
              <a:t> из Нартов (</a:t>
            </a:r>
            <a:r>
              <a:rPr lang="ru-RU" sz="2000" dirty="0" err="1" smtClean="0"/>
              <a:t>Челахсартаг</a:t>
            </a:r>
            <a:r>
              <a:rPr lang="ru-RU" sz="2000" dirty="0" smtClean="0"/>
              <a:t>) ставит на разбитые черепа заплаты из меди. Он один из мифических героев – центральных персонажей эпоса осетин.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810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Галагон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5298" name="Picture 2" descr="http://mozdokoxota.ucoz.ru/foto/osetia-sviatye/galagon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4076700" cy="563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1219200"/>
            <a:ext cx="426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осетинской мифологии дух, покровитель ветров, часто упоминается с эпитетом «небесный». Живет в одиночестве высоко в горах, откуда посылает бури и метели. В период веяния зерна осетины просили </a:t>
            </a:r>
            <a:r>
              <a:rPr lang="ru-RU" dirty="0" err="1" smtClean="0"/>
              <a:t>Галагона</a:t>
            </a:r>
            <a:r>
              <a:rPr lang="ru-RU" dirty="0" smtClean="0"/>
              <a:t> послать хорошую погоду с ветром нужной для веяния хлебов силы, если же ветра не было, то в честь </a:t>
            </a:r>
            <a:r>
              <a:rPr lang="ru-RU" dirty="0" err="1" smtClean="0"/>
              <a:t>Галагона</a:t>
            </a:r>
            <a:r>
              <a:rPr lang="ru-RU" dirty="0" smtClean="0"/>
              <a:t> резали красного молодого петуха – единственную жертву, которую повелитель ветров принимал от людей, и совершали различные магические действия.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9800" y="198120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Гатаг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4274" name="Picture 2" descr="http://mozdokoxota.ucoz.ru/foto/osetia-sviatye/gata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609600"/>
            <a:ext cx="4191000" cy="563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24400" y="2690336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Водный дух </a:t>
            </a:r>
            <a:r>
              <a:rPr lang="ru-RU" dirty="0" err="1" smtClean="0"/>
              <a:t>Гатаг</a:t>
            </a:r>
            <a:r>
              <a:rPr lang="ru-RU" dirty="0" smtClean="0"/>
              <a:t> или </a:t>
            </a:r>
            <a:r>
              <a:rPr lang="ru-RU" dirty="0" err="1" smtClean="0"/>
              <a:t>Батаг</a:t>
            </a:r>
            <a:r>
              <a:rPr lang="ru-RU" dirty="0" smtClean="0"/>
              <a:t>. Отец </a:t>
            </a:r>
            <a:r>
              <a:rPr lang="ru-RU" dirty="0" err="1" smtClean="0"/>
              <a:t>нартовского</a:t>
            </a:r>
            <a:r>
              <a:rPr lang="ru-RU" dirty="0" smtClean="0"/>
              <a:t> героя </a:t>
            </a:r>
            <a:r>
              <a:rPr lang="ru-RU" dirty="0" err="1" smtClean="0"/>
              <a:t>Сырдона</a:t>
            </a:r>
            <a:r>
              <a:rPr lang="ru-RU" dirty="0" smtClean="0"/>
              <a:t> в Осетинском эпосе.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676400"/>
            <a:ext cx="533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Балсаг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3250" name="Picture 2" descr="http://mozdokoxota.ucoz.ru/foto/osetia-sviatye/balsa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19200"/>
            <a:ext cx="3400425" cy="4352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2286000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Мифический персонаж осетинского </a:t>
            </a:r>
            <a:r>
              <a:rPr lang="ru-RU" dirty="0" err="1" smtClean="0"/>
              <a:t>нартовского</a:t>
            </a:r>
            <a:r>
              <a:rPr lang="ru-RU" dirty="0" smtClean="0"/>
              <a:t> эпоса, обладатель все сокрушающего огненного колеса – </a:t>
            </a:r>
            <a:r>
              <a:rPr lang="ru-RU" dirty="0" err="1" smtClean="0"/>
              <a:t>колеса</a:t>
            </a:r>
            <a:r>
              <a:rPr lang="ru-RU" dirty="0" smtClean="0"/>
              <a:t> </a:t>
            </a:r>
            <a:r>
              <a:rPr lang="ru-RU" dirty="0" err="1" smtClean="0"/>
              <a:t>Балсага</a:t>
            </a:r>
            <a:r>
              <a:rPr lang="ru-RU" dirty="0" smtClean="0"/>
              <a:t>. По указанию бога-солнца </a:t>
            </a:r>
            <a:r>
              <a:rPr lang="ru-RU" dirty="0" err="1" smtClean="0"/>
              <a:t>Хура</a:t>
            </a:r>
            <a:r>
              <a:rPr lang="ru-RU" dirty="0" smtClean="0"/>
              <a:t> </a:t>
            </a:r>
            <a:r>
              <a:rPr lang="ru-RU" dirty="0" err="1" smtClean="0"/>
              <a:t>Балсаг</a:t>
            </a:r>
            <a:r>
              <a:rPr lang="ru-RU" dirty="0" smtClean="0"/>
              <a:t> отправляет на землю свое огненное колесо, которое убивает знаменитого нарта Сослана, оскорбившего дочь солнца; в некоторых вариантах колесо </a:t>
            </a:r>
            <a:r>
              <a:rPr lang="ru-RU" dirty="0" err="1" smtClean="0"/>
              <a:t>Балсага</a:t>
            </a:r>
            <a:r>
              <a:rPr lang="ru-RU" dirty="0" smtClean="0"/>
              <a:t> убивает и другого </a:t>
            </a:r>
            <a:r>
              <a:rPr lang="ru-RU" dirty="0" err="1" smtClean="0"/>
              <a:t>нартовского</a:t>
            </a:r>
            <a:r>
              <a:rPr lang="ru-RU" dirty="0" smtClean="0"/>
              <a:t> героя – </a:t>
            </a:r>
            <a:r>
              <a:rPr lang="ru-RU" dirty="0" err="1" smtClean="0"/>
              <a:t>Батраза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0" y="19050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Барастыр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6322" name="Picture 2" descr="http://mozdokoxota.ucoz.ru/foto/osetia-sviatye/barastyr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3905250" cy="5486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19600" y="2690336"/>
            <a:ext cx="441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осетинском </a:t>
            </a:r>
            <a:r>
              <a:rPr lang="ru-RU" dirty="0" err="1" smtClean="0"/>
              <a:t>нартовском</a:t>
            </a:r>
            <a:r>
              <a:rPr lang="ru-RU" dirty="0" smtClean="0"/>
              <a:t> эпосе владыка загробного мира – «Страны мертвых». В соответствии с земными деяниями людей </a:t>
            </a:r>
            <a:r>
              <a:rPr lang="ru-RU" dirty="0" err="1" smtClean="0"/>
              <a:t>Барастыр</a:t>
            </a:r>
            <a:r>
              <a:rPr lang="ru-RU" dirty="0" smtClean="0"/>
              <a:t> отправляет их либо в рай, либо в ад.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4800" y="838200"/>
            <a:ext cx="8382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Осетинская религия отличается последовательным единобожием и глубокой древностью. Она продолжает религиозную традицию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индоиранцев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сохраняет аналогии со скифской религиозной системой.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Осетины в первую очередь в молитве обращаются к единому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Богу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Хуыцау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отличие от осетинских святых, наделенных индивидуальными характеристиками,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Хуыцау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мыслится как абстрактный образ Творца, обладающего абсолютным совершенством и всемогуществом.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Посланники и представители Бога, покровительствующие людям по Его поручению - святые-покровители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дзуары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осетин существовал культ семи святых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("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дзуары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'),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известны святилища, посвященные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"семи святым"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например, святилище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дзуары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селении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Галиат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"Семеричный трафарет"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характерный еще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скифов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осетинских молитвах может включать разных святых. Для того же, чтобы не прогневать святого, имя которого не было произнесено, существует специальная молитвенная формула, позволяющая и к нему обратить просьбу 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снискании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его благодатной помощи.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28600" y="152400"/>
            <a:ext cx="40386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Уастырджи</a:t>
            </a:r>
            <a:r>
              <a:rPr kumimoji="0" lang="ru-RU" sz="2400" b="0" i="0" u="none" strike="noStrike" cap="none" normalizeH="0" baseline="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один из самых почитаемых святых у осетин. Женщины не имеют права произносить его имя, а называют его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Лæгты дзуар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"Покровитель мужчин".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Хотя в современном народном сознании образ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Уастырджи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больше связан с покровительством мужчинам и путникам, осетинский фольклор свидетельствует о том, что у святого множество других функций, охватывающих все стороны жизни человека: он покровительствует земледелию и бедным труженикам, мореплавателям и свадебному обряду, занимается врачеванием и др.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Уастырджи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называют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æргом дзуар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(то есть "открытым", "являющимся" святым), подчеркивая тем самым, что святой может явить свой образ людям. Согласно легендам и гимнам,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Уастырджи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всадник в белой бурке, сидящий на белом коне, его эпитеты -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"Златокрылый"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Сызгъæринбазырджын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"),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"Сидящий на вершине"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("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Бæрзондыл бадæг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 всей Осетии существует большое число святилищ, посвященных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Уастырджи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http://mozdokoxota.ucoz.ru/foto/osetia-sviatye/uasgergi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90800"/>
            <a:ext cx="2895600" cy="4038600"/>
          </a:xfrm>
          <a:prstGeom prst="rect">
            <a:avLst/>
          </a:prstGeom>
          <a:noFill/>
        </p:spPr>
      </p:pic>
      <p:pic>
        <p:nvPicPr>
          <p:cNvPr id="5" name="Picture 3" descr="http://family.dedegkaev.ru/images/stories/uastird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"/>
            <a:ext cx="295570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1200" y="3048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Уацилла</a:t>
            </a:r>
            <a:endParaRPr lang="ru-RU" dirty="0"/>
          </a:p>
        </p:txBody>
      </p:sp>
      <p:pic>
        <p:nvPicPr>
          <p:cNvPr id="38916" name="Picture 4" descr="http://mozdokoxota.ucoz.ru/foto/osetia-sviatye/uasilia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114800" cy="5791201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648200" y="685800"/>
            <a:ext cx="4343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Земледельческий труда породил божеств-покровителей, среди которых главный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Уацилла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Духи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Бурохорали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Хуарилдар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Галагон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божества меньшего ранга с более узкими функциями.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Уацилла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аграрное божество уже более развитого культа: он не только покровитель хлебных злаков, но и всего земледельческого труда, а также повелитель стихийных сил природы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грома, молнии и дождя. К нему обращались с молениями, чтобы хорошо уродился хлеб.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Уацилла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имеет сложную природу. По мере развития хозяйства и мировоззрения древних предков он объединил в себе кроме указанной функции еще и функции других божеств или духов, влиявших в той или другой степени на результаты земледельческого труда. Под именем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Уацилла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очевидно скрывается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древнеосетинское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божество природы.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810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</a:t>
            </a:r>
            <a:r>
              <a:rPr lang="en-US" sz="2400" b="1" dirty="0" smtClean="0"/>
              <a:t>a</a:t>
            </a:r>
            <a:r>
              <a:rPr lang="ru-RU" sz="2400" b="1" dirty="0" err="1" smtClean="0"/>
              <a:t>лв</a:t>
            </a:r>
            <a:r>
              <a:rPr lang="en-US" sz="2400" b="1" dirty="0" smtClean="0"/>
              <a:t>a</a:t>
            </a:r>
            <a:r>
              <a:rPr lang="ru-RU" sz="2400" b="1" dirty="0" err="1" smtClean="0"/>
              <a:t>ра</a:t>
            </a:r>
            <a:endParaRPr lang="ru-RU" sz="2400" dirty="0"/>
          </a:p>
        </p:txBody>
      </p:sp>
      <p:pic>
        <p:nvPicPr>
          <p:cNvPr id="47106" name="Picture 2" descr="http://mozdokoxota.ucoz.ru/foto/osetia-sviatye/falvara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33400"/>
            <a:ext cx="4095750" cy="5848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1066800"/>
            <a:ext cx="426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Скотоводческое хозяйство породило также многочисленные верования и обряды. Покровителем домашнего (мелкого рогатого) скота считался Ф </a:t>
            </a:r>
            <a:r>
              <a:rPr lang="ru-RU" dirty="0" err="1" smtClean="0"/>
              <a:t>æ </a:t>
            </a:r>
            <a:r>
              <a:rPr lang="ru-RU" dirty="0" smtClean="0"/>
              <a:t>л в </a:t>
            </a:r>
            <a:r>
              <a:rPr lang="ru-RU" dirty="0" err="1" smtClean="0"/>
              <a:t>æ р</a:t>
            </a:r>
            <a:r>
              <a:rPr lang="ru-RU" dirty="0" smtClean="0"/>
              <a:t> а.</a:t>
            </a:r>
          </a:p>
          <a:p>
            <a:r>
              <a:rPr lang="ru-RU" dirty="0" smtClean="0"/>
              <a:t>Он представляет искаженное название христианских святых Флор и Лавр, считавшихся покровителями домашнего скота. Но </a:t>
            </a:r>
            <a:r>
              <a:rPr lang="ru-RU" dirty="0" err="1" smtClean="0"/>
              <a:t>Фалвара</a:t>
            </a:r>
            <a:r>
              <a:rPr lang="ru-RU" dirty="0" smtClean="0"/>
              <a:t>, являясь по сути </a:t>
            </a:r>
            <a:r>
              <a:rPr lang="ru-RU" dirty="0" err="1" smtClean="0"/>
              <a:t>древнеосетинским</a:t>
            </a:r>
            <a:r>
              <a:rPr lang="ru-RU" dirty="0" smtClean="0"/>
              <a:t> языческим божеством-покровителем домашнего скота, а именно овец, не потерял своих первоначальных функций. Он имел свой особый культ.</a:t>
            </a:r>
          </a:p>
          <a:p>
            <a:r>
              <a:rPr lang="ru-RU" dirty="0" smtClean="0"/>
              <a:t>Овцеводческому хозяйству, как известно, самый большой урон наносили волки, которые имели тоже своего покровителя – </a:t>
            </a:r>
            <a:r>
              <a:rPr lang="ru-RU" dirty="0" err="1" smtClean="0"/>
              <a:t>Тутыр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1200" y="3048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Тутыр</a:t>
            </a:r>
            <a:endParaRPr lang="ru-RU" sz="2000" dirty="0"/>
          </a:p>
        </p:txBody>
      </p:sp>
      <p:pic>
        <p:nvPicPr>
          <p:cNvPr id="46082" name="Picture 2" descr="http://mozdokoxota.ucoz.ru/foto/osetia-sviatye/tutyr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3914775" cy="563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19600" y="889844"/>
            <a:ext cx="441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Тутыр</a:t>
            </a:r>
            <a:r>
              <a:rPr lang="ru-RU" dirty="0" smtClean="0"/>
              <a:t>, как и </a:t>
            </a:r>
            <a:r>
              <a:rPr lang="ru-RU" dirty="0" err="1" smtClean="0"/>
              <a:t>Фалвара</a:t>
            </a:r>
            <a:r>
              <a:rPr lang="ru-RU" dirty="0" smtClean="0"/>
              <a:t>, свое название позаимствовал из христианского культа (Федор </a:t>
            </a:r>
            <a:r>
              <a:rPr lang="ru-RU" dirty="0" err="1" smtClean="0"/>
              <a:t>Тирский</a:t>
            </a:r>
            <a:r>
              <a:rPr lang="ru-RU" dirty="0" smtClean="0"/>
              <a:t>). На осетинской почве определились и его конкретные функции – оберегание овец от волков-хищников. Таким образом, </a:t>
            </a:r>
            <a:r>
              <a:rPr lang="ru-RU" dirty="0" err="1" smtClean="0"/>
              <a:t>Тутыр</a:t>
            </a:r>
            <a:r>
              <a:rPr lang="ru-RU" dirty="0" smtClean="0"/>
              <a:t> оказался не пастырем овец (им является </a:t>
            </a:r>
            <a:r>
              <a:rPr lang="ru-RU" dirty="0" err="1" smtClean="0"/>
              <a:t>Фалвара</a:t>
            </a:r>
            <a:r>
              <a:rPr lang="ru-RU" dirty="0" smtClean="0"/>
              <a:t>), а хозяином, повелителем волков. Поэтому волки, как полагали горцы, без ведома своего владыки, не истребляли овец. Отсюда осетины-скотоводы старались быть с </a:t>
            </a:r>
            <a:r>
              <a:rPr lang="ru-RU" dirty="0" err="1" smtClean="0"/>
              <a:t>Тутыром</a:t>
            </a:r>
            <a:r>
              <a:rPr lang="ru-RU" dirty="0" smtClean="0"/>
              <a:t> в самых добрых отношениях – они платили ему «</a:t>
            </a:r>
            <a:r>
              <a:rPr lang="ru-RU" dirty="0" err="1" smtClean="0"/>
              <a:t>хъалон</a:t>
            </a:r>
            <a:r>
              <a:rPr lang="ru-RU" dirty="0" smtClean="0"/>
              <a:t>» (подать) принесением ему в жертву козла (Т у т </a:t>
            </a:r>
            <a:r>
              <a:rPr lang="ru-RU" dirty="0" err="1" smtClean="0"/>
              <a:t>ы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ы</a:t>
            </a:r>
            <a:r>
              <a:rPr lang="ru-RU" dirty="0" smtClean="0"/>
              <a:t> </a:t>
            </a:r>
            <a:r>
              <a:rPr lang="ru-RU" dirty="0" err="1" smtClean="0"/>
              <a:t>ц</a:t>
            </a:r>
            <a:r>
              <a:rPr lang="ru-RU" dirty="0" smtClean="0"/>
              <a:t> </a:t>
            </a:r>
            <a:r>
              <a:rPr lang="ru-RU" dirty="0" err="1" smtClean="0"/>
              <a:t>æ </a:t>
            </a:r>
            <a:r>
              <a:rPr lang="ru-RU" dirty="0" smtClean="0"/>
              <a:t>у), устройством особого праздника – «Т у т </a:t>
            </a:r>
            <a:r>
              <a:rPr lang="ru-RU" dirty="0" err="1" smtClean="0"/>
              <a:t>ы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т</a:t>
            </a:r>
            <a:r>
              <a:rPr lang="ru-RU" dirty="0" smtClean="0"/>
              <a:t> </a:t>
            </a:r>
            <a:r>
              <a:rPr lang="ru-RU" dirty="0" err="1" smtClean="0"/>
              <a:t>æ</a:t>
            </a:r>
            <a:r>
              <a:rPr lang="ru-RU" dirty="0" smtClean="0"/>
              <a:t>», исполнением обряда «Т у т </a:t>
            </a:r>
            <a:r>
              <a:rPr lang="ru-RU" dirty="0" err="1" smtClean="0"/>
              <a:t>ы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ы</a:t>
            </a:r>
            <a:r>
              <a:rPr lang="ru-RU" dirty="0" smtClean="0"/>
              <a:t> к о м </a:t>
            </a:r>
            <a:r>
              <a:rPr lang="ru-RU" dirty="0" err="1" smtClean="0"/>
              <a:t>д</a:t>
            </a:r>
            <a:r>
              <a:rPr lang="ru-RU" dirty="0" smtClean="0"/>
              <a:t> а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æ н</a:t>
            </a:r>
            <a:r>
              <a:rPr lang="ru-RU" dirty="0" smtClean="0"/>
              <a:t>» (Пост </a:t>
            </a:r>
            <a:r>
              <a:rPr lang="ru-RU" dirty="0" err="1" smtClean="0"/>
              <a:t>тутыра</a:t>
            </a:r>
            <a:r>
              <a:rPr lang="ru-RU" dirty="0" smtClean="0"/>
              <a:t>)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28600"/>
            <a:ext cx="373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</a:t>
            </a:r>
            <a:r>
              <a:rPr lang="ru-RU" sz="2400" b="1" dirty="0" err="1" smtClean="0"/>
              <a:t>Сафа</a:t>
            </a:r>
            <a:endParaRPr lang="ru-RU" sz="2400" dirty="0"/>
          </a:p>
        </p:txBody>
      </p:sp>
      <p:pic>
        <p:nvPicPr>
          <p:cNvPr id="44034" name="Picture 2" descr="http://mozdokoxota.ucoz.ru/foto/osetia-sviatye/safa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533400"/>
            <a:ext cx="4038600" cy="5676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685800"/>
            <a:ext cx="426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Наиболее популярным фетишем у осетин (в связи с культом домашнего очага) до недавнего времени была </a:t>
            </a:r>
            <a:r>
              <a:rPr lang="ru-RU" sz="1200" dirty="0" err="1" smtClean="0"/>
              <a:t>надочажная</a:t>
            </a:r>
            <a:r>
              <a:rPr lang="ru-RU" sz="1200" dirty="0" smtClean="0"/>
              <a:t> железная цепь.</a:t>
            </a:r>
          </a:p>
          <a:p>
            <a:r>
              <a:rPr lang="ru-RU" sz="1200" dirty="0" smtClean="0"/>
              <a:t>Очаг – святилище семьи, алтарь, у которого потомки приносили предкам жертвы, посвящали им поминальную пищу. У очага совершались и освящались важнейшие события в жизни семьи, все ее начинания. Очаг служил символом единения семьи, неразрывности рода. Очагом как святыней клались, под защиту его приходил даже враг, кровник семьи.</a:t>
            </a:r>
          </a:p>
          <a:p>
            <a:r>
              <a:rPr lang="ru-RU" sz="1200" dirty="0" err="1" smtClean="0"/>
              <a:t>Надочажная</a:t>
            </a:r>
            <a:r>
              <a:rPr lang="ru-RU" sz="1200" dirty="0" smtClean="0"/>
              <a:t> цепь как принадлежность очага сделалась также священной. Более того, она объединила в себе всю совокупность понятий об очаге, перенесла на себя целиком его значение.</a:t>
            </a:r>
          </a:p>
          <a:p>
            <a:r>
              <a:rPr lang="ru-RU" sz="1200" dirty="0" smtClean="0"/>
              <a:t>Неугасимый огонь означал непрерывность рода, целостность семьи. Жизнь прекращалась в семье (</a:t>
            </a:r>
            <a:r>
              <a:rPr lang="ru-RU" sz="1200" dirty="0" err="1" smtClean="0"/>
              <a:t>хæдзар бабын</a:t>
            </a:r>
            <a:r>
              <a:rPr lang="ru-RU" sz="1200" dirty="0" smtClean="0"/>
              <a:t> </a:t>
            </a:r>
            <a:r>
              <a:rPr lang="ru-RU" sz="1200" dirty="0" err="1" smtClean="0"/>
              <a:t>ис</a:t>
            </a:r>
            <a:r>
              <a:rPr lang="ru-RU" sz="1200" dirty="0" smtClean="0"/>
              <a:t>) если в ней умирал последний представитель мужского пола: очаг потухал (огонь заливали водой) а цепь снималась.</a:t>
            </a:r>
          </a:p>
          <a:p>
            <a:r>
              <a:rPr lang="ru-RU" sz="1200" dirty="0" smtClean="0"/>
              <a:t>Создателем и покровителем цепи считался небесный </a:t>
            </a:r>
            <a:r>
              <a:rPr lang="ru-RU" sz="1200" dirty="0" err="1" smtClean="0"/>
              <a:t>Сафа</a:t>
            </a:r>
            <a:r>
              <a:rPr lang="ru-RU" sz="1200" dirty="0" smtClean="0"/>
              <a:t>. В силу этого он и покровитель вообще очага, семьи и ее благополучия. В былое время, при брачном обряде шафер обводит невесту вокруг очага и поручает ее покровительству </a:t>
            </a:r>
            <a:r>
              <a:rPr lang="ru-RU" sz="1200" dirty="0" err="1" smtClean="0"/>
              <a:t>Сафа</a:t>
            </a:r>
            <a:r>
              <a:rPr lang="ru-RU" sz="1200" dirty="0" smtClean="0"/>
              <a:t>, произнося при этом: </a:t>
            </a:r>
            <a:r>
              <a:rPr lang="ru-RU" sz="1200" dirty="0" err="1" smtClean="0"/>
              <a:t>«Уæлартон Сафа</a:t>
            </a:r>
            <a:r>
              <a:rPr lang="ru-RU" sz="1200" dirty="0" smtClean="0"/>
              <a:t>, прими ее под свое покровительство и защиту».</a:t>
            </a:r>
          </a:p>
          <a:p>
            <a:r>
              <a:rPr lang="ru-RU" sz="1200" dirty="0" smtClean="0"/>
              <a:t>Он же еще и покровитель более тонкого ремесла – он изобретает волшебный ножик, которым соблазняет </a:t>
            </a:r>
            <a:r>
              <a:rPr lang="ru-RU" sz="1200" dirty="0" err="1" smtClean="0"/>
              <a:t>нартскую</a:t>
            </a:r>
            <a:r>
              <a:rPr lang="ru-RU" sz="1200" dirty="0" smtClean="0"/>
              <a:t> </a:t>
            </a:r>
            <a:r>
              <a:rPr lang="ru-RU" sz="1200" dirty="0" err="1" smtClean="0"/>
              <a:t>Шатану</a:t>
            </a:r>
            <a:r>
              <a:rPr lang="ru-RU" sz="1200" dirty="0" smtClean="0"/>
              <a:t> – жену </a:t>
            </a:r>
            <a:r>
              <a:rPr lang="ru-RU" sz="1200" dirty="0" err="1" smtClean="0"/>
              <a:t>Урызмага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0" y="228601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Афсати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2226" name="Picture 2" descr="http://mozdokoxota.ucoz.ru/foto/osetia-sviatye/afsati_we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038600" cy="56102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19600" y="685801"/>
            <a:ext cx="472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охотничьей мифологии осетин почетное место занимает божество охоты и владыка рогатых зверей –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.</a:t>
            </a:r>
          </a:p>
          <a:p>
            <a:r>
              <a:rPr lang="ru-RU" sz="1200" dirty="0" err="1" smtClean="0"/>
              <a:t>Афсати</a:t>
            </a:r>
            <a:r>
              <a:rPr lang="ru-RU" sz="1200" dirty="0" smtClean="0"/>
              <a:t> посвящено много народных песен, он является также героем различных сказаний. Образ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, которым он наделен в фольклоре, еще раз свидетельствует о значительном распространении охотничьего занятия среди осетинского населения на протяжении веков.</a:t>
            </a:r>
          </a:p>
          <a:p>
            <a:r>
              <a:rPr lang="ru-RU" sz="1200" dirty="0" smtClean="0"/>
              <a:t>На охоте нельзя было показывать на какой-либо предмет пальцем, чтобы не обидеть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. Поэтому охотник-осетин должен был в случае нужды указать на предмет или зверя кулаком. Нарушившего запрет ударяли палкой по пальцам, приговаривая «Да обретешь ты благоволение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. Не коли Глаз доброго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!».</a:t>
            </a:r>
          </a:p>
          <a:p>
            <a:r>
              <a:rPr lang="ru-RU" sz="1200" dirty="0" smtClean="0"/>
              <a:t>Дойдя до места охоты, делали привал, и в числе других ритуалов (костер там делали, караульного назначали, и т.д.), старший, перед трапезой на привале, возведя глаза к небу, произносил молитву, обращая ее к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. В молитве он просил владыку зверей принять их бедное но сделанное от чистого сердца приношение, а им самим просили послать какого-нибудь хотя бы невзрачного зверя из своего стада. После привала охотники отправлялись на промысел с обязательным исполнением песни в честь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По преданию осетин, удача на охоте полностью зависела от милости и расположения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, который распределял дичь между охотниками. Без его воли, как они полагали, ни один охотник не может убить ни одного зверя, даже самой ничтожной дичи. Но если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 захочет наделить кого </a:t>
            </a:r>
            <a:r>
              <a:rPr lang="ru-RU" sz="1200" dirty="0" err="1" smtClean="0"/>
              <a:t>нибудь</a:t>
            </a:r>
            <a:r>
              <a:rPr lang="ru-RU" sz="1200" dirty="0" smtClean="0"/>
              <a:t> дичью, то охотник и не выходя из дома может иметь добычу. Охотники убивают тех животных, которых якобы предварительно зарезал и съел сам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, а затем оживил и предназначил в добычу тому или иному охотнику. Остальные животные из стада </a:t>
            </a:r>
            <a:r>
              <a:rPr lang="ru-RU" sz="1200" dirty="0" err="1" smtClean="0"/>
              <a:t>Афсати</a:t>
            </a:r>
            <a:r>
              <a:rPr lang="ru-RU" sz="1200" dirty="0" smtClean="0"/>
              <a:t> ни для кого не могли быть видимы.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28601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Донбеттыр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02" name="Picture 2" descr="http://mozdokoxota.ucoz.ru/foto/osetia-sviatye/donbettyr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33400"/>
            <a:ext cx="4314825" cy="5676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762000"/>
            <a:ext cx="419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Осетинами почитался владыка водного царства, дух морей и рек – </a:t>
            </a:r>
            <a:r>
              <a:rPr lang="ru-RU" sz="1600" dirty="0" err="1" smtClean="0"/>
              <a:t>Донбеттыр</a:t>
            </a:r>
            <a:r>
              <a:rPr lang="ru-RU" sz="1600" dirty="0" smtClean="0"/>
              <a:t>. Он в основном встречается в эпосе, где некоторые герои ведут от них (от </a:t>
            </a:r>
            <a:r>
              <a:rPr lang="ru-RU" sz="1600" dirty="0" err="1" smtClean="0"/>
              <a:t>Донбеттыров</a:t>
            </a:r>
            <a:r>
              <a:rPr lang="ru-RU" sz="1600" dirty="0" smtClean="0"/>
              <a:t>) свою родословную.</a:t>
            </a:r>
          </a:p>
          <a:p>
            <a:r>
              <a:rPr lang="ru-RU" sz="1600" dirty="0" err="1" smtClean="0"/>
              <a:t>Донбеттыр</a:t>
            </a:r>
            <a:r>
              <a:rPr lang="ru-RU" sz="1600" dirty="0" smtClean="0"/>
              <a:t> считался </a:t>
            </a:r>
            <a:r>
              <a:rPr lang="ru-RU" sz="1600" dirty="0" err="1" smtClean="0"/>
              <a:t>покрвителем</a:t>
            </a:r>
            <a:r>
              <a:rPr lang="ru-RU" sz="1600" dirty="0" smtClean="0"/>
              <a:t> рыбаков. Ему поклонялись они, соблюдая в момент промысла определенные обряды (подобно тому, как было с </a:t>
            </a:r>
            <a:r>
              <a:rPr lang="ru-RU" sz="1600" dirty="0" err="1" smtClean="0"/>
              <a:t>Афсати</a:t>
            </a:r>
            <a:r>
              <a:rPr lang="ru-RU" sz="1600" dirty="0" smtClean="0"/>
              <a:t>). Надо полагать, что в древние времена у осетин существовал и более обширный культ </a:t>
            </a:r>
            <a:r>
              <a:rPr lang="ru-RU" sz="1600" dirty="0" err="1" smtClean="0"/>
              <a:t>Донбеттыра</a:t>
            </a:r>
            <a:r>
              <a:rPr lang="ru-RU" sz="1600" dirty="0" smtClean="0"/>
              <a:t>, отмечавшийся особым праздником «К </a:t>
            </a:r>
            <a:r>
              <a:rPr lang="ru-RU" sz="1600" dirty="0" err="1" smtClean="0"/>
              <a:t>æ ф</a:t>
            </a:r>
            <a:r>
              <a:rPr lang="ru-RU" sz="1600" dirty="0" smtClean="0"/>
              <a:t> т </a:t>
            </a:r>
            <a:r>
              <a:rPr lang="ru-RU" sz="1600" dirty="0" err="1" smtClean="0"/>
              <a:t>ы</a:t>
            </a:r>
            <a:r>
              <a:rPr lang="ru-RU" sz="1600" dirty="0" smtClean="0"/>
              <a:t> к у </a:t>
            </a:r>
            <a:r>
              <a:rPr lang="ru-RU" sz="1600" dirty="0" err="1" smtClean="0"/>
              <a:t>ы</a:t>
            </a:r>
            <a:r>
              <a:rPr lang="ru-RU" sz="1600" dirty="0" smtClean="0"/>
              <a:t> в </a:t>
            </a:r>
            <a:r>
              <a:rPr lang="ru-RU" sz="1600" dirty="0" err="1" smtClean="0"/>
              <a:t>д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Возможно также, что осетинское название месяца октябрь – К </a:t>
            </a:r>
            <a:r>
              <a:rPr lang="ru-RU" sz="1600" dirty="0" err="1" smtClean="0"/>
              <a:t>æ ф</a:t>
            </a:r>
            <a:r>
              <a:rPr lang="ru-RU" sz="1600" dirty="0" smtClean="0"/>
              <a:t> т </a:t>
            </a:r>
            <a:r>
              <a:rPr lang="ru-RU" sz="1600" dirty="0" err="1" smtClean="0"/>
              <a:t>ы</a:t>
            </a:r>
            <a:r>
              <a:rPr lang="ru-RU" sz="1600" dirty="0" smtClean="0"/>
              <a:t> м </a:t>
            </a:r>
            <a:r>
              <a:rPr lang="ru-RU" sz="1600" dirty="0" err="1" smtClean="0"/>
              <a:t>æ й</a:t>
            </a:r>
            <a:r>
              <a:rPr lang="ru-RU" sz="1600" dirty="0" smtClean="0"/>
              <a:t> – восходит также к древнему культу рек и морей и их обитателей. С верованием в водяного духа связано и верование в существование водяных девиц (доны </a:t>
            </a:r>
            <a:r>
              <a:rPr lang="ru-RU" sz="1600" dirty="0" err="1" smtClean="0"/>
              <a:t>чызытæ </a:t>
            </a:r>
            <a:r>
              <a:rPr lang="ru-RU" sz="1600" dirty="0" smtClean="0"/>
              <a:t>), считавшихся дочерьми </a:t>
            </a:r>
            <a:r>
              <a:rPr lang="ru-RU" sz="1600" dirty="0" err="1" smtClean="0"/>
              <a:t>Донбеттыра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1336</Words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2012-05-26T13:14:06Z</dcterms:modified>
</cp:coreProperties>
</file>