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7074-C2EA-4818-8622-42EA40E671C8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F52B-3644-4A88-AC8F-9381C7EC6A4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7074-C2EA-4818-8622-42EA40E671C8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F52B-3644-4A88-AC8F-9381C7EC6A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7074-C2EA-4818-8622-42EA40E671C8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F52B-3644-4A88-AC8F-9381C7EC6A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7074-C2EA-4818-8622-42EA40E671C8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F52B-3644-4A88-AC8F-9381C7EC6A4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7074-C2EA-4818-8622-42EA40E671C8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F52B-3644-4A88-AC8F-9381C7EC6A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7074-C2EA-4818-8622-42EA40E671C8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F52B-3644-4A88-AC8F-9381C7EC6A4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7074-C2EA-4818-8622-42EA40E671C8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F52B-3644-4A88-AC8F-9381C7EC6A4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7074-C2EA-4818-8622-42EA40E671C8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F52B-3644-4A88-AC8F-9381C7EC6A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7074-C2EA-4818-8622-42EA40E671C8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F52B-3644-4A88-AC8F-9381C7EC6A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7074-C2EA-4818-8622-42EA40E671C8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F52B-3644-4A88-AC8F-9381C7EC6A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7074-C2EA-4818-8622-42EA40E671C8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F52B-3644-4A88-AC8F-9381C7EC6A4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CBC7074-C2EA-4818-8622-42EA40E671C8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57F52B-3644-4A88-AC8F-9381C7EC6A4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332656"/>
            <a:ext cx="81369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a:rPr>
              <a:t>МОУ «Гимназия» ( Коми национальная гимназия)</a:t>
            </a:r>
          </a:p>
          <a:p>
            <a:pPr algn="ctr"/>
            <a:endParaRPr lang="ru-RU" sz="2400" dirty="0"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a:endParaRPr>
          </a:p>
          <a:p>
            <a:pPr algn="ctr"/>
            <a:endParaRPr lang="ru-RU" sz="2400" dirty="0" smtClean="0"/>
          </a:p>
          <a:p>
            <a:pPr algn="ctr"/>
            <a:endParaRPr lang="ru-RU" sz="2400" dirty="0"/>
          </a:p>
          <a:p>
            <a:pPr algn="ctr"/>
            <a:endParaRPr lang="ru-RU" sz="2400" dirty="0" smtClean="0"/>
          </a:p>
          <a:p>
            <a:pPr algn="ctr"/>
            <a:endParaRPr lang="ru-RU" sz="4000" dirty="0"/>
          </a:p>
          <a:p>
            <a:pPr algn="ctr"/>
            <a:endParaRPr lang="ru-RU" sz="4000" dirty="0"/>
          </a:p>
        </p:txBody>
      </p:sp>
      <p:sp>
        <p:nvSpPr>
          <p:cNvPr id="5" name="WordArt 9"/>
          <p:cNvSpPr>
            <a:spLocks noChangeArrowheads="1" noChangeShapeType="1" noTextEdit="1"/>
          </p:cNvSpPr>
          <p:nvPr/>
        </p:nvSpPr>
        <p:spPr bwMode="auto">
          <a:xfrm>
            <a:off x="1547813" y="3726941"/>
            <a:ext cx="5972175" cy="225934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2 класс УМК " </a:t>
            </a:r>
            <a:r>
              <a:rPr lang="ru-RU" sz="36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Школа </a:t>
            </a:r>
            <a:r>
              <a:rPr lang="ru-RU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2100"</a:t>
            </a:r>
          </a:p>
        </p:txBody>
      </p:sp>
      <p:sp>
        <p:nvSpPr>
          <p:cNvPr id="6" name="WordArt 8"/>
          <p:cNvSpPr>
            <a:spLocks noChangeArrowheads="1" noChangeShapeType="1" noTextEdit="1"/>
          </p:cNvSpPr>
          <p:nvPr/>
        </p:nvSpPr>
        <p:spPr bwMode="auto">
          <a:xfrm>
            <a:off x="827584" y="2060848"/>
            <a:ext cx="7896225" cy="2050514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436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Общее понятие о предлогах.</a:t>
            </a:r>
            <a:endParaRPr lang="ru-RU" sz="3600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endParaRPr lang="ru-RU" sz="3600" kern="10" dirty="0" smtClean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endParaRPr lang="ru-RU" sz="3600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8651" y="4581127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a:rPr>
              <a:t>Ульнырова</a:t>
            </a:r>
            <a:r>
              <a:rPr lang="ru-RU" sz="2400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a:rPr>
              <a:t> Л.Н.</a:t>
            </a:r>
          </a:p>
          <a:p>
            <a:r>
              <a:rPr lang="ru-RU" sz="2400" dirty="0" err="1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a:rPr>
              <a:t>уитель</a:t>
            </a:r>
            <a:r>
              <a:rPr lang="ru-RU" sz="2400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a:rPr>
              <a:t> начальных классов</a:t>
            </a:r>
          </a:p>
          <a:p>
            <a:r>
              <a:rPr lang="ru-RU" sz="2400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a:rPr>
              <a:t>г. Сыктывкар</a:t>
            </a:r>
            <a:endParaRPr lang="ru-RU" sz="2400" dirty="0"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3359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Векторные щенки далматинцы &quot; PixelBrush - Портал о дизайне. Скачать фото, картинки, обои, рисунки, иконки, клипарты, векторный 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61048"/>
            <a:ext cx="3257798" cy="29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548680"/>
            <a:ext cx="237626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пищ_т</a:t>
            </a:r>
            <a:r>
              <a:rPr lang="ru-RU" sz="2800" dirty="0" smtClean="0"/>
              <a:t> </a:t>
            </a:r>
          </a:p>
          <a:p>
            <a:r>
              <a:rPr lang="ru-RU" sz="2800" dirty="0" smtClean="0"/>
              <a:t>под </a:t>
            </a:r>
          </a:p>
          <a:p>
            <a:r>
              <a:rPr lang="ru-RU" sz="2800" dirty="0" err="1" smtClean="0"/>
              <a:t>б_рёза</a:t>
            </a:r>
            <a:endParaRPr lang="ru-RU" sz="2800" dirty="0" smtClean="0"/>
          </a:p>
          <a:p>
            <a:r>
              <a:rPr lang="ru-RU" sz="2800" dirty="0" err="1" smtClean="0"/>
              <a:t>з_лёный</a:t>
            </a:r>
            <a:endParaRPr lang="ru-RU" sz="2800" dirty="0" smtClean="0"/>
          </a:p>
          <a:p>
            <a:r>
              <a:rPr lang="ru-RU" sz="2800" dirty="0" err="1" smtClean="0"/>
              <a:t>м_р_з</a:t>
            </a:r>
            <a:endParaRPr lang="ru-RU" sz="2800" dirty="0" smtClean="0"/>
          </a:p>
          <a:p>
            <a:r>
              <a:rPr lang="ru-RU" sz="2800" dirty="0" err="1" smtClean="0"/>
              <a:t>м_стерит</a:t>
            </a:r>
            <a:endParaRPr lang="ru-RU" sz="2800" dirty="0" smtClean="0"/>
          </a:p>
          <a:p>
            <a:r>
              <a:rPr lang="ru-RU" sz="2800" dirty="0" err="1" smtClean="0"/>
              <a:t>у_кая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907704" y="476672"/>
            <a:ext cx="237626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пищ</a:t>
            </a:r>
            <a:r>
              <a:rPr lang="ru-RU" sz="2800" u="sng" dirty="0" smtClean="0">
                <a:solidFill>
                  <a:srgbClr val="FF0000"/>
                </a:solidFill>
              </a:rPr>
              <a:t>а</a:t>
            </a:r>
            <a:r>
              <a:rPr lang="ru-RU" sz="2800" dirty="0" smtClean="0"/>
              <a:t>т </a:t>
            </a:r>
          </a:p>
          <a:p>
            <a:r>
              <a:rPr lang="ru-RU" sz="2800" dirty="0" smtClean="0"/>
              <a:t>под </a:t>
            </a:r>
          </a:p>
          <a:p>
            <a:r>
              <a:rPr lang="ru-RU" sz="2800" dirty="0" smtClean="0"/>
              <a:t>б</a:t>
            </a:r>
            <a:r>
              <a:rPr lang="ru-RU" sz="2800" u="sng" dirty="0" smtClean="0">
                <a:solidFill>
                  <a:srgbClr val="FF0000"/>
                </a:solidFill>
              </a:rPr>
              <a:t>е</a:t>
            </a:r>
            <a:r>
              <a:rPr lang="ru-RU" sz="2800" dirty="0" smtClean="0"/>
              <a:t>рёза</a:t>
            </a:r>
          </a:p>
          <a:p>
            <a:r>
              <a:rPr lang="ru-RU" sz="2800" dirty="0" smtClean="0"/>
              <a:t>з</a:t>
            </a:r>
            <a:r>
              <a:rPr lang="ru-RU" sz="2800" u="sng" dirty="0" smtClean="0">
                <a:solidFill>
                  <a:srgbClr val="FF0000"/>
                </a:solidFill>
              </a:rPr>
              <a:t>е</a:t>
            </a:r>
            <a:r>
              <a:rPr lang="ru-RU" sz="2800" dirty="0" smtClean="0"/>
              <a:t>лёный</a:t>
            </a:r>
          </a:p>
          <a:p>
            <a:r>
              <a:rPr lang="ru-RU" sz="2800" dirty="0" smtClean="0"/>
              <a:t>м</a:t>
            </a:r>
            <a:r>
              <a:rPr lang="ru-RU" sz="2800" u="sng" dirty="0" smtClean="0">
                <a:solidFill>
                  <a:srgbClr val="FF0000"/>
                </a:solidFill>
              </a:rPr>
              <a:t>о</a:t>
            </a:r>
            <a:r>
              <a:rPr lang="ru-RU" sz="2800" dirty="0" smtClean="0"/>
              <a:t>р</a:t>
            </a:r>
            <a:r>
              <a:rPr lang="ru-RU" sz="2800" u="sng" dirty="0" smtClean="0">
                <a:solidFill>
                  <a:srgbClr val="FF0000"/>
                </a:solidFill>
              </a:rPr>
              <a:t>о</a:t>
            </a:r>
            <a:r>
              <a:rPr lang="ru-RU" sz="2800" dirty="0" smtClean="0"/>
              <a:t>з</a:t>
            </a:r>
          </a:p>
          <a:p>
            <a:r>
              <a:rPr lang="ru-RU" sz="2800" dirty="0" smtClean="0"/>
              <a:t>м</a:t>
            </a:r>
            <a:r>
              <a:rPr lang="ru-RU" sz="2800" u="sng" dirty="0" smtClean="0">
                <a:solidFill>
                  <a:srgbClr val="FF0000"/>
                </a:solidFill>
              </a:rPr>
              <a:t>а</a:t>
            </a:r>
            <a:r>
              <a:rPr lang="ru-RU" sz="2800" dirty="0" smtClean="0"/>
              <a:t>стерит</a:t>
            </a:r>
          </a:p>
          <a:p>
            <a:r>
              <a:rPr lang="ru-RU" sz="2800" dirty="0" smtClean="0"/>
              <a:t>у</a:t>
            </a:r>
            <a:r>
              <a:rPr lang="ru-RU" sz="2800" u="sng" dirty="0" smtClean="0">
                <a:solidFill>
                  <a:srgbClr val="FF0000"/>
                </a:solidFill>
              </a:rPr>
              <a:t>з</a:t>
            </a:r>
            <a:r>
              <a:rPr lang="ru-RU" sz="2800" dirty="0" smtClean="0"/>
              <a:t>кая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959015" y="3361184"/>
            <a:ext cx="3402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Берёза, мороз.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1251" y="4077444"/>
            <a:ext cx="2949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Пищит, мастерит.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51083" y="4880942"/>
            <a:ext cx="27093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</a:rPr>
              <a:t>Зелёный, узкая.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36096" y="1140817"/>
            <a:ext cx="2794825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ПОД         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2737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3" grpId="0"/>
      <p:bldP spid="6" grpId="0"/>
      <p:bldP spid="7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Собачки Gif анимация, аватары, скачать анимацию, анимация для сайта, форума, блог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56992"/>
            <a:ext cx="3771900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600" y="548680"/>
            <a:ext cx="6408712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00B050"/>
                </a:solidFill>
              </a:rPr>
              <a:t>ПОД </a:t>
            </a:r>
            <a:r>
              <a:rPr lang="ru-RU" sz="3200" dirty="0" smtClean="0"/>
              <a:t>                      ПРЕДЛОГ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023420" y="1556792"/>
            <a:ext cx="45090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3200" dirty="0" smtClean="0"/>
              <a:t>Что такое … ?</a:t>
            </a:r>
          </a:p>
          <a:p>
            <a:pPr marL="514350" indent="-514350">
              <a:buFontTx/>
              <a:buAutoNum type="arabicPeriod"/>
            </a:pPr>
            <a:r>
              <a:rPr lang="ru-RU" sz="3200" dirty="0" smtClean="0"/>
              <a:t>Для чего … ?</a:t>
            </a:r>
          </a:p>
          <a:p>
            <a:pPr marL="514350" indent="-514350">
              <a:buFontTx/>
              <a:buAutoNum type="arabicPeriod"/>
            </a:pPr>
            <a:r>
              <a:rPr lang="ru-RU" sz="3200" dirty="0" smtClean="0"/>
              <a:t>Как </a:t>
            </a:r>
            <a:r>
              <a:rPr lang="ru-RU" sz="3200" dirty="0"/>
              <a:t>пишется </a:t>
            </a:r>
            <a:r>
              <a:rPr lang="ru-RU" sz="3200" dirty="0" smtClean="0"/>
              <a:t>… ?</a:t>
            </a:r>
          </a:p>
          <a:p>
            <a:pPr marL="514350" indent="-514350">
              <a:buFontTx/>
              <a:buAutoNum type="arabicPeriod"/>
            </a:pPr>
            <a:r>
              <a:rPr lang="ru-RU" sz="3200" dirty="0" smtClean="0"/>
              <a:t>Как обозначают … ?</a:t>
            </a:r>
            <a:endParaRPr lang="ru-RU" sz="3200" dirty="0"/>
          </a:p>
          <a:p>
            <a:pPr marL="514350" indent="-514350">
              <a:buAutoNum type="arabicPeriod"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7805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Игры для девочек онлайн щенок &quot; Бесплатно скачат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934044"/>
            <a:ext cx="1584176" cy="223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4975" y="6170528"/>
            <a:ext cx="146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далматинец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428328"/>
            <a:ext cx="84969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Гуля </a:t>
            </a:r>
            <a:r>
              <a:rPr lang="ru-RU" sz="2400" u="sng" dirty="0" smtClean="0"/>
              <a:t>____</a:t>
            </a:r>
            <a:r>
              <a:rPr lang="ru-RU" sz="2400" dirty="0" smtClean="0"/>
              <a:t> улице щенок –</a:t>
            </a:r>
          </a:p>
          <a:p>
            <a:r>
              <a:rPr lang="ru-RU" sz="2400" dirty="0" smtClean="0"/>
              <a:t>Не то Пушок, не то Дружок.</a:t>
            </a:r>
          </a:p>
          <a:p>
            <a:r>
              <a:rPr lang="ru-RU" sz="2400" dirty="0" smtClean="0"/>
              <a:t>Гулял ____ метель и ___ солнцепёк,</a:t>
            </a:r>
          </a:p>
          <a:p>
            <a:r>
              <a:rPr lang="ru-RU" sz="2400" dirty="0" smtClean="0"/>
              <a:t>И ____ дождём гулял и мок.</a:t>
            </a:r>
          </a:p>
          <a:p>
            <a:r>
              <a:rPr lang="ru-RU" sz="2400" dirty="0" smtClean="0"/>
              <a:t>И если даже шёл снежок,</a:t>
            </a:r>
          </a:p>
          <a:p>
            <a:r>
              <a:rPr lang="ru-RU" sz="2400" dirty="0" smtClean="0"/>
              <a:t>Гулял ____ улице щенок.</a:t>
            </a:r>
          </a:p>
          <a:p>
            <a:r>
              <a:rPr lang="ru-RU" sz="2400" dirty="0" smtClean="0"/>
              <a:t>Гулял ___ жару, ___ мороз и __сырость,</a:t>
            </a:r>
          </a:p>
          <a:p>
            <a:r>
              <a:rPr lang="ru-RU" sz="2400" dirty="0" smtClean="0"/>
              <a:t>Гулял, гулял, гулял и вырос.                              (</a:t>
            </a:r>
            <a:r>
              <a:rPr lang="ru-RU" sz="2400" dirty="0" err="1" smtClean="0"/>
              <a:t>В.Левин</a:t>
            </a:r>
            <a:r>
              <a:rPr lang="ru-RU" sz="2400" dirty="0" smtClean="0"/>
              <a:t>)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42485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по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6120" y="260541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в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47864" y="1184375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в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65548" y="1184373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в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86112" y="2610101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в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40637" y="261010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в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1509619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под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93540" y="226774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на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16" name="Picture 2" descr="Далматин. Полный обзор пород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975" y="3865346"/>
            <a:ext cx="3158953" cy="230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40636" y="3703211"/>
            <a:ext cx="3227707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Предлог – это слово.</a:t>
            </a:r>
            <a:endParaRPr lang="ru-RU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4440637" y="4186940"/>
            <a:ext cx="4307827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К предлогам нельзя поставить вопрос.</a:t>
            </a:r>
            <a:endParaRPr lang="ru-RU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4440635" y="5022778"/>
            <a:ext cx="4307829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Предлоги пишутся раздельно.</a:t>
            </a:r>
            <a:endParaRPr lang="ru-RU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4440637" y="5766057"/>
            <a:ext cx="3443731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Для чего нужны предлоги?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4943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2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Далматин. Полный обзор пород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337249"/>
            <a:ext cx="2663511" cy="1943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5576" y="620688"/>
            <a:ext cx="7916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 Narrow" pitchFamily="34" charset="0"/>
              </a:rPr>
              <a:t>Предлоги: </a:t>
            </a:r>
            <a:r>
              <a:rPr lang="ru-RU" sz="3600" dirty="0" smtClean="0">
                <a:solidFill>
                  <a:srgbClr val="C00000"/>
                </a:solidFill>
                <a:latin typeface="Arial Narrow" pitchFamily="34" charset="0"/>
              </a:rPr>
              <a:t>на, из, по, об, от, в, у, о, с, над.</a:t>
            </a:r>
            <a:endParaRPr lang="ru-RU" sz="3600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1556792"/>
            <a:ext cx="60486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нам урок пришёл щенок.</a:t>
            </a:r>
          </a:p>
          <a:p>
            <a:r>
              <a:rPr lang="ru-RU" sz="2400" dirty="0" smtClean="0"/>
              <a:t>Он хочет знать всё предлог.</a:t>
            </a:r>
          </a:p>
          <a:p>
            <a:r>
              <a:rPr lang="ru-RU" sz="2400" dirty="0" smtClean="0"/>
              <a:t>Как предложении писать</a:t>
            </a:r>
          </a:p>
          <a:p>
            <a:r>
              <a:rPr lang="ru-RU" sz="2400" dirty="0" smtClean="0"/>
              <a:t>И чего его употреблять</a:t>
            </a:r>
          </a:p>
          <a:p>
            <a:r>
              <a:rPr lang="ru-RU" sz="2400" dirty="0" smtClean="0"/>
              <a:t>Какая него работа</a:t>
            </a:r>
          </a:p>
          <a:p>
            <a:r>
              <a:rPr lang="ru-RU" sz="2400" dirty="0" smtClean="0"/>
              <a:t>Щенку узнать охота.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86705" y="1546175"/>
            <a:ext cx="48245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 smtClean="0">
              <a:solidFill>
                <a:srgbClr val="FF0000"/>
              </a:solidFill>
            </a:endParaRPr>
          </a:p>
          <a:p>
            <a:r>
              <a:rPr lang="ru-RU" sz="2400" dirty="0" smtClean="0">
                <a:solidFill>
                  <a:srgbClr val="FF0000"/>
                </a:solidFill>
              </a:rPr>
              <a:t>К </a:t>
            </a:r>
            <a:r>
              <a:rPr lang="ru-RU" sz="2400" dirty="0" smtClean="0"/>
              <a:t>нам </a:t>
            </a:r>
            <a:r>
              <a:rPr lang="ru-RU" sz="2400" dirty="0" smtClean="0">
                <a:solidFill>
                  <a:srgbClr val="FF0000"/>
                </a:solidFill>
              </a:rPr>
              <a:t>на</a:t>
            </a:r>
            <a:r>
              <a:rPr lang="ru-RU" sz="2400" dirty="0" smtClean="0"/>
              <a:t> урок пришёл щенок.</a:t>
            </a:r>
            <a:endParaRPr lang="ru-RU" sz="1600" dirty="0" smtClean="0"/>
          </a:p>
          <a:p>
            <a:r>
              <a:rPr lang="ru-RU" sz="2400" dirty="0" smtClean="0"/>
              <a:t>Он хочет знать всё </a:t>
            </a:r>
            <a:r>
              <a:rPr lang="ru-RU" sz="2400" dirty="0" smtClean="0">
                <a:solidFill>
                  <a:srgbClr val="FF0000"/>
                </a:solidFill>
              </a:rPr>
              <a:t>про</a:t>
            </a:r>
            <a:r>
              <a:rPr lang="ru-RU" sz="2400" dirty="0" smtClean="0"/>
              <a:t> предлог.</a:t>
            </a:r>
            <a:endParaRPr lang="ru-RU" sz="1600" dirty="0" smtClean="0"/>
          </a:p>
          <a:p>
            <a:r>
              <a:rPr lang="ru-RU" sz="2400" dirty="0" smtClean="0"/>
              <a:t>Как </a:t>
            </a:r>
            <a:r>
              <a:rPr lang="ru-RU" sz="2400" dirty="0" smtClean="0">
                <a:solidFill>
                  <a:srgbClr val="FF0000"/>
                </a:solidFill>
              </a:rPr>
              <a:t>в</a:t>
            </a:r>
            <a:r>
              <a:rPr lang="ru-RU" sz="2400" dirty="0" smtClean="0"/>
              <a:t> предложении писать</a:t>
            </a:r>
            <a:endParaRPr lang="ru-RU" sz="1600" dirty="0" smtClean="0"/>
          </a:p>
          <a:p>
            <a:r>
              <a:rPr lang="ru-RU" sz="2400" dirty="0" smtClean="0"/>
              <a:t>И </a:t>
            </a:r>
            <a:r>
              <a:rPr lang="ru-RU" sz="2400" dirty="0" smtClean="0">
                <a:solidFill>
                  <a:srgbClr val="FF0000"/>
                </a:solidFill>
              </a:rPr>
              <a:t>для</a:t>
            </a:r>
            <a:r>
              <a:rPr lang="ru-RU" sz="2400" dirty="0" smtClean="0"/>
              <a:t> чего его употреблять?</a:t>
            </a:r>
            <a:endParaRPr lang="ru-RU" sz="1600" dirty="0" smtClean="0"/>
          </a:p>
          <a:p>
            <a:r>
              <a:rPr lang="ru-RU" sz="2400" dirty="0" smtClean="0"/>
              <a:t>Какая </a:t>
            </a:r>
            <a:r>
              <a:rPr lang="ru-RU" sz="2400" dirty="0" smtClean="0">
                <a:solidFill>
                  <a:srgbClr val="FF0000"/>
                </a:solidFill>
              </a:rPr>
              <a:t>у</a:t>
            </a:r>
            <a:r>
              <a:rPr lang="ru-RU" sz="2400" dirty="0" smtClean="0"/>
              <a:t> него работа?</a:t>
            </a:r>
            <a:endParaRPr lang="ru-RU" sz="1600" dirty="0" smtClean="0"/>
          </a:p>
          <a:p>
            <a:r>
              <a:rPr lang="ru-RU" sz="2400" dirty="0" smtClean="0"/>
              <a:t>Щенку узнать охота.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93482" y="1387515"/>
            <a:ext cx="4320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    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мест.         сущ.         глаг.         сущ.</a:t>
            </a:r>
            <a:endParaRPr lang="ru-RU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4955" y="4280892"/>
            <a:ext cx="4757534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Предлог – это служебная часть речи.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90483" y="4778841"/>
            <a:ext cx="4757534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Предлоги служат для связи слов в предложении. 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223628" y="5907610"/>
            <a:ext cx="18002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предлог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171848" y="5842512"/>
            <a:ext cx="45005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имя существительное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31840" y="6458290"/>
            <a:ext cx="864096" cy="1179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87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" grpId="0"/>
      <p:bldP spid="8" grpId="0" animBg="1"/>
      <p:bldP spid="9" grpId="0" animBg="1"/>
      <p:bldP spid="10" grpId="0" animBg="1"/>
      <p:bldP spid="12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476672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 smtClean="0"/>
              <a:t>Гулялпоулицещенок</a:t>
            </a:r>
            <a:r>
              <a:rPr lang="ru-RU" sz="3600" dirty="0" smtClean="0"/>
              <a:t>. 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261604" y="479500"/>
            <a:ext cx="5684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Гулял по улице щенок. 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1484784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маленький смешной пушистый доверчивый умный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5048" y="2348880"/>
            <a:ext cx="3664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бодро весело долго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2106" y="2810545"/>
            <a:ext cx="77877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            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гл. предлог    с.               прил.</a:t>
            </a:r>
          </a:p>
          <a:p>
            <a:r>
              <a:rPr lang="ru-RU" sz="3600" dirty="0" smtClean="0"/>
              <a:t>Долг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 гулял по   улице мал</a:t>
            </a:r>
            <a:r>
              <a:rPr lang="ru-RU" sz="3600" dirty="0" smtClean="0">
                <a:solidFill>
                  <a:srgbClr val="FF0000"/>
                </a:solidFill>
              </a:rPr>
              <a:t>е</a:t>
            </a:r>
            <a:r>
              <a:rPr lang="ru-RU" sz="3600" dirty="0" smtClean="0"/>
              <a:t>н</a:t>
            </a:r>
            <a:r>
              <a:rPr lang="ru-RU" sz="3600" dirty="0" smtClean="0">
                <a:solidFill>
                  <a:srgbClr val="FF0000"/>
                </a:solidFill>
              </a:rPr>
              <a:t>ь</a:t>
            </a:r>
            <a:r>
              <a:rPr lang="ru-RU" sz="3600" dirty="0" smtClean="0"/>
              <a:t>кий</a:t>
            </a:r>
          </a:p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  с.</a:t>
            </a:r>
          </a:p>
          <a:p>
            <a:r>
              <a:rPr lang="ru-RU" sz="3600" dirty="0" smtClean="0"/>
              <a:t>щ</a:t>
            </a:r>
            <a:r>
              <a:rPr lang="ru-RU" sz="3600" dirty="0" smtClean="0">
                <a:solidFill>
                  <a:srgbClr val="FF0000"/>
                </a:solidFill>
              </a:rPr>
              <a:t>е</a:t>
            </a:r>
            <a:r>
              <a:rPr lang="ru-RU" sz="3600" dirty="0" smtClean="0"/>
              <a:t>нок. 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790268" y="3933056"/>
            <a:ext cx="504056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Как ухаживать за щенком далматина - Разные ухаживания :: Икота и собак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144" y="4389850"/>
            <a:ext cx="1959248" cy="2173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75048" y="5301208"/>
            <a:ext cx="2678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с. 81, у.111 или</a:t>
            </a:r>
          </a:p>
          <a:p>
            <a:r>
              <a:rPr lang="ru-RU" sz="2400" dirty="0" smtClean="0"/>
              <a:t>с. 82, у.112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7282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98612" y="692696"/>
            <a:ext cx="206913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19672" y="1505330"/>
            <a:ext cx="333992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74876" y="2204864"/>
            <a:ext cx="3005236" cy="5094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63008" y="2854128"/>
            <a:ext cx="2393168" cy="5028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27984" y="3645024"/>
            <a:ext cx="4032448" cy="5028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682332" y="4365104"/>
            <a:ext cx="3210148" cy="4360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697932" y="5193792"/>
            <a:ext cx="3266556" cy="6834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Векторные щенки далматинцы &quot; PixelBrush - Портал о дизайне. Скачать фото, картинки, обои, рисунки, иконки, клипарты, векторный 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385" y="322976"/>
            <a:ext cx="2222079" cy="2035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Скругленная соединительная линия 12"/>
          <p:cNvCxnSpPr/>
          <p:nvPr/>
        </p:nvCxnSpPr>
        <p:spPr>
          <a:xfrm>
            <a:off x="611560" y="1340768"/>
            <a:ext cx="1008112" cy="441996"/>
          </a:xfrm>
          <a:prstGeom prst="curvedConnector3">
            <a:avLst>
              <a:gd name="adj1" fmla="val 5755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кругленная соединительная линия 13"/>
          <p:cNvCxnSpPr>
            <a:endCxn id="6" idx="1"/>
          </p:cNvCxnSpPr>
          <p:nvPr/>
        </p:nvCxnSpPr>
        <p:spPr>
          <a:xfrm>
            <a:off x="611560" y="1340768"/>
            <a:ext cx="1963316" cy="1118840"/>
          </a:xfrm>
          <a:prstGeom prst="curvedConnector3">
            <a:avLst>
              <a:gd name="adj1" fmla="val 3253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кругленная соединительная линия 18"/>
          <p:cNvCxnSpPr>
            <a:endCxn id="7" idx="1"/>
          </p:cNvCxnSpPr>
          <p:nvPr/>
        </p:nvCxnSpPr>
        <p:spPr>
          <a:xfrm>
            <a:off x="755576" y="1340768"/>
            <a:ext cx="3007432" cy="1764792"/>
          </a:xfrm>
          <a:prstGeom prst="curvedConnector3">
            <a:avLst>
              <a:gd name="adj1" fmla="val 1368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Скругленная соединительная линия 24"/>
          <p:cNvCxnSpPr>
            <a:endCxn id="8" idx="1"/>
          </p:cNvCxnSpPr>
          <p:nvPr/>
        </p:nvCxnSpPr>
        <p:spPr>
          <a:xfrm>
            <a:off x="755576" y="1340768"/>
            <a:ext cx="3672408" cy="2555688"/>
          </a:xfrm>
          <a:prstGeom prst="curvedConnector3">
            <a:avLst>
              <a:gd name="adj1" fmla="val 919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Скругленная соединительная линия 34"/>
          <p:cNvCxnSpPr>
            <a:endCxn id="9" idx="1"/>
          </p:cNvCxnSpPr>
          <p:nvPr/>
        </p:nvCxnSpPr>
        <p:spPr>
          <a:xfrm>
            <a:off x="755576" y="1340768"/>
            <a:ext cx="4926756" cy="3242385"/>
          </a:xfrm>
          <a:prstGeom prst="curvedConnector3">
            <a:avLst>
              <a:gd name="adj1" fmla="val 308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Скругленная соединительная линия 42"/>
          <p:cNvCxnSpPr/>
          <p:nvPr/>
        </p:nvCxnSpPr>
        <p:spPr>
          <a:xfrm>
            <a:off x="755576" y="1340768"/>
            <a:ext cx="4926756" cy="4104456"/>
          </a:xfrm>
          <a:prstGeom prst="curvedConnector3">
            <a:avLst>
              <a:gd name="adj1" fmla="val -129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09861" y="785899"/>
            <a:ext cx="1646634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предлоги</a:t>
            </a:r>
            <a:endParaRPr lang="ru-RU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2801739" y="2298236"/>
            <a:ext cx="255150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служебная часть речи</a:t>
            </a: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4082306" y="2920894"/>
            <a:ext cx="18002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для связи слов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1905936" y="1608696"/>
            <a:ext cx="292413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нельзя поставить вопрос</a:t>
            </a:r>
            <a:endParaRPr lang="ru-RU" dirty="0"/>
          </a:p>
        </p:txBody>
      </p:sp>
      <p:sp>
        <p:nvSpPr>
          <p:cNvPr id="67" name="TextBox 66"/>
          <p:cNvSpPr txBox="1"/>
          <p:nvPr/>
        </p:nvSpPr>
        <p:spPr>
          <a:xfrm>
            <a:off x="4716016" y="3711790"/>
            <a:ext cx="3456384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не употребляется с глаголом</a:t>
            </a:r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6011651" y="4398487"/>
            <a:ext cx="255150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пишется раздельно</a:t>
            </a:r>
            <a:endParaRPr lang="ru-RU" dirty="0"/>
          </a:p>
        </p:txBody>
      </p:sp>
      <p:sp>
        <p:nvSpPr>
          <p:cNvPr id="76" name="TextBox 75"/>
          <p:cNvSpPr txBox="1"/>
          <p:nvPr/>
        </p:nvSpPr>
        <p:spPr>
          <a:xfrm>
            <a:off x="5862960" y="5260558"/>
            <a:ext cx="2885504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6350526" y="5352891"/>
            <a:ext cx="514734" cy="184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7496419" y="5330288"/>
            <a:ext cx="926338" cy="1942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>
            <a:off x="6963301" y="5524539"/>
            <a:ext cx="468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627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55" grpId="0" animBg="1"/>
      <p:bldP spid="61" grpId="0" animBg="1"/>
      <p:bldP spid="67" grpId="0" animBg="1"/>
      <p:bldP spid="71" grpId="0" animBg="1"/>
      <p:bldP spid="7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ая прямоугольная выноска 3"/>
          <p:cNvSpPr/>
          <p:nvPr/>
        </p:nvSpPr>
        <p:spPr>
          <a:xfrm>
            <a:off x="3245427" y="764704"/>
            <a:ext cx="5719061" cy="2448272"/>
          </a:xfrm>
          <a:prstGeom prst="wedgeRoundRectCallout">
            <a:avLst>
              <a:gd name="adj1" fmla="val -36240"/>
              <a:gd name="adj2" fmla="val 6976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563888" y="1196752"/>
            <a:ext cx="51125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>
                    <a:lumMod val="95000"/>
                  </a:schemeClr>
                </a:solidFill>
              </a:rPr>
              <a:t>До __ свидания!</a:t>
            </a:r>
          </a:p>
          <a:p>
            <a:r>
              <a:rPr lang="ru-RU" sz="4000" dirty="0" smtClean="0">
                <a:solidFill>
                  <a:schemeClr val="bg1">
                    <a:lumMod val="95000"/>
                  </a:schemeClr>
                </a:solidFill>
              </a:rPr>
              <a:t>До __ новых встреч!</a:t>
            </a:r>
            <a:endParaRPr lang="ru-RU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4244" y="6150690"/>
            <a:ext cx="136815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8" name="Picture 2" descr="Собачки Gif анимация, аватары, скачать анимацию, анимация для сайта, форума, блог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01008"/>
            <a:ext cx="3604164" cy="3094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058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620688"/>
            <a:ext cx="842493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B050"/>
                </a:solidFill>
              </a:rPr>
              <a:t>Я узнал …</a:t>
            </a:r>
          </a:p>
          <a:p>
            <a:endParaRPr lang="ru-RU" sz="4000" dirty="0">
              <a:solidFill>
                <a:srgbClr val="00B050"/>
              </a:solidFill>
            </a:endParaRPr>
          </a:p>
          <a:p>
            <a:r>
              <a:rPr lang="ru-RU" sz="4000" dirty="0" smtClean="0">
                <a:solidFill>
                  <a:srgbClr val="00B050"/>
                </a:solidFill>
              </a:rPr>
              <a:t>Я научился …</a:t>
            </a:r>
          </a:p>
          <a:p>
            <a:endParaRPr lang="ru-RU" sz="4000" dirty="0"/>
          </a:p>
          <a:p>
            <a:r>
              <a:rPr lang="ru-RU" sz="4000" dirty="0" smtClean="0"/>
              <a:t>         </a:t>
            </a:r>
            <a:r>
              <a:rPr lang="ru-RU" sz="3600" dirty="0" smtClean="0"/>
              <a:t>я всё понял      </a:t>
            </a:r>
          </a:p>
          <a:p>
            <a:endParaRPr lang="ru-RU" sz="4000" dirty="0"/>
          </a:p>
          <a:p>
            <a:r>
              <a:rPr lang="ru-RU" sz="4000" dirty="0" smtClean="0"/>
              <a:t>         </a:t>
            </a:r>
            <a:r>
              <a:rPr lang="ru-RU" sz="3600" dirty="0" smtClean="0"/>
              <a:t>у меня возникли затруднения</a:t>
            </a:r>
          </a:p>
          <a:p>
            <a:endParaRPr lang="ru-RU" sz="3600" dirty="0"/>
          </a:p>
          <a:p>
            <a:r>
              <a:rPr lang="ru-RU" sz="3600" dirty="0" smtClean="0"/>
              <a:t>          осталось много непонятного</a:t>
            </a:r>
          </a:p>
          <a:p>
            <a:endParaRPr lang="ru-RU" sz="4000" dirty="0"/>
          </a:p>
        </p:txBody>
      </p:sp>
      <p:pic>
        <p:nvPicPr>
          <p:cNvPr id="2052" name="Picture 4" descr="@дневники - Дневник бешенной оптимистк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995" y="4149080"/>
            <a:ext cx="973528" cy="810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im2-tub-ru.yandex.net/i?id=f6b39ccbddefc4d451c77f7226cd31aa-93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37" y="5178704"/>
            <a:ext cx="1051785" cy="87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anada Emot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92" y="2778215"/>
            <a:ext cx="1008030" cy="866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226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215</TotalTime>
  <Words>359</Words>
  <Application>Microsoft Office PowerPoint</Application>
  <PresentationFormat>Экран (4:3)</PresentationFormat>
  <Paragraphs>100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22</cp:revision>
  <dcterms:created xsi:type="dcterms:W3CDTF">2014-09-17T16:09:46Z</dcterms:created>
  <dcterms:modified xsi:type="dcterms:W3CDTF">2014-10-18T21:23:02Z</dcterms:modified>
</cp:coreProperties>
</file>