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521" autoAdjust="0"/>
  </p:normalViewPr>
  <p:slideViewPr>
    <p:cSldViewPr>
      <p:cViewPr varScale="1">
        <p:scale>
          <a:sx n="91" d="100"/>
          <a:sy n="91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32596-730C-4A1F-8DFA-852C5139E8BC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C52CC-27BA-4B21-8C61-EFD223FCAE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52CC-27BA-4B21-8C61-EFD223FCAE7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C52CC-27BA-4B21-8C61-EFD223FCAE7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5B9B5FB-8ACB-4D23-9DE8-BC84BFF1AE9D}" type="datetimeFigureOut">
              <a:rPr lang="ru-RU" smtClean="0"/>
              <a:pPr/>
              <a:t>17.10.2012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67D401C-D8DE-4147-AA83-0B5B394C77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371600"/>
            <a:ext cx="7286676" cy="1200144"/>
          </a:xfrm>
        </p:spPr>
        <p:txBody>
          <a:bodyPr>
            <a:normAutofit/>
          </a:bodyPr>
          <a:lstStyle/>
          <a:p>
            <a:r>
              <a:rPr lang="ru-RU" b="1" dirty="0" smtClean="0">
                <a:cs typeface="Aharoni" pitchFamily="2" charset="-79"/>
              </a:rPr>
              <a:t>Имя существительное    </a:t>
            </a:r>
            <a:endParaRPr lang="ru-RU" b="1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786190"/>
            <a:ext cx="3643338" cy="1285884"/>
          </a:xfrm>
        </p:spPr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  <p:pic>
        <p:nvPicPr>
          <p:cNvPr id="4" name="Picture 4" descr="RSCI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929066"/>
            <a:ext cx="3619496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Игра «Найди лишнее слово»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4000" dirty="0" err="1" smtClean="0">
                <a:solidFill>
                  <a:srgbClr val="FFFF00"/>
                </a:solidFill>
              </a:rPr>
              <a:t>Забота,работа,отдых,награда</a:t>
            </a:r>
            <a:endParaRPr lang="ru-RU" sz="4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ru-RU" sz="4000" dirty="0" err="1" smtClean="0">
                <a:solidFill>
                  <a:srgbClr val="00B050"/>
                </a:solidFill>
              </a:rPr>
              <a:t>Заботливость,радость,счастье,благодарность</a:t>
            </a:r>
            <a:endParaRPr lang="ru-RU" sz="40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r>
              <a:rPr lang="ru-RU" sz="4000" dirty="0" err="1" smtClean="0">
                <a:solidFill>
                  <a:srgbClr val="00B0F0"/>
                </a:solidFill>
              </a:rPr>
              <a:t>Человек,помощь,друг,товарищ</a:t>
            </a:r>
            <a:r>
              <a:rPr lang="ru-RU" sz="4000" dirty="0" smtClean="0">
                <a:solidFill>
                  <a:srgbClr val="00B0F0"/>
                </a:solidFill>
              </a:rPr>
              <a:t>.</a:t>
            </a:r>
            <a:endParaRPr lang="ru-RU" sz="4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 </a:t>
            </a:r>
            <a:r>
              <a:rPr lang="ru-RU" i="1" dirty="0" err="1" smtClean="0"/>
              <a:t>ередво</a:t>
            </a:r>
            <a:endParaRPr lang="ru-RU" i="1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 smtClean="0"/>
              <a:t>Весной </a:t>
            </a:r>
            <a:r>
              <a:rPr lang="ru-RU" b="1" dirty="0" smtClean="0"/>
              <a:t>веселит, летом холодит,</a:t>
            </a:r>
            <a:r>
              <a:rPr lang="en-US" b="1" dirty="0" smtClean="0"/>
              <a:t> 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Осенью </a:t>
            </a:r>
            <a:r>
              <a:rPr lang="ru-RU" b="1" dirty="0" smtClean="0"/>
              <a:t>питает, зимой согревает.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i="1" dirty="0" err="1" smtClean="0"/>
              <a:t>цвткое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Красив </a:t>
            </a:r>
            <a:r>
              <a:rPr lang="ru-RU" b="1" dirty="0" smtClean="0"/>
              <a:t>и </a:t>
            </a:r>
            <a:r>
              <a:rPr lang="ru-RU" b="1" dirty="0" smtClean="0"/>
              <a:t>строен и </a:t>
            </a:r>
            <a:r>
              <a:rPr lang="ru-RU" b="1" dirty="0" smtClean="0"/>
              <a:t>высок</a:t>
            </a:r>
          </a:p>
          <a:p>
            <a:pPr>
              <a:buNone/>
            </a:pPr>
            <a:r>
              <a:rPr lang="ru-RU" b="1" dirty="0" smtClean="0"/>
              <a:t>         Растет </a:t>
            </a:r>
            <a:r>
              <a:rPr lang="ru-RU" b="1" dirty="0" err="1" smtClean="0"/>
              <a:t>душистенький</a:t>
            </a:r>
            <a:r>
              <a:rPr lang="ru-RU" b="1" dirty="0" smtClean="0"/>
              <a:t>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/>
              <a:t> </a:t>
            </a:r>
            <a:r>
              <a:rPr lang="ru-RU" i="1" dirty="0" err="1" smtClean="0"/>
              <a:t>ивжотеон</a:t>
            </a:r>
            <a:endParaRPr lang="ru-RU" i="1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Они </a:t>
            </a:r>
            <a:r>
              <a:rPr lang="ru-RU" b="1" dirty="0" smtClean="0"/>
              <a:t>бывают большие и маленькие, они прыгают, ползают, летают, лают и мяукают.</a:t>
            </a:r>
          </a:p>
          <a:p>
            <a:endParaRPr lang="ru-RU" dirty="0"/>
          </a:p>
        </p:txBody>
      </p:sp>
      <p:pic>
        <p:nvPicPr>
          <p:cNvPr id="3074" name="Picture 2" descr="C:\Users\Пользователь\Desktop\12052007214850k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2214554"/>
            <a:ext cx="1228725" cy="1238250"/>
          </a:xfrm>
          <a:prstGeom prst="rect">
            <a:avLst/>
          </a:prstGeom>
          <a:noFill/>
        </p:spPr>
      </p:pic>
      <p:pic>
        <p:nvPicPr>
          <p:cNvPr id="3076" name="Picture 4" descr="C:\Users\Пользователь\Desktop\tree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57166"/>
            <a:ext cx="1162221" cy="1692000"/>
          </a:xfrm>
          <a:prstGeom prst="rect">
            <a:avLst/>
          </a:prstGeom>
          <a:noFill/>
        </p:spPr>
      </p:pic>
      <p:pic>
        <p:nvPicPr>
          <p:cNvPr id="3077" name="Picture 5" descr="C:\Users\Пользователь\Desktop\0_6995_7122d117_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3643314"/>
            <a:ext cx="190500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53536"/>
            <a:ext cx="692948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Выбери задание </a:t>
            </a:r>
            <a:r>
              <a:rPr lang="ru-RU" smtClean="0">
                <a:latin typeface="Arial Black" pitchFamily="34" charset="0"/>
              </a:rPr>
              <a:t/>
            </a:r>
            <a:br>
              <a:rPr lang="ru-RU" smtClean="0">
                <a:latin typeface="Arial Black" pitchFamily="34" charset="0"/>
              </a:rPr>
            </a:br>
            <a:r>
              <a:rPr lang="ru-RU" smtClean="0">
                <a:latin typeface="Arial Black" pitchFamily="34" charset="0"/>
              </a:rPr>
              <a:t>на </a:t>
            </a:r>
            <a:r>
              <a:rPr lang="ru-RU" dirty="0" smtClean="0">
                <a:latin typeface="Arial Black" pitchFamily="34" charset="0"/>
              </a:rPr>
              <a:t>самопроверку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найди и подчеркни имена  </a:t>
            </a:r>
            <a:r>
              <a:rPr lang="ru-RU" dirty="0" err="1" smtClean="0"/>
              <a:t>сущест</a:t>
            </a:r>
            <a:r>
              <a:rPr lang="ru-RU" dirty="0" smtClean="0"/>
              <a:t>-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</a:t>
            </a:r>
            <a:r>
              <a:rPr lang="ru-RU" dirty="0" err="1" smtClean="0"/>
              <a:t>вительные</a:t>
            </a:r>
            <a:r>
              <a:rPr lang="ru-RU" dirty="0" smtClean="0"/>
              <a:t>                                                                                                        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                                 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определи падеж и склонение имён </a:t>
            </a:r>
            <a:r>
              <a:rPr lang="ru-RU" dirty="0" err="1" smtClean="0"/>
              <a:t>сущ</a:t>
            </a:r>
            <a:r>
              <a:rPr lang="ru-RU" dirty="0" smtClean="0"/>
              <a:t>       существительных                               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      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найди имена существительные и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определи их синтаксическую роль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в предложении</a:t>
            </a:r>
            <a:endParaRPr lang="ru-RU" dirty="0"/>
          </a:p>
        </p:txBody>
      </p:sp>
      <p:pic>
        <p:nvPicPr>
          <p:cNvPr id="4098" name="Picture 2" descr="C:\Users\Пользователь\Desktop\1700069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1296000" cy="1296000"/>
          </a:xfrm>
          <a:prstGeom prst="rect">
            <a:avLst/>
          </a:prstGeom>
          <a:noFill/>
        </p:spPr>
      </p:pic>
      <p:pic>
        <p:nvPicPr>
          <p:cNvPr id="4099" name="Picture 3" descr="C:\Users\Пользователь\Desktop\krug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214686"/>
            <a:ext cx="1338199" cy="1296000"/>
          </a:xfrm>
          <a:prstGeom prst="rect">
            <a:avLst/>
          </a:prstGeom>
          <a:noFill/>
        </p:spPr>
      </p:pic>
      <p:pic>
        <p:nvPicPr>
          <p:cNvPr id="4100" name="Picture 4" descr="C:\Users\Пользователь\Desktop\ver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714884"/>
            <a:ext cx="1296000" cy="12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5614998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Проверка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</a:t>
            </a:r>
            <a:r>
              <a:rPr lang="ru-RU" sz="1600" dirty="0" smtClean="0">
                <a:solidFill>
                  <a:srgbClr val="FF0000"/>
                </a:solidFill>
              </a:rPr>
              <a:t>1 </a:t>
            </a:r>
            <a:r>
              <a:rPr lang="ru-RU" sz="1600" dirty="0" err="1" smtClean="0">
                <a:solidFill>
                  <a:srgbClr val="FF0000"/>
                </a:solidFill>
              </a:rPr>
              <a:t>скл.,пр.п</a:t>
            </a:r>
            <a:r>
              <a:rPr lang="ru-RU" sz="1600" dirty="0" smtClean="0">
                <a:solidFill>
                  <a:srgbClr val="FF0000"/>
                </a:solidFill>
              </a:rPr>
              <a:t>.                                                   2 </a:t>
            </a:r>
            <a:r>
              <a:rPr lang="ru-RU" sz="1600" dirty="0" err="1" smtClean="0">
                <a:solidFill>
                  <a:srgbClr val="FF0000"/>
                </a:solidFill>
              </a:rPr>
              <a:t>скл.,им.п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 На кормушке сидит </a:t>
            </a:r>
            <a:r>
              <a:rPr lang="ru-RU" u="sng" dirty="0" smtClean="0"/>
              <a:t>воробей</a:t>
            </a:r>
            <a:r>
              <a:rPr lang="ru-RU" dirty="0" smtClean="0"/>
              <a:t> и чистит свой 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 2 </a:t>
            </a:r>
            <a:r>
              <a:rPr lang="ru-RU" sz="1600" dirty="0" err="1" smtClean="0">
                <a:solidFill>
                  <a:srgbClr val="FF0000"/>
                </a:solidFill>
              </a:rPr>
              <a:t>скл.,вин.п</a:t>
            </a:r>
            <a:r>
              <a:rPr lang="ru-RU" sz="1600" dirty="0" smtClean="0">
                <a:solidFill>
                  <a:srgbClr val="FF0000"/>
                </a:solidFill>
              </a:rPr>
              <a:t>.</a:t>
            </a:r>
            <a:endParaRPr lang="ru-RU" sz="1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клюв.</a:t>
            </a:r>
          </a:p>
          <a:p>
            <a:endParaRPr lang="ru-RU" sz="1600" u="sng" dirty="0" smtClean="0"/>
          </a:p>
          <a:p>
            <a:r>
              <a:rPr lang="ru-RU" sz="1600" dirty="0" smtClean="0">
                <a:solidFill>
                  <a:srgbClr val="FF0000"/>
                </a:solidFill>
              </a:rPr>
              <a:t>1 </a:t>
            </a:r>
            <a:r>
              <a:rPr lang="ru-RU" sz="1600" dirty="0" err="1" smtClean="0">
                <a:solidFill>
                  <a:srgbClr val="FF0000"/>
                </a:solidFill>
              </a:rPr>
              <a:t>скл</a:t>
            </a:r>
            <a:r>
              <a:rPr lang="ru-RU" sz="1600" dirty="0" err="1" smtClean="0">
                <a:solidFill>
                  <a:srgbClr val="FF0000"/>
                </a:solidFill>
              </a:rPr>
              <a:t>.,им.п</a:t>
            </a:r>
            <a:r>
              <a:rPr lang="ru-RU" sz="1600" dirty="0" smtClean="0">
                <a:solidFill>
                  <a:srgbClr val="FF0000"/>
                </a:solidFill>
              </a:rPr>
              <a:t>.                                                                  1 </a:t>
            </a:r>
            <a:r>
              <a:rPr lang="ru-RU" sz="1600" dirty="0" err="1" smtClean="0">
                <a:solidFill>
                  <a:srgbClr val="FF0000"/>
                </a:solidFill>
              </a:rPr>
              <a:t>скл</a:t>
            </a:r>
            <a:r>
              <a:rPr lang="ru-RU" sz="1600" dirty="0" err="1" smtClean="0">
                <a:solidFill>
                  <a:srgbClr val="FF0000"/>
                </a:solidFill>
              </a:rPr>
              <a:t>.,тв.п</a:t>
            </a:r>
            <a:r>
              <a:rPr lang="ru-RU" sz="1600" dirty="0" smtClean="0">
                <a:solidFill>
                  <a:srgbClr val="FF0000"/>
                </a:solidFill>
              </a:rPr>
              <a:t>. </a:t>
            </a:r>
            <a:endParaRPr lang="ru-RU" sz="1600" u="sng" dirty="0" smtClean="0"/>
          </a:p>
          <a:p>
            <a:r>
              <a:rPr lang="ru-RU" u="sng" dirty="0" smtClean="0"/>
              <a:t>Саша </a:t>
            </a:r>
            <a:r>
              <a:rPr lang="ru-RU" dirty="0" smtClean="0"/>
              <a:t>кормит птиц крупой и хлебными 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                1 </a:t>
            </a:r>
            <a:r>
              <a:rPr lang="ru-RU" sz="1600" dirty="0" err="1" smtClean="0">
                <a:solidFill>
                  <a:srgbClr val="FF0000"/>
                </a:solidFill>
              </a:rPr>
              <a:t>скл</a:t>
            </a:r>
            <a:r>
              <a:rPr lang="ru-RU" dirty="0" err="1" smtClean="0">
                <a:solidFill>
                  <a:srgbClr val="FF0000"/>
                </a:solidFill>
              </a:rPr>
              <a:t>.</a:t>
            </a:r>
            <a:r>
              <a:rPr lang="ru-RU" sz="1600" dirty="0" err="1" smtClean="0">
                <a:solidFill>
                  <a:srgbClr val="FF0000"/>
                </a:solidFill>
              </a:rPr>
              <a:t>тв.п</a:t>
            </a:r>
            <a:r>
              <a:rPr lang="ru-RU" dirty="0" smtClean="0">
                <a:solidFill>
                  <a:srgbClr val="FF0000"/>
                </a:solidFill>
              </a:rPr>
              <a:t>                   </a:t>
            </a:r>
            <a:r>
              <a:rPr lang="ru-RU" sz="1600" dirty="0" smtClean="0">
                <a:solidFill>
                  <a:srgbClr val="FF0000"/>
                </a:solidFill>
              </a:rPr>
              <a:t>2 </a:t>
            </a:r>
            <a:r>
              <a:rPr lang="ru-RU" sz="1600" dirty="0" err="1" smtClean="0">
                <a:solidFill>
                  <a:srgbClr val="FF0000"/>
                </a:solidFill>
              </a:rPr>
              <a:t>скл</a:t>
            </a:r>
            <a:r>
              <a:rPr lang="ru-RU" sz="1600" dirty="0" err="1" smtClean="0">
                <a:solidFill>
                  <a:srgbClr val="FF0000"/>
                </a:solidFill>
              </a:rPr>
              <a:t>.,пр.п</a:t>
            </a:r>
            <a:r>
              <a:rPr lang="ru-RU" sz="1600" dirty="0" smtClean="0">
                <a:solidFill>
                  <a:srgbClr val="FF0000"/>
                </a:solidFill>
              </a:rPr>
              <a:t>.   </a:t>
            </a:r>
            <a:endParaRPr lang="ru-RU" sz="1600" dirty="0" smtClean="0"/>
          </a:p>
          <a:p>
            <a:r>
              <a:rPr lang="ru-RU" dirty="0" smtClean="0"/>
              <a:t>крошками на крыльце.</a:t>
            </a:r>
            <a:endParaRPr lang="ru-RU" dirty="0"/>
          </a:p>
        </p:txBody>
      </p:sp>
      <p:sp>
        <p:nvSpPr>
          <p:cNvPr id="4" name="Line 28"/>
          <p:cNvSpPr>
            <a:spLocks noChangeShapeType="1"/>
          </p:cNvSpPr>
          <p:nvPr/>
        </p:nvSpPr>
        <p:spPr bwMode="auto">
          <a:xfrm>
            <a:off x="1357290" y="2643182"/>
            <a:ext cx="1800225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3500430" y="5429264"/>
            <a:ext cx="15113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Line 30"/>
          <p:cNvSpPr>
            <a:spLocks noChangeShapeType="1"/>
          </p:cNvSpPr>
          <p:nvPr/>
        </p:nvSpPr>
        <p:spPr bwMode="auto">
          <a:xfrm>
            <a:off x="4357686" y="4357694"/>
            <a:ext cx="15113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>
            <a:off x="500034" y="3357562"/>
            <a:ext cx="15113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" name="Line 30"/>
          <p:cNvSpPr>
            <a:spLocks noChangeShapeType="1"/>
          </p:cNvSpPr>
          <p:nvPr/>
        </p:nvSpPr>
        <p:spPr bwMode="auto">
          <a:xfrm>
            <a:off x="1142976" y="5429264"/>
            <a:ext cx="15113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Пользователь\Desktop\330026694634_11-apr.-26-20.4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574622">
            <a:off x="571472" y="571480"/>
            <a:ext cx="2274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i="1" dirty="0" smtClean="0">
                <a:solidFill>
                  <a:srgbClr val="00B0F0"/>
                </a:solidFill>
              </a:rPr>
              <a:t>з</a:t>
            </a:r>
            <a:r>
              <a:rPr lang="ru-RU" sz="6600" b="1" i="1" dirty="0" smtClean="0">
                <a:solidFill>
                  <a:srgbClr val="00B0F0"/>
                </a:solidFill>
              </a:rPr>
              <a:t>има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794828">
            <a:off x="4929190" y="3857628"/>
            <a:ext cx="38572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i="1" dirty="0" smtClean="0">
                <a:solidFill>
                  <a:srgbClr val="00B0F0"/>
                </a:solidFill>
              </a:rPr>
              <a:t>прогулка</a:t>
            </a:r>
            <a:endParaRPr lang="ru-RU" sz="6600" b="1" i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581536">
            <a:off x="5786446" y="1357298"/>
            <a:ext cx="1422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00B0F0"/>
                </a:solidFill>
              </a:rPr>
              <a:t>лес</a:t>
            </a:r>
            <a:endParaRPr lang="ru-RU" sz="6000" b="1" i="1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034102">
            <a:off x="1571604" y="5357826"/>
            <a:ext cx="21114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B0F0"/>
                </a:solidFill>
              </a:rPr>
              <a:t>птицы</a:t>
            </a:r>
            <a:endParaRPr lang="ru-RU" sz="4400" b="1" i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6512" y="5286388"/>
            <a:ext cx="2549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i="1" dirty="0" smtClean="0">
                <a:solidFill>
                  <a:srgbClr val="00B0F0"/>
                </a:solidFill>
              </a:rPr>
              <a:t>помощь</a:t>
            </a:r>
            <a:endParaRPr lang="ru-RU" sz="48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5757874" cy="1143000"/>
          </a:xfrm>
        </p:spPr>
        <p:txBody>
          <a:bodyPr/>
          <a:lstStyle/>
          <a:p>
            <a:r>
              <a:rPr lang="ru-RU" b="1" dirty="0" smtClean="0"/>
              <a:t>РЕФЛЕКСИЯ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r>
              <a:rPr lang="ru-RU" sz="7200" dirty="0" smtClean="0">
                <a:sym typeface="Wingdings" pitchFamily="2" charset="2"/>
              </a:rPr>
              <a:t> </a:t>
            </a:r>
            <a:r>
              <a:rPr lang="ru-RU" sz="7200" dirty="0" smtClean="0">
                <a:solidFill>
                  <a:srgbClr val="FFFF00"/>
                </a:solidFill>
                <a:sym typeface="Wingdings" pitchFamily="2" charset="2"/>
              </a:rPr>
              <a:t></a:t>
            </a:r>
            <a:r>
              <a:rPr lang="ru-RU" sz="7200" dirty="0" smtClean="0">
                <a:sym typeface="Wingdings" pitchFamily="2" charset="2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ru-RU" sz="7200" dirty="0" smtClean="0">
                <a:sym typeface="Wingdings" pitchFamily="2" charset="2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sym typeface="Wingdings" pitchFamily="2" charset="2"/>
              </a:rPr>
              <a:t>НАСТРОЕНИЕ</a:t>
            </a:r>
            <a:endParaRPr lang="ru-RU" sz="7200" b="1" dirty="0" smtClean="0">
              <a:solidFill>
                <a:srgbClr val="FFFF00"/>
              </a:solidFill>
              <a:sym typeface="Wingdings" pitchFamily="2" charset="2"/>
            </a:endParaRPr>
          </a:p>
          <a:p>
            <a:endParaRPr lang="ru-RU" sz="7200" dirty="0" smtClean="0">
              <a:sym typeface="Wingdings" pitchFamily="2" charset="2"/>
            </a:endParaRPr>
          </a:p>
          <a:p>
            <a:r>
              <a:rPr lang="ru-RU" sz="7200" dirty="0" smtClean="0">
                <a:solidFill>
                  <a:srgbClr val="00B050"/>
                </a:solidFill>
                <a:sym typeface="Wingdings" pitchFamily="2" charset="2"/>
              </a:rPr>
              <a:t></a:t>
            </a:r>
            <a:r>
              <a:rPr lang="ru-RU" sz="7200" dirty="0" smtClean="0">
                <a:sym typeface="Wingdings" pitchFamily="2" charset="2"/>
              </a:rPr>
              <a:t> </a:t>
            </a:r>
            <a:r>
              <a:rPr lang="ru-RU" sz="7200" dirty="0" smtClean="0">
                <a:solidFill>
                  <a:srgbClr val="FFFF00"/>
                </a:solidFill>
                <a:sym typeface="Wingdings" pitchFamily="2" charset="2"/>
              </a:rPr>
              <a:t></a:t>
            </a:r>
            <a:r>
              <a:rPr lang="ru-RU" sz="7200" dirty="0" smtClean="0">
                <a:sym typeface="Wingdings" pitchFamily="2" charset="2"/>
              </a:rPr>
              <a:t> </a:t>
            </a:r>
            <a:r>
              <a:rPr lang="ru-RU" sz="72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r>
              <a:rPr lang="ru-RU" sz="7200" dirty="0" smtClean="0">
                <a:sym typeface="Wingdings" pitchFamily="2" charset="2"/>
              </a:rPr>
              <a:t> </a:t>
            </a:r>
            <a:r>
              <a:rPr lang="ru-RU" sz="3600" b="1" dirty="0" smtClean="0">
                <a:solidFill>
                  <a:srgbClr val="00B0F0"/>
                </a:solidFill>
                <a:sym typeface="Wingdings" pitchFamily="2" charset="2"/>
              </a:rPr>
              <a:t>ТРУДНОСТИ</a:t>
            </a:r>
            <a:endParaRPr lang="ru-RU" sz="7200" b="1" dirty="0" smtClean="0">
              <a:solidFill>
                <a:srgbClr val="00B0F0"/>
              </a:solidFill>
            </a:endParaRPr>
          </a:p>
          <a:p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86676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</a:rPr>
              <a:t>СПАСИБО ЗА РАБОТУ!</a:t>
            </a:r>
            <a:endParaRPr lang="ru-RU" sz="48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u="sng" dirty="0" smtClean="0">
                <a:solidFill>
                  <a:srgbClr val="FFFF00"/>
                </a:solidFill>
              </a:rPr>
              <a:t>Молодцы</a:t>
            </a:r>
            <a:endParaRPr lang="ru-RU" sz="7200" u="sng" dirty="0">
              <a:solidFill>
                <a:srgbClr val="FFFF00"/>
              </a:solidFill>
            </a:endParaRPr>
          </a:p>
        </p:txBody>
      </p:sp>
      <p:pic>
        <p:nvPicPr>
          <p:cNvPr id="6146" name="Picture 2" descr="C:\Users\Пользователь\Desktop\a_d740af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063875"/>
            <a:ext cx="2786082" cy="3508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4750708" cy="1119173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Цель урока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7724812" cy="160973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Исследовать объекты русского языка</a:t>
            </a:r>
            <a:endParaRPr lang="ru-RU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Пользователь\Desktop\0_a4f05_acc2156c_X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2" y="4214818"/>
            <a:ext cx="1572833" cy="248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ользователь\Desktop\IMGP46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0"/>
            <a:ext cx="2162175" cy="1571626"/>
          </a:xfrm>
          <a:prstGeom prst="rect">
            <a:avLst/>
          </a:prstGeom>
          <a:noFill/>
        </p:spPr>
      </p:pic>
      <p:pic>
        <p:nvPicPr>
          <p:cNvPr id="2052" name="Picture 4" descr="C:\Users\Пользователь\Desktop\big_siniza_on_snow_1_s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5728"/>
            <a:ext cx="2381250" cy="1790700"/>
          </a:xfrm>
          <a:prstGeom prst="rect">
            <a:avLst/>
          </a:prstGeom>
          <a:noFill/>
        </p:spPr>
      </p:pic>
      <p:pic>
        <p:nvPicPr>
          <p:cNvPr id="2053" name="Picture 5" descr="C:\Users\Пользователь\Desktop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286256"/>
            <a:ext cx="2304000" cy="1728000"/>
          </a:xfrm>
          <a:prstGeom prst="rect">
            <a:avLst/>
          </a:prstGeom>
          <a:noFill/>
        </p:spPr>
      </p:pic>
      <p:pic>
        <p:nvPicPr>
          <p:cNvPr id="2054" name="Picture 6" descr="C:\Users\Пользователь\Desktop\5477408364098fcbcbb55c07573bb417003c7b9687_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496" y="5429264"/>
            <a:ext cx="1954350" cy="15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400816" cy="1103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Забота о птицах.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  Птицы слетелись на крыльцо дома. Они ждут лакомство. Воробей любит крошки хлеба. Ворона –кусочек сала. Голубь – семечки. </a:t>
            </a:r>
            <a:r>
              <a:rPr lang="ru-RU" dirty="0" err="1" smtClean="0"/>
              <a:t>Синица-ягоды</a:t>
            </a:r>
            <a:r>
              <a:rPr lang="ru-RU" dirty="0" smtClean="0"/>
              <a:t>. Таня порадует всех.  Вместе с папой девочка сделала птичкам большую кормушку.  Она проявляет заботу  о птичках, ведь зимой не только холодно, но и голодно.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86723"/>
          </a:xfrm>
        </p:spPr>
        <p:txBody>
          <a:bodyPr>
            <a:normAutofit/>
          </a:bodyPr>
          <a:lstStyle/>
          <a:p>
            <a:pPr algn="just"/>
            <a:r>
              <a:rPr lang="ru-RU" sz="4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Птицы крыльцо дома лакомство  воробей  ворона  синица  голубь кусочек сало ягоды  Таня папой девочка  птичкам кормушку      заботу</a:t>
            </a:r>
            <a:endParaRPr lang="ru-RU" sz="4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043626" cy="1143000"/>
          </a:xfrm>
        </p:spPr>
        <p:txBody>
          <a:bodyPr/>
          <a:lstStyle/>
          <a:p>
            <a:r>
              <a:rPr lang="ru-RU" dirty="0" smtClean="0"/>
              <a:t>З</a:t>
            </a:r>
            <a:r>
              <a:rPr lang="ru-RU" u="sng" dirty="0" smtClean="0">
                <a:solidFill>
                  <a:srgbClr val="FF0000"/>
                </a:solidFill>
              </a:rPr>
              <a:t>А</a:t>
            </a:r>
            <a:r>
              <a:rPr lang="ru-RU" dirty="0" smtClean="0"/>
              <a:t>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             Лексика                               Орфография</a:t>
            </a:r>
          </a:p>
          <a:p>
            <a:pPr>
              <a:buNone/>
            </a:pPr>
            <a:endParaRPr lang="ru-RU" sz="6000" kern="10" dirty="0" smtClean="0">
              <a:ln w="9525">
                <a:noFill/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>
              <a:buNone/>
            </a:pPr>
            <a:r>
              <a:rPr lang="ru-RU" sz="6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                   Фонетика                           Морфология</a:t>
            </a:r>
          </a:p>
          <a:p>
            <a:pPr>
              <a:buNone/>
            </a:pPr>
            <a:endParaRPr lang="ru-RU" sz="6000" dirty="0">
              <a:solidFill>
                <a:srgbClr val="FFFF00"/>
              </a:solidFill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 flipV="1">
            <a:off x="5572131" y="500040"/>
            <a:ext cx="285753" cy="214315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29599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Забота</a:t>
            </a:r>
            <a:r>
              <a:rPr lang="ru-RU" dirty="0" smtClean="0">
                <a:latin typeface="Arial Black" pitchFamily="34" charset="0"/>
              </a:rPr>
              <a:t> благодаря чьим </a:t>
            </a:r>
            <a:r>
              <a:rPr lang="ru-RU" dirty="0" err="1" smtClean="0">
                <a:latin typeface="Arial Black" pitchFamily="34" charset="0"/>
              </a:rPr>
              <a:t>нибудь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err="1" smtClean="0">
                <a:latin typeface="Arial Black" pitchFamily="34" charset="0"/>
              </a:rPr>
              <a:t>усилиям,стараниям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err="1" smtClean="0">
                <a:solidFill>
                  <a:srgbClr val="FFFF00"/>
                </a:solidFill>
                <a:latin typeface="Arial Black" pitchFamily="34" charset="0"/>
              </a:rPr>
              <a:t>Забота</a:t>
            </a:r>
            <a:r>
              <a:rPr lang="ru-RU" dirty="0" err="1" smtClean="0">
                <a:latin typeface="Arial Black" pitchFamily="34" charset="0"/>
              </a:rPr>
              <a:t>-внимание,попечение.уход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Забота</a:t>
            </a:r>
            <a:r>
              <a:rPr lang="ru-RU" dirty="0" smtClean="0">
                <a:latin typeface="Arial Black" pitchFamily="34" charset="0"/>
              </a:rPr>
              <a:t>-мысль или </a:t>
            </a:r>
            <a:r>
              <a:rPr lang="ru-RU" dirty="0" err="1" smtClean="0">
                <a:latin typeface="Arial Black" pitchFamily="34" charset="0"/>
              </a:rPr>
              <a:t>деятельность,направленная</a:t>
            </a:r>
            <a:r>
              <a:rPr lang="ru-RU" dirty="0" smtClean="0">
                <a:latin typeface="Arial Black" pitchFamily="34" charset="0"/>
              </a:rPr>
              <a:t> на благополучие </a:t>
            </a:r>
            <a:r>
              <a:rPr lang="ru-RU" dirty="0" err="1" smtClean="0">
                <a:latin typeface="Arial Black" pitchFamily="34" charset="0"/>
              </a:rPr>
              <a:t>чего-кого</a:t>
            </a:r>
            <a:r>
              <a:rPr lang="ru-RU" dirty="0" smtClean="0">
                <a:latin typeface="Arial Black" pitchFamily="34" charset="0"/>
              </a:rPr>
              <a:t> –</a:t>
            </a:r>
            <a:r>
              <a:rPr lang="ru-RU" dirty="0" err="1" smtClean="0">
                <a:latin typeface="Arial Black" pitchFamily="34" charset="0"/>
              </a:rPr>
              <a:t>нибудь</a:t>
            </a:r>
            <a:endParaRPr lang="ru-RU" dirty="0" smtClean="0">
              <a:latin typeface="Arial Black" pitchFamily="34" charset="0"/>
            </a:endParaRPr>
          </a:p>
          <a:p>
            <a:r>
              <a:rPr lang="ru-RU" dirty="0" err="1" smtClean="0">
                <a:solidFill>
                  <a:srgbClr val="FFFF00"/>
                </a:solidFill>
                <a:latin typeface="Arial Black" pitchFamily="34" charset="0"/>
              </a:rPr>
              <a:t>Забота</a:t>
            </a:r>
            <a:r>
              <a:rPr lang="ru-RU" dirty="0" err="1" smtClean="0">
                <a:latin typeface="Arial Black" pitchFamily="34" charset="0"/>
              </a:rPr>
              <a:t>-беспокойство,беспокойное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обременительное </a:t>
            </a:r>
            <a:r>
              <a:rPr lang="ru-RU" dirty="0" smtClean="0">
                <a:latin typeface="Arial Black" pitchFamily="34" charset="0"/>
              </a:rPr>
              <a:t>дело</a:t>
            </a:r>
            <a:r>
              <a:rPr lang="ru-RU" dirty="0" smtClean="0"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                (  По Ожегову) </a:t>
            </a:r>
            <a:endParaRPr lang="ru-RU" dirty="0" smtClean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44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     Постоянные признаки</a:t>
            </a:r>
          </a:p>
          <a:p>
            <a:pPr>
              <a:buNone/>
            </a:pPr>
            <a:endParaRPr lang="ru-RU" kern="10" dirty="0" smtClean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Одушевлённое</a:t>
            </a:r>
            <a:r>
              <a:rPr lang="ru-RU" dirty="0" smtClean="0"/>
              <a:t> собственное  </a:t>
            </a:r>
            <a:r>
              <a:rPr lang="ru-RU" dirty="0" smtClean="0">
                <a:solidFill>
                  <a:srgbClr val="FF0000"/>
                </a:solidFill>
              </a:rPr>
              <a:t>род </a:t>
            </a:r>
            <a:r>
              <a:rPr lang="ru-RU" dirty="0" smtClean="0">
                <a:solidFill>
                  <a:srgbClr val="00B0F0"/>
                </a:solidFill>
              </a:rPr>
              <a:t>склонение</a:t>
            </a:r>
          </a:p>
          <a:p>
            <a:pPr>
              <a:buNone/>
            </a:pPr>
            <a:r>
              <a:rPr lang="ru-RU" sz="2800" dirty="0" smtClean="0">
                <a:solidFill>
                  <a:srgbClr val="FFFF00"/>
                </a:solidFill>
              </a:rPr>
              <a:t>Неодушевлённое</a:t>
            </a:r>
            <a:r>
              <a:rPr lang="ru-RU" dirty="0" smtClean="0"/>
              <a:t> </a:t>
            </a:r>
            <a:r>
              <a:rPr lang="ru-RU" sz="2800" dirty="0" smtClean="0"/>
              <a:t>нарицательное</a:t>
            </a:r>
          </a:p>
          <a:p>
            <a:pPr>
              <a:buNone/>
            </a:pPr>
            <a:endParaRPr lang="ru-RU" sz="2800" kern="10" dirty="0" smtClean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>
              <a:buNone/>
            </a:pPr>
            <a:r>
              <a:rPr lang="ru-RU" sz="44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      Изменяемые признаки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</a:t>
            </a:r>
            <a:r>
              <a:rPr lang="ru-RU" sz="28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число                                 падеж</a:t>
            </a:r>
            <a:endParaRPr lang="ru-RU" sz="2800" kern="10" dirty="0" smtClean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>
              <a:buNone/>
            </a:pPr>
            <a:endParaRPr lang="ru-RU" sz="2800" dirty="0"/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 flipH="1">
            <a:off x="2714612" y="1142984"/>
            <a:ext cx="214313" cy="7191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Line 16"/>
          <p:cNvSpPr>
            <a:spLocks noChangeShapeType="1"/>
          </p:cNvSpPr>
          <p:nvPr/>
        </p:nvSpPr>
        <p:spPr bwMode="auto">
          <a:xfrm flipH="1">
            <a:off x="4071934" y="1142984"/>
            <a:ext cx="214313" cy="7191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5643570" y="1285860"/>
            <a:ext cx="431800" cy="6477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429388" y="1214422"/>
            <a:ext cx="431800" cy="6477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>
            <a:off x="2928926" y="3929066"/>
            <a:ext cx="214313" cy="71913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6286512" y="3857628"/>
            <a:ext cx="431800" cy="6477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\Desktop\48452-5f8350820dd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2" y="4572008"/>
            <a:ext cx="2830092" cy="18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543692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Народная мудрость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FFFF00"/>
                </a:solidFill>
              </a:rPr>
              <a:t>Где </a:t>
            </a:r>
            <a:r>
              <a:rPr lang="ru-RU" dirty="0" err="1" smtClean="0">
                <a:solidFill>
                  <a:srgbClr val="FFFF00"/>
                </a:solidFill>
              </a:rPr>
              <a:t>любовь-там</a:t>
            </a:r>
            <a:r>
              <a:rPr lang="ru-RU" dirty="0" smtClean="0">
                <a:solidFill>
                  <a:srgbClr val="FFFF00"/>
                </a:solidFill>
              </a:rPr>
              <a:t> и забота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 страду одна </a:t>
            </a:r>
            <a:r>
              <a:rPr lang="ru-RU" dirty="0" err="1" smtClean="0">
                <a:solidFill>
                  <a:srgbClr val="FFFF00"/>
                </a:solidFill>
              </a:rPr>
              <a:t>забота-не</a:t>
            </a:r>
            <a:r>
              <a:rPr lang="ru-RU" dirty="0" smtClean="0">
                <a:solidFill>
                  <a:srgbClr val="FFFF00"/>
                </a:solidFill>
              </a:rPr>
              <a:t> стала бы работа.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Работы без заботы нет.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Не печь </a:t>
            </a:r>
            <a:r>
              <a:rPr lang="ru-RU" dirty="0" err="1" smtClean="0">
                <a:solidFill>
                  <a:srgbClr val="FFFF00"/>
                </a:solidFill>
              </a:rPr>
              <a:t>кормит,а</a:t>
            </a:r>
            <a:r>
              <a:rPr lang="ru-RU" dirty="0" smtClean="0">
                <a:solidFill>
                  <a:srgbClr val="FFFF00"/>
                </a:solidFill>
              </a:rPr>
              <a:t> труд и забота.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Всякому дню подобает своя забота.</a:t>
            </a:r>
          </a:p>
          <a:p>
            <a:endParaRPr lang="ru-RU" dirty="0"/>
          </a:p>
        </p:txBody>
      </p:sp>
      <p:pic>
        <p:nvPicPr>
          <p:cNvPr id="2051" name="Picture 3" descr="C:\Users\Пользователь\Desktop\0_1db35_9dfca5dd_L_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4857760"/>
            <a:ext cx="1692000" cy="169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178</TotalTime>
  <Words>293</Words>
  <Application>Microsoft Office PowerPoint</Application>
  <PresentationFormat>Экран (4:3)</PresentationFormat>
  <Paragraphs>87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Имя существительное    </vt:lpstr>
      <vt:lpstr>Цель урока</vt:lpstr>
      <vt:lpstr>Слайд 3</vt:lpstr>
      <vt:lpstr>    Забота о птицах.</vt:lpstr>
      <vt:lpstr>Слайд 5</vt:lpstr>
      <vt:lpstr>ЗАБОТА</vt:lpstr>
      <vt:lpstr>Слайд 7</vt:lpstr>
      <vt:lpstr>Слайд 8</vt:lpstr>
      <vt:lpstr>Народная мудрость</vt:lpstr>
      <vt:lpstr>Игра «Найди лишнее слово»</vt:lpstr>
      <vt:lpstr>Слайд 11</vt:lpstr>
      <vt:lpstr>Выбери задание  на самопроверку</vt:lpstr>
      <vt:lpstr>Проверка</vt:lpstr>
      <vt:lpstr>Слайд 14</vt:lpstr>
      <vt:lpstr>РЕФЛЕКСИЯ</vt:lpstr>
      <vt:lpstr>СПАСИБО ЗА РАБОТУ!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</dc:title>
  <dc:creator>Пользователь</dc:creator>
  <cp:lastModifiedBy>Пользователь</cp:lastModifiedBy>
  <cp:revision>20</cp:revision>
  <dcterms:created xsi:type="dcterms:W3CDTF">2012-10-17T15:47:27Z</dcterms:created>
  <dcterms:modified xsi:type="dcterms:W3CDTF">2012-10-17T19:31:51Z</dcterms:modified>
</cp:coreProperties>
</file>