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8" r:id="rId9"/>
    <p:sldId id="269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A33D05-EF8F-4F0F-AA9F-61EF85969E97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9D0625-7AD9-490E-998D-AF820F47893F}">
      <dgm:prSet phldrT="[Текст]"/>
      <dgm:spPr/>
      <dgm:t>
        <a:bodyPr/>
        <a:lstStyle/>
        <a:p>
          <a:r>
            <a:rPr lang="ru-RU" dirty="0" smtClean="0"/>
            <a:t>Наиболее эффективное сочетание всех имеющихся источников власти в данной ситуации</a:t>
          </a:r>
          <a:endParaRPr lang="ru-RU" dirty="0"/>
        </a:p>
      </dgm:t>
    </dgm:pt>
    <dgm:pt modelId="{0F7DEF8C-F8A3-42EE-87A5-12686595D01B}" type="parTrans" cxnId="{97C94A8C-50BD-4365-843A-D2B96606482E}">
      <dgm:prSet/>
      <dgm:spPr/>
      <dgm:t>
        <a:bodyPr/>
        <a:lstStyle/>
        <a:p>
          <a:endParaRPr lang="ru-RU"/>
        </a:p>
      </dgm:t>
    </dgm:pt>
    <dgm:pt modelId="{B3047D43-CA36-4B0F-A1A4-CC8D3E81E70B}" type="sibTrans" cxnId="{97C94A8C-50BD-4365-843A-D2B96606482E}">
      <dgm:prSet/>
      <dgm:spPr/>
      <dgm:t>
        <a:bodyPr/>
        <a:lstStyle/>
        <a:p>
          <a:endParaRPr lang="ru-RU"/>
        </a:p>
      </dgm:t>
    </dgm:pt>
    <dgm:pt modelId="{18431E97-F4F6-485C-9573-564E90FA85A3}">
      <dgm:prSet phldrT="[Текст]"/>
      <dgm:spPr/>
      <dgm:t>
        <a:bodyPr/>
        <a:lstStyle/>
        <a:p>
          <a:r>
            <a:rPr lang="ru-RU" dirty="0" smtClean="0"/>
            <a:t>Должностные источники власти</a:t>
          </a:r>
          <a:endParaRPr lang="ru-RU" dirty="0"/>
        </a:p>
      </dgm:t>
    </dgm:pt>
    <dgm:pt modelId="{5274CF3F-CF89-4BB8-8AAD-10D5491718A0}" type="parTrans" cxnId="{A5D7CC4A-D93C-46CE-B2E2-9CE7D23781EF}">
      <dgm:prSet/>
      <dgm:spPr/>
      <dgm:t>
        <a:bodyPr/>
        <a:lstStyle/>
        <a:p>
          <a:endParaRPr lang="ru-RU"/>
        </a:p>
      </dgm:t>
    </dgm:pt>
    <dgm:pt modelId="{35B32CCA-454D-480C-A767-1C69E7F6FC7E}" type="sibTrans" cxnId="{A5D7CC4A-D93C-46CE-B2E2-9CE7D23781EF}">
      <dgm:prSet/>
      <dgm:spPr/>
      <dgm:t>
        <a:bodyPr/>
        <a:lstStyle/>
        <a:p>
          <a:endParaRPr lang="ru-RU"/>
        </a:p>
      </dgm:t>
    </dgm:pt>
    <dgm:pt modelId="{43F97D98-52ED-4906-AE73-3859AB956750}">
      <dgm:prSet phldrT="[Текст]" custT="1"/>
      <dgm:spPr/>
      <dgm:t>
        <a:bodyPr/>
        <a:lstStyle/>
        <a:p>
          <a:r>
            <a:rPr lang="ru-RU" sz="1600" b="1" dirty="0" smtClean="0"/>
            <a:t>Результат:</a:t>
          </a:r>
        </a:p>
        <a:p>
          <a:r>
            <a:rPr lang="ru-RU" sz="1600" dirty="0" smtClean="0"/>
            <a:t>высшая удовлетворенность</a:t>
          </a:r>
        </a:p>
        <a:p>
          <a:r>
            <a:rPr lang="ru-RU" sz="1600" dirty="0" smtClean="0"/>
            <a:t>высшее качество</a:t>
          </a:r>
        </a:p>
        <a:p>
          <a:r>
            <a:rPr lang="ru-RU" sz="1600" dirty="0" smtClean="0"/>
            <a:t>высший уровень выполнения работы</a:t>
          </a:r>
          <a:endParaRPr lang="ru-RU" sz="1600" dirty="0"/>
        </a:p>
      </dgm:t>
    </dgm:pt>
    <dgm:pt modelId="{AB6AC7E9-318D-4F19-9B3E-1C6A3952547E}" type="parTrans" cxnId="{33302C9F-EE11-41F4-A802-0DC23FCC46CF}">
      <dgm:prSet/>
      <dgm:spPr/>
      <dgm:t>
        <a:bodyPr/>
        <a:lstStyle/>
        <a:p>
          <a:endParaRPr lang="ru-RU"/>
        </a:p>
      </dgm:t>
    </dgm:pt>
    <dgm:pt modelId="{A8326C09-2C75-4746-8022-99CF62CD1602}" type="sibTrans" cxnId="{33302C9F-EE11-41F4-A802-0DC23FCC46CF}">
      <dgm:prSet/>
      <dgm:spPr/>
      <dgm:t>
        <a:bodyPr/>
        <a:lstStyle/>
        <a:p>
          <a:endParaRPr lang="ru-RU"/>
        </a:p>
      </dgm:t>
    </dgm:pt>
    <dgm:pt modelId="{CB0BD227-C61B-4F6F-8D2E-320518D10C57}">
      <dgm:prSet phldrT="[Текст]"/>
      <dgm:spPr/>
      <dgm:t>
        <a:bodyPr/>
        <a:lstStyle/>
        <a:p>
          <a:r>
            <a:rPr lang="ru-RU" dirty="0" smtClean="0"/>
            <a:t>Личностные  источники власти </a:t>
          </a:r>
          <a:endParaRPr lang="ru-RU" dirty="0"/>
        </a:p>
      </dgm:t>
    </dgm:pt>
    <dgm:pt modelId="{B13FFA44-BDE9-44B2-A086-10881AABAAA0}" type="parTrans" cxnId="{85BB6203-1056-4804-AB7E-4B2ADF66C956}">
      <dgm:prSet/>
      <dgm:spPr/>
      <dgm:t>
        <a:bodyPr/>
        <a:lstStyle/>
        <a:p>
          <a:endParaRPr lang="ru-RU"/>
        </a:p>
      </dgm:t>
    </dgm:pt>
    <dgm:pt modelId="{84FFD0B9-68F4-4A74-83D7-4104D476DCB0}" type="sibTrans" cxnId="{85BB6203-1056-4804-AB7E-4B2ADF66C956}">
      <dgm:prSet/>
      <dgm:spPr/>
      <dgm:t>
        <a:bodyPr/>
        <a:lstStyle/>
        <a:p>
          <a:endParaRPr lang="ru-RU"/>
        </a:p>
      </dgm:t>
    </dgm:pt>
    <dgm:pt modelId="{0A2D0F63-C04F-40AA-A8B7-07B48EB05398}">
      <dgm:prSet phldrT="[Текст]" custT="1"/>
      <dgm:spPr/>
      <dgm:t>
        <a:bodyPr/>
        <a:lstStyle/>
        <a:p>
          <a:r>
            <a:rPr lang="ru-RU" sz="1800" b="1" dirty="0" smtClean="0"/>
            <a:t>Поведение лидера</a:t>
          </a:r>
        </a:p>
        <a:p>
          <a:endParaRPr lang="ru-RU" sz="1800" b="1" dirty="0" smtClean="0"/>
        </a:p>
        <a:p>
          <a:r>
            <a:rPr lang="ru-RU" sz="1800" dirty="0" smtClean="0"/>
            <a:t>Усилия по влиянию на других</a:t>
          </a:r>
          <a:endParaRPr lang="ru-RU" sz="1800" dirty="0"/>
        </a:p>
      </dgm:t>
    </dgm:pt>
    <dgm:pt modelId="{275A420E-3AD6-4589-8EE6-55602E52A311}" type="parTrans" cxnId="{8C076137-0BA3-42CF-8C50-F51F5746AD2E}">
      <dgm:prSet/>
      <dgm:spPr/>
      <dgm:t>
        <a:bodyPr/>
        <a:lstStyle/>
        <a:p>
          <a:endParaRPr lang="ru-RU"/>
        </a:p>
      </dgm:t>
    </dgm:pt>
    <dgm:pt modelId="{EB0C6F05-6E37-485D-BE34-E7778F3E38D0}" type="sibTrans" cxnId="{8C076137-0BA3-42CF-8C50-F51F5746AD2E}">
      <dgm:prSet/>
      <dgm:spPr/>
      <dgm:t>
        <a:bodyPr/>
        <a:lstStyle/>
        <a:p>
          <a:endParaRPr lang="ru-RU"/>
        </a:p>
      </dgm:t>
    </dgm:pt>
    <dgm:pt modelId="{160641EF-62DF-4B76-B4AA-FD7580C359FE}" type="pres">
      <dgm:prSet presAssocID="{82A33D05-EF8F-4F0F-AA9F-61EF85969E9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710E3EF-0E14-48EE-ACE6-8323D0AE5D61}" type="pres">
      <dgm:prSet presAssocID="{D49D0625-7AD9-490E-998D-AF820F47893F}" presName="centerShape" presStyleLbl="node0" presStyleIdx="0" presStyleCnt="1" custScaleX="176019" custScaleY="138598"/>
      <dgm:spPr/>
      <dgm:t>
        <a:bodyPr/>
        <a:lstStyle/>
        <a:p>
          <a:endParaRPr lang="ru-RU"/>
        </a:p>
      </dgm:t>
    </dgm:pt>
    <dgm:pt modelId="{EF188B00-C092-4F43-97DE-E3B8A957FD8B}" type="pres">
      <dgm:prSet presAssocID="{5274CF3F-CF89-4BB8-8AAD-10D5491718A0}" presName="Name9" presStyleLbl="parChTrans1D2" presStyleIdx="0" presStyleCnt="4"/>
      <dgm:spPr/>
    </dgm:pt>
    <dgm:pt modelId="{34EB9435-A204-43EB-AA07-1FC762760FE0}" type="pres">
      <dgm:prSet presAssocID="{5274CF3F-CF89-4BB8-8AAD-10D5491718A0}" presName="connTx" presStyleLbl="parChTrans1D2" presStyleIdx="0" presStyleCnt="4"/>
      <dgm:spPr/>
    </dgm:pt>
    <dgm:pt modelId="{4BC5B8E9-D846-438F-8646-8B92A8D9A54D}" type="pres">
      <dgm:prSet presAssocID="{18431E97-F4F6-485C-9573-564E90FA85A3}" presName="node" presStyleLbl="node1" presStyleIdx="0" presStyleCnt="4" custScaleX="301430">
        <dgm:presLayoutVars>
          <dgm:bulletEnabled val="1"/>
        </dgm:presLayoutVars>
      </dgm:prSet>
      <dgm:spPr/>
    </dgm:pt>
    <dgm:pt modelId="{787F3EE4-84BD-455C-A849-763F88BD357A}" type="pres">
      <dgm:prSet presAssocID="{AB6AC7E9-318D-4F19-9B3E-1C6A3952547E}" presName="Name9" presStyleLbl="parChTrans1D2" presStyleIdx="1" presStyleCnt="4"/>
      <dgm:spPr/>
    </dgm:pt>
    <dgm:pt modelId="{442CD88A-4478-43B6-9345-45FE0FE7C379}" type="pres">
      <dgm:prSet presAssocID="{AB6AC7E9-318D-4F19-9B3E-1C6A3952547E}" presName="connTx" presStyleLbl="parChTrans1D2" presStyleIdx="1" presStyleCnt="4"/>
      <dgm:spPr/>
    </dgm:pt>
    <dgm:pt modelId="{D23D1BEC-8FD8-4F87-BD07-BA35BA74491C}" type="pres">
      <dgm:prSet presAssocID="{43F97D98-52ED-4906-AE73-3859AB956750}" presName="node" presStyleLbl="node1" presStyleIdx="1" presStyleCnt="4" custScaleX="131168" custScaleY="243105" custRadScaleRad="133347" custRadScaleInc="12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2E8617-C2A1-4FBD-9FBA-D8FD3F40BA4D}" type="pres">
      <dgm:prSet presAssocID="{B13FFA44-BDE9-44B2-A086-10881AABAAA0}" presName="Name9" presStyleLbl="parChTrans1D2" presStyleIdx="2" presStyleCnt="4"/>
      <dgm:spPr/>
    </dgm:pt>
    <dgm:pt modelId="{90AB950E-14DC-41CC-8FC2-B8E822B3EEBD}" type="pres">
      <dgm:prSet presAssocID="{B13FFA44-BDE9-44B2-A086-10881AABAAA0}" presName="connTx" presStyleLbl="parChTrans1D2" presStyleIdx="2" presStyleCnt="4"/>
      <dgm:spPr/>
    </dgm:pt>
    <dgm:pt modelId="{22AAAF16-6C02-4848-BA7A-6EA914FDE169}" type="pres">
      <dgm:prSet presAssocID="{CB0BD227-C61B-4F6F-8D2E-320518D10C57}" presName="node" presStyleLbl="node1" presStyleIdx="2" presStyleCnt="4" custScaleX="281065" custRadScaleRad="115517" custRadScaleInc="-393">
        <dgm:presLayoutVars>
          <dgm:bulletEnabled val="1"/>
        </dgm:presLayoutVars>
      </dgm:prSet>
      <dgm:spPr/>
    </dgm:pt>
    <dgm:pt modelId="{CDFF2440-B46F-4727-8A95-7557EFBC50A3}" type="pres">
      <dgm:prSet presAssocID="{275A420E-3AD6-4589-8EE6-55602E52A311}" presName="Name9" presStyleLbl="parChTrans1D2" presStyleIdx="3" presStyleCnt="4"/>
      <dgm:spPr/>
    </dgm:pt>
    <dgm:pt modelId="{286191A0-9EEA-4515-8AB2-C5EAD26B97AC}" type="pres">
      <dgm:prSet presAssocID="{275A420E-3AD6-4589-8EE6-55602E52A311}" presName="connTx" presStyleLbl="parChTrans1D2" presStyleIdx="3" presStyleCnt="4"/>
      <dgm:spPr/>
    </dgm:pt>
    <dgm:pt modelId="{EE0B959A-2D57-4B55-A237-D97DE5432A4F}" type="pres">
      <dgm:prSet presAssocID="{0A2D0F63-C04F-40AA-A8B7-07B48EB05398}" presName="node" presStyleLbl="node1" presStyleIdx="3" presStyleCnt="4" custScaleX="139597" custScaleY="236947" custRadScaleRad="134091" custRadScaleInc="-30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97E854-931F-4678-9965-26772ADC0ED4}" type="presOf" srcId="{5274CF3F-CF89-4BB8-8AAD-10D5491718A0}" destId="{EF188B00-C092-4F43-97DE-E3B8A957FD8B}" srcOrd="0" destOrd="0" presId="urn:microsoft.com/office/officeart/2005/8/layout/radial1"/>
    <dgm:cxn modelId="{99FFFDC6-E613-471A-9F58-42DD838C20AA}" type="presOf" srcId="{5274CF3F-CF89-4BB8-8AAD-10D5491718A0}" destId="{34EB9435-A204-43EB-AA07-1FC762760FE0}" srcOrd="1" destOrd="0" presId="urn:microsoft.com/office/officeart/2005/8/layout/radial1"/>
    <dgm:cxn modelId="{FF020FFC-37C5-4582-9786-19B68B5260C4}" type="presOf" srcId="{0A2D0F63-C04F-40AA-A8B7-07B48EB05398}" destId="{EE0B959A-2D57-4B55-A237-D97DE5432A4F}" srcOrd="0" destOrd="0" presId="urn:microsoft.com/office/officeart/2005/8/layout/radial1"/>
    <dgm:cxn modelId="{B778CB96-FF44-4704-B2DE-27BC724A840E}" type="presOf" srcId="{AB6AC7E9-318D-4F19-9B3E-1C6A3952547E}" destId="{442CD88A-4478-43B6-9345-45FE0FE7C379}" srcOrd="1" destOrd="0" presId="urn:microsoft.com/office/officeart/2005/8/layout/radial1"/>
    <dgm:cxn modelId="{7135D715-8B72-48C0-A12D-59CE4B78B3EF}" type="presOf" srcId="{18431E97-F4F6-485C-9573-564E90FA85A3}" destId="{4BC5B8E9-D846-438F-8646-8B92A8D9A54D}" srcOrd="0" destOrd="0" presId="urn:microsoft.com/office/officeart/2005/8/layout/radial1"/>
    <dgm:cxn modelId="{A5D7CC4A-D93C-46CE-B2E2-9CE7D23781EF}" srcId="{D49D0625-7AD9-490E-998D-AF820F47893F}" destId="{18431E97-F4F6-485C-9573-564E90FA85A3}" srcOrd="0" destOrd="0" parTransId="{5274CF3F-CF89-4BB8-8AAD-10D5491718A0}" sibTransId="{35B32CCA-454D-480C-A767-1C69E7F6FC7E}"/>
    <dgm:cxn modelId="{70440B81-4D86-4E59-9257-7241197191A2}" type="presOf" srcId="{AB6AC7E9-318D-4F19-9B3E-1C6A3952547E}" destId="{787F3EE4-84BD-455C-A849-763F88BD357A}" srcOrd="0" destOrd="0" presId="urn:microsoft.com/office/officeart/2005/8/layout/radial1"/>
    <dgm:cxn modelId="{28FB311E-C5F7-4511-A7B2-12AF20242B9A}" type="presOf" srcId="{43F97D98-52ED-4906-AE73-3859AB956750}" destId="{D23D1BEC-8FD8-4F87-BD07-BA35BA74491C}" srcOrd="0" destOrd="0" presId="urn:microsoft.com/office/officeart/2005/8/layout/radial1"/>
    <dgm:cxn modelId="{6809B02C-BD5B-4C3D-AC51-AAB37DBA98EC}" type="presOf" srcId="{B13FFA44-BDE9-44B2-A086-10881AABAAA0}" destId="{BB2E8617-C2A1-4FBD-9FBA-D8FD3F40BA4D}" srcOrd="0" destOrd="0" presId="urn:microsoft.com/office/officeart/2005/8/layout/radial1"/>
    <dgm:cxn modelId="{ECDBD5DB-8B2B-45E7-87EA-7A481B3960E5}" type="presOf" srcId="{275A420E-3AD6-4589-8EE6-55602E52A311}" destId="{CDFF2440-B46F-4727-8A95-7557EFBC50A3}" srcOrd="0" destOrd="0" presId="urn:microsoft.com/office/officeart/2005/8/layout/radial1"/>
    <dgm:cxn modelId="{33302C9F-EE11-41F4-A802-0DC23FCC46CF}" srcId="{D49D0625-7AD9-490E-998D-AF820F47893F}" destId="{43F97D98-52ED-4906-AE73-3859AB956750}" srcOrd="1" destOrd="0" parTransId="{AB6AC7E9-318D-4F19-9B3E-1C6A3952547E}" sibTransId="{A8326C09-2C75-4746-8022-99CF62CD1602}"/>
    <dgm:cxn modelId="{3C948F36-CC6F-4C47-85EF-061DE4409A26}" type="presOf" srcId="{275A420E-3AD6-4589-8EE6-55602E52A311}" destId="{286191A0-9EEA-4515-8AB2-C5EAD26B97AC}" srcOrd="1" destOrd="0" presId="urn:microsoft.com/office/officeart/2005/8/layout/radial1"/>
    <dgm:cxn modelId="{97C94A8C-50BD-4365-843A-D2B96606482E}" srcId="{82A33D05-EF8F-4F0F-AA9F-61EF85969E97}" destId="{D49D0625-7AD9-490E-998D-AF820F47893F}" srcOrd="0" destOrd="0" parTransId="{0F7DEF8C-F8A3-42EE-87A5-12686595D01B}" sibTransId="{B3047D43-CA36-4B0F-A1A4-CC8D3E81E70B}"/>
    <dgm:cxn modelId="{078FAD50-9259-406E-BE5C-D27FD5D3CFB3}" type="presOf" srcId="{B13FFA44-BDE9-44B2-A086-10881AABAAA0}" destId="{90AB950E-14DC-41CC-8FC2-B8E822B3EEBD}" srcOrd="1" destOrd="0" presId="urn:microsoft.com/office/officeart/2005/8/layout/radial1"/>
    <dgm:cxn modelId="{DB4E135F-F4D4-49AF-894C-EC8AF77BB350}" type="presOf" srcId="{82A33D05-EF8F-4F0F-AA9F-61EF85969E97}" destId="{160641EF-62DF-4B76-B4AA-FD7580C359FE}" srcOrd="0" destOrd="0" presId="urn:microsoft.com/office/officeart/2005/8/layout/radial1"/>
    <dgm:cxn modelId="{31BC273E-DB43-4D66-8D0C-8F08A35B50D1}" type="presOf" srcId="{D49D0625-7AD9-490E-998D-AF820F47893F}" destId="{3710E3EF-0E14-48EE-ACE6-8323D0AE5D61}" srcOrd="0" destOrd="0" presId="urn:microsoft.com/office/officeart/2005/8/layout/radial1"/>
    <dgm:cxn modelId="{8C076137-0BA3-42CF-8C50-F51F5746AD2E}" srcId="{D49D0625-7AD9-490E-998D-AF820F47893F}" destId="{0A2D0F63-C04F-40AA-A8B7-07B48EB05398}" srcOrd="3" destOrd="0" parTransId="{275A420E-3AD6-4589-8EE6-55602E52A311}" sibTransId="{EB0C6F05-6E37-485D-BE34-E7778F3E38D0}"/>
    <dgm:cxn modelId="{85BB6203-1056-4804-AB7E-4B2ADF66C956}" srcId="{D49D0625-7AD9-490E-998D-AF820F47893F}" destId="{CB0BD227-C61B-4F6F-8D2E-320518D10C57}" srcOrd="2" destOrd="0" parTransId="{B13FFA44-BDE9-44B2-A086-10881AABAAA0}" sibTransId="{84FFD0B9-68F4-4A74-83D7-4104D476DCB0}"/>
    <dgm:cxn modelId="{DC53F26D-6FAC-4CF6-9715-FB82E2004DEE}" type="presOf" srcId="{CB0BD227-C61B-4F6F-8D2E-320518D10C57}" destId="{22AAAF16-6C02-4848-BA7A-6EA914FDE169}" srcOrd="0" destOrd="0" presId="urn:microsoft.com/office/officeart/2005/8/layout/radial1"/>
    <dgm:cxn modelId="{2D5BFBD7-744E-4676-BE31-D62ABCFE92F8}" type="presParOf" srcId="{160641EF-62DF-4B76-B4AA-FD7580C359FE}" destId="{3710E3EF-0E14-48EE-ACE6-8323D0AE5D61}" srcOrd="0" destOrd="0" presId="urn:microsoft.com/office/officeart/2005/8/layout/radial1"/>
    <dgm:cxn modelId="{06F5ADD3-81A1-4EB3-BA30-9B5DED744405}" type="presParOf" srcId="{160641EF-62DF-4B76-B4AA-FD7580C359FE}" destId="{EF188B00-C092-4F43-97DE-E3B8A957FD8B}" srcOrd="1" destOrd="0" presId="urn:microsoft.com/office/officeart/2005/8/layout/radial1"/>
    <dgm:cxn modelId="{40B97796-B876-4F93-B8A8-AFA540FFAF39}" type="presParOf" srcId="{EF188B00-C092-4F43-97DE-E3B8A957FD8B}" destId="{34EB9435-A204-43EB-AA07-1FC762760FE0}" srcOrd="0" destOrd="0" presId="urn:microsoft.com/office/officeart/2005/8/layout/radial1"/>
    <dgm:cxn modelId="{5D6EDE1B-E81E-4185-BD9D-3CC60635F55C}" type="presParOf" srcId="{160641EF-62DF-4B76-B4AA-FD7580C359FE}" destId="{4BC5B8E9-D846-438F-8646-8B92A8D9A54D}" srcOrd="2" destOrd="0" presId="urn:microsoft.com/office/officeart/2005/8/layout/radial1"/>
    <dgm:cxn modelId="{443446EC-2B09-4B55-B968-D8F18E34F709}" type="presParOf" srcId="{160641EF-62DF-4B76-B4AA-FD7580C359FE}" destId="{787F3EE4-84BD-455C-A849-763F88BD357A}" srcOrd="3" destOrd="0" presId="urn:microsoft.com/office/officeart/2005/8/layout/radial1"/>
    <dgm:cxn modelId="{D0268C30-40D7-4070-BBFD-2BFBE6B9F2C4}" type="presParOf" srcId="{787F3EE4-84BD-455C-A849-763F88BD357A}" destId="{442CD88A-4478-43B6-9345-45FE0FE7C379}" srcOrd="0" destOrd="0" presId="urn:microsoft.com/office/officeart/2005/8/layout/radial1"/>
    <dgm:cxn modelId="{E881FCE9-4415-4EEA-AB7C-35677CDCC010}" type="presParOf" srcId="{160641EF-62DF-4B76-B4AA-FD7580C359FE}" destId="{D23D1BEC-8FD8-4F87-BD07-BA35BA74491C}" srcOrd="4" destOrd="0" presId="urn:microsoft.com/office/officeart/2005/8/layout/radial1"/>
    <dgm:cxn modelId="{6BDF96E3-7DFF-4720-BB91-3B4C7588B819}" type="presParOf" srcId="{160641EF-62DF-4B76-B4AA-FD7580C359FE}" destId="{BB2E8617-C2A1-4FBD-9FBA-D8FD3F40BA4D}" srcOrd="5" destOrd="0" presId="urn:microsoft.com/office/officeart/2005/8/layout/radial1"/>
    <dgm:cxn modelId="{E5F13D9E-8B0A-41F2-8AA0-45933F0C8912}" type="presParOf" srcId="{BB2E8617-C2A1-4FBD-9FBA-D8FD3F40BA4D}" destId="{90AB950E-14DC-41CC-8FC2-B8E822B3EEBD}" srcOrd="0" destOrd="0" presId="urn:microsoft.com/office/officeart/2005/8/layout/radial1"/>
    <dgm:cxn modelId="{67F9B2BA-1CA7-4A7D-98C0-D31D3E21B001}" type="presParOf" srcId="{160641EF-62DF-4B76-B4AA-FD7580C359FE}" destId="{22AAAF16-6C02-4848-BA7A-6EA914FDE169}" srcOrd="6" destOrd="0" presId="urn:microsoft.com/office/officeart/2005/8/layout/radial1"/>
    <dgm:cxn modelId="{BC2DB54F-6C19-46D4-857E-42AA1C83F4EA}" type="presParOf" srcId="{160641EF-62DF-4B76-B4AA-FD7580C359FE}" destId="{CDFF2440-B46F-4727-8A95-7557EFBC50A3}" srcOrd="7" destOrd="0" presId="urn:microsoft.com/office/officeart/2005/8/layout/radial1"/>
    <dgm:cxn modelId="{FED6EB78-14AE-4166-ACC7-47EF1EB8C25C}" type="presParOf" srcId="{CDFF2440-B46F-4727-8A95-7557EFBC50A3}" destId="{286191A0-9EEA-4515-8AB2-C5EAD26B97AC}" srcOrd="0" destOrd="0" presId="urn:microsoft.com/office/officeart/2005/8/layout/radial1"/>
    <dgm:cxn modelId="{2852C89F-4FCE-4295-A5D8-94329A8AFB79}" type="presParOf" srcId="{160641EF-62DF-4B76-B4AA-FD7580C359FE}" destId="{EE0B959A-2D57-4B55-A237-D97DE5432A4F}" srcOrd="8" destOrd="0" presId="urn:microsoft.com/office/officeart/2005/8/layout/radial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89716B-F147-43D3-8E81-7FCE0452B25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F0552D-C938-4B55-90EF-D64896BBF495}">
      <dgm:prSet phldrT="[Текст]" custT="1"/>
      <dgm:spPr/>
      <dgm:t>
        <a:bodyPr/>
        <a:lstStyle/>
        <a:p>
          <a:r>
            <a:rPr lang="ru-RU" sz="2800" dirty="0" smtClean="0"/>
            <a:t>Должностное положение</a:t>
          </a:r>
          <a:endParaRPr lang="ru-RU" sz="2800" dirty="0"/>
        </a:p>
      </dgm:t>
    </dgm:pt>
    <dgm:pt modelId="{EBF651D9-9BE6-4A40-B00A-31003E98EE41}" type="parTrans" cxnId="{4E933C84-D845-4FDF-B41B-D575C08BF8CC}">
      <dgm:prSet/>
      <dgm:spPr/>
      <dgm:t>
        <a:bodyPr/>
        <a:lstStyle/>
        <a:p>
          <a:endParaRPr lang="ru-RU"/>
        </a:p>
      </dgm:t>
    </dgm:pt>
    <dgm:pt modelId="{E3B1475D-9EBE-40CA-8B55-F80543C859F3}" type="sibTrans" cxnId="{4E933C84-D845-4FDF-B41B-D575C08BF8CC}">
      <dgm:prSet/>
      <dgm:spPr/>
      <dgm:t>
        <a:bodyPr/>
        <a:lstStyle/>
        <a:p>
          <a:endParaRPr lang="ru-RU"/>
        </a:p>
      </dgm:t>
    </dgm:pt>
    <dgm:pt modelId="{1649BB44-80B8-4E61-BE95-B1BD417A15B9}">
      <dgm:prSet phldrT="[Текст]" custT="1"/>
      <dgm:spPr/>
      <dgm:t>
        <a:bodyPr/>
        <a:lstStyle/>
        <a:p>
          <a:r>
            <a:rPr lang="ru-RU" sz="3600" dirty="0" smtClean="0"/>
            <a:t>Возраст</a:t>
          </a:r>
          <a:endParaRPr lang="ru-RU" sz="3600" dirty="0"/>
        </a:p>
      </dgm:t>
    </dgm:pt>
    <dgm:pt modelId="{E5BD47B0-2C63-48D7-9418-B802A57F7592}" type="parTrans" cxnId="{EF5A941F-3083-4F00-9A71-84342DFE2AAB}">
      <dgm:prSet/>
      <dgm:spPr/>
      <dgm:t>
        <a:bodyPr/>
        <a:lstStyle/>
        <a:p>
          <a:endParaRPr lang="ru-RU"/>
        </a:p>
      </dgm:t>
    </dgm:pt>
    <dgm:pt modelId="{AE589574-FB73-4E81-B843-3C8376A24935}" type="sibTrans" cxnId="{EF5A941F-3083-4F00-9A71-84342DFE2AAB}">
      <dgm:prSet/>
      <dgm:spPr/>
      <dgm:t>
        <a:bodyPr/>
        <a:lstStyle/>
        <a:p>
          <a:endParaRPr lang="ru-RU"/>
        </a:p>
      </dgm:t>
    </dgm:pt>
    <dgm:pt modelId="{04D263BA-8690-43DD-ACD2-A2248A93694E}">
      <dgm:prSet phldrT="[Текст]"/>
      <dgm:spPr/>
      <dgm:t>
        <a:bodyPr/>
        <a:lstStyle/>
        <a:p>
          <a:r>
            <a:rPr lang="ru-RU" dirty="0" smtClean="0"/>
            <a:t>Расположение рабочего места</a:t>
          </a:r>
          <a:endParaRPr lang="ru-RU" dirty="0"/>
        </a:p>
      </dgm:t>
    </dgm:pt>
    <dgm:pt modelId="{85D17DE5-C708-4388-A91A-971C9D148E6C}" type="parTrans" cxnId="{7D1059FE-38B6-4A40-9527-45BDB80B41F3}">
      <dgm:prSet/>
      <dgm:spPr/>
      <dgm:t>
        <a:bodyPr/>
        <a:lstStyle/>
        <a:p>
          <a:endParaRPr lang="ru-RU"/>
        </a:p>
      </dgm:t>
    </dgm:pt>
    <dgm:pt modelId="{B4890FCB-DFA9-4241-BDA5-F19D3A51E457}" type="sibTrans" cxnId="{7D1059FE-38B6-4A40-9527-45BDB80B41F3}">
      <dgm:prSet/>
      <dgm:spPr/>
      <dgm:t>
        <a:bodyPr/>
        <a:lstStyle/>
        <a:p>
          <a:endParaRPr lang="ru-RU"/>
        </a:p>
      </dgm:t>
    </dgm:pt>
    <dgm:pt modelId="{9AA399D4-0A37-4F76-AA31-436AAF07D4CB}">
      <dgm:prSet phldrT="[Текст]"/>
      <dgm:spPr/>
      <dgm:t>
        <a:bodyPr/>
        <a:lstStyle/>
        <a:p>
          <a:r>
            <a:rPr lang="ru-RU" dirty="0" smtClean="0"/>
            <a:t>Профессиональная компетентность</a:t>
          </a:r>
          <a:endParaRPr lang="ru-RU" dirty="0"/>
        </a:p>
      </dgm:t>
    </dgm:pt>
    <dgm:pt modelId="{13A9C570-37B7-4B11-A5B0-CDD2486E902A}" type="parTrans" cxnId="{C338EE4B-BA20-491E-A21D-1B291BD54117}">
      <dgm:prSet/>
      <dgm:spPr/>
      <dgm:t>
        <a:bodyPr/>
        <a:lstStyle/>
        <a:p>
          <a:endParaRPr lang="ru-RU"/>
        </a:p>
      </dgm:t>
    </dgm:pt>
    <dgm:pt modelId="{4DFBD3D3-77D1-4FE1-8C3A-7345D9095F28}" type="sibTrans" cxnId="{C338EE4B-BA20-491E-A21D-1B291BD54117}">
      <dgm:prSet/>
      <dgm:spPr/>
      <dgm:t>
        <a:bodyPr/>
        <a:lstStyle/>
        <a:p>
          <a:endParaRPr lang="ru-RU"/>
        </a:p>
      </dgm:t>
    </dgm:pt>
    <dgm:pt modelId="{875019E2-ED32-4FAB-AEA1-489C79F632FE}">
      <dgm:prSet phldrT="[Текст]"/>
      <dgm:spPr/>
      <dgm:t>
        <a:bodyPr/>
        <a:lstStyle/>
        <a:p>
          <a:r>
            <a:rPr lang="ru-RU" dirty="0" smtClean="0"/>
            <a:t>Социально-психологические качества личности</a:t>
          </a:r>
          <a:endParaRPr lang="ru-RU" dirty="0"/>
        </a:p>
      </dgm:t>
    </dgm:pt>
    <dgm:pt modelId="{99D55315-CC3D-464A-BEE2-0CFBFD9C1C5A}" type="parTrans" cxnId="{6650107C-8C98-47F6-A763-E9A93890CE48}">
      <dgm:prSet/>
      <dgm:spPr/>
      <dgm:t>
        <a:bodyPr/>
        <a:lstStyle/>
        <a:p>
          <a:endParaRPr lang="ru-RU"/>
        </a:p>
      </dgm:t>
    </dgm:pt>
    <dgm:pt modelId="{00DF6AE5-D979-4329-83B0-7C28B8C38B93}" type="sibTrans" cxnId="{6650107C-8C98-47F6-A763-E9A93890CE48}">
      <dgm:prSet/>
      <dgm:spPr/>
      <dgm:t>
        <a:bodyPr/>
        <a:lstStyle/>
        <a:p>
          <a:endParaRPr lang="ru-RU"/>
        </a:p>
      </dgm:t>
    </dgm:pt>
    <dgm:pt modelId="{D37C3775-2ABE-45DF-9224-DDA3989B8B3E}" type="pres">
      <dgm:prSet presAssocID="{B989716B-F147-43D3-8E81-7FCE0452B251}" presName="diagram" presStyleCnt="0">
        <dgm:presLayoutVars>
          <dgm:dir/>
          <dgm:resizeHandles val="exact"/>
        </dgm:presLayoutVars>
      </dgm:prSet>
      <dgm:spPr/>
    </dgm:pt>
    <dgm:pt modelId="{162DB850-29BF-4F8B-8526-D5286FE45BB5}" type="pres">
      <dgm:prSet presAssocID="{78F0552D-C938-4B55-90EF-D64896BBF495}" presName="node" presStyleLbl="node1" presStyleIdx="0" presStyleCnt="5" custLinFactNeighborX="1666" custLinFactNeighborY="-16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50034C-335B-4411-AB30-1901F607F340}" type="pres">
      <dgm:prSet presAssocID="{E3B1475D-9EBE-40CA-8B55-F80543C859F3}" presName="sibTrans" presStyleCnt="0"/>
      <dgm:spPr/>
    </dgm:pt>
    <dgm:pt modelId="{CB644591-A383-4D86-B9F4-06E845F8CC8C}" type="pres">
      <dgm:prSet presAssocID="{1649BB44-80B8-4E61-BE95-B1BD417A15B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5D8A16-58F2-4E56-931A-3813AB50CEC6}" type="pres">
      <dgm:prSet presAssocID="{AE589574-FB73-4E81-B843-3C8376A24935}" presName="sibTrans" presStyleCnt="0"/>
      <dgm:spPr/>
    </dgm:pt>
    <dgm:pt modelId="{D25BA035-13BF-44E0-A83D-3404C332098F}" type="pres">
      <dgm:prSet presAssocID="{04D263BA-8690-43DD-ACD2-A2248A93694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697CD2-266D-4139-AFEB-B092E5B17D25}" type="pres">
      <dgm:prSet presAssocID="{B4890FCB-DFA9-4241-BDA5-F19D3A51E457}" presName="sibTrans" presStyleCnt="0"/>
      <dgm:spPr/>
    </dgm:pt>
    <dgm:pt modelId="{994ED779-ACDC-4B16-82CB-D4091939A92D}" type="pres">
      <dgm:prSet presAssocID="{9AA399D4-0A37-4F76-AA31-436AAF07D4C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C2E57F-E8AF-445D-9326-CBE18B3F9DFE}" type="pres">
      <dgm:prSet presAssocID="{4DFBD3D3-77D1-4FE1-8C3A-7345D9095F28}" presName="sibTrans" presStyleCnt="0"/>
      <dgm:spPr/>
    </dgm:pt>
    <dgm:pt modelId="{7EC09A42-60A3-49B2-9F08-9B71F2907B10}" type="pres">
      <dgm:prSet presAssocID="{875019E2-ED32-4FAB-AEA1-489C79F632F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B0E775-4FEB-4536-8F86-EA479771F239}" type="presOf" srcId="{9AA399D4-0A37-4F76-AA31-436AAF07D4CB}" destId="{994ED779-ACDC-4B16-82CB-D4091939A92D}" srcOrd="0" destOrd="0" presId="urn:microsoft.com/office/officeart/2005/8/layout/default"/>
    <dgm:cxn modelId="{59959DE2-95F1-4E70-BD65-D21C621E1669}" type="presOf" srcId="{B989716B-F147-43D3-8E81-7FCE0452B251}" destId="{D37C3775-2ABE-45DF-9224-DDA3989B8B3E}" srcOrd="0" destOrd="0" presId="urn:microsoft.com/office/officeart/2005/8/layout/default"/>
    <dgm:cxn modelId="{C338EE4B-BA20-491E-A21D-1B291BD54117}" srcId="{B989716B-F147-43D3-8E81-7FCE0452B251}" destId="{9AA399D4-0A37-4F76-AA31-436AAF07D4CB}" srcOrd="3" destOrd="0" parTransId="{13A9C570-37B7-4B11-A5B0-CDD2486E902A}" sibTransId="{4DFBD3D3-77D1-4FE1-8C3A-7345D9095F28}"/>
    <dgm:cxn modelId="{BF1689DD-8F23-4761-9EB3-2EF2D569D6C6}" type="presOf" srcId="{875019E2-ED32-4FAB-AEA1-489C79F632FE}" destId="{7EC09A42-60A3-49B2-9F08-9B71F2907B10}" srcOrd="0" destOrd="0" presId="urn:microsoft.com/office/officeart/2005/8/layout/default"/>
    <dgm:cxn modelId="{EF5A941F-3083-4F00-9A71-84342DFE2AAB}" srcId="{B989716B-F147-43D3-8E81-7FCE0452B251}" destId="{1649BB44-80B8-4E61-BE95-B1BD417A15B9}" srcOrd="1" destOrd="0" parTransId="{E5BD47B0-2C63-48D7-9418-B802A57F7592}" sibTransId="{AE589574-FB73-4E81-B843-3C8376A24935}"/>
    <dgm:cxn modelId="{FEDDF489-5F43-4B3B-B5AD-2F6D9EC13B1C}" type="presOf" srcId="{1649BB44-80B8-4E61-BE95-B1BD417A15B9}" destId="{CB644591-A383-4D86-B9F4-06E845F8CC8C}" srcOrd="0" destOrd="0" presId="urn:microsoft.com/office/officeart/2005/8/layout/default"/>
    <dgm:cxn modelId="{6650107C-8C98-47F6-A763-E9A93890CE48}" srcId="{B989716B-F147-43D3-8E81-7FCE0452B251}" destId="{875019E2-ED32-4FAB-AEA1-489C79F632FE}" srcOrd="4" destOrd="0" parTransId="{99D55315-CC3D-464A-BEE2-0CFBFD9C1C5A}" sibTransId="{00DF6AE5-D979-4329-83B0-7C28B8C38B93}"/>
    <dgm:cxn modelId="{4E933C84-D845-4FDF-B41B-D575C08BF8CC}" srcId="{B989716B-F147-43D3-8E81-7FCE0452B251}" destId="{78F0552D-C938-4B55-90EF-D64896BBF495}" srcOrd="0" destOrd="0" parTransId="{EBF651D9-9BE6-4A40-B00A-31003E98EE41}" sibTransId="{E3B1475D-9EBE-40CA-8B55-F80543C859F3}"/>
    <dgm:cxn modelId="{7D1059FE-38B6-4A40-9527-45BDB80B41F3}" srcId="{B989716B-F147-43D3-8E81-7FCE0452B251}" destId="{04D263BA-8690-43DD-ACD2-A2248A93694E}" srcOrd="2" destOrd="0" parTransId="{85D17DE5-C708-4388-A91A-971C9D148E6C}" sibTransId="{B4890FCB-DFA9-4241-BDA5-F19D3A51E457}"/>
    <dgm:cxn modelId="{893B3B49-7B6C-4658-87C7-107073533DEF}" type="presOf" srcId="{04D263BA-8690-43DD-ACD2-A2248A93694E}" destId="{D25BA035-13BF-44E0-A83D-3404C332098F}" srcOrd="0" destOrd="0" presId="urn:microsoft.com/office/officeart/2005/8/layout/default"/>
    <dgm:cxn modelId="{108935C6-458E-4388-9004-87B8A3D9A49A}" type="presOf" srcId="{78F0552D-C938-4B55-90EF-D64896BBF495}" destId="{162DB850-29BF-4F8B-8526-D5286FE45BB5}" srcOrd="0" destOrd="0" presId="urn:microsoft.com/office/officeart/2005/8/layout/default"/>
    <dgm:cxn modelId="{8D87D1BD-0EBD-483B-AB59-B5B1F10BCDBB}" type="presParOf" srcId="{D37C3775-2ABE-45DF-9224-DDA3989B8B3E}" destId="{162DB850-29BF-4F8B-8526-D5286FE45BB5}" srcOrd="0" destOrd="0" presId="urn:microsoft.com/office/officeart/2005/8/layout/default"/>
    <dgm:cxn modelId="{8EE04ED8-A19E-42D2-9F54-69A20886E3EC}" type="presParOf" srcId="{D37C3775-2ABE-45DF-9224-DDA3989B8B3E}" destId="{D450034C-335B-4411-AB30-1901F607F340}" srcOrd="1" destOrd="0" presId="urn:microsoft.com/office/officeart/2005/8/layout/default"/>
    <dgm:cxn modelId="{2A99818E-CCF0-4D9E-8D20-A29E0CCD59F4}" type="presParOf" srcId="{D37C3775-2ABE-45DF-9224-DDA3989B8B3E}" destId="{CB644591-A383-4D86-B9F4-06E845F8CC8C}" srcOrd="2" destOrd="0" presId="urn:microsoft.com/office/officeart/2005/8/layout/default"/>
    <dgm:cxn modelId="{14DE845B-1BC5-4D4F-86E9-6CC616AB5BFB}" type="presParOf" srcId="{D37C3775-2ABE-45DF-9224-DDA3989B8B3E}" destId="{B85D8A16-58F2-4E56-931A-3813AB50CEC6}" srcOrd="3" destOrd="0" presId="urn:microsoft.com/office/officeart/2005/8/layout/default"/>
    <dgm:cxn modelId="{AE8F5DAC-A410-477F-8606-EE95AE344601}" type="presParOf" srcId="{D37C3775-2ABE-45DF-9224-DDA3989B8B3E}" destId="{D25BA035-13BF-44E0-A83D-3404C332098F}" srcOrd="4" destOrd="0" presId="urn:microsoft.com/office/officeart/2005/8/layout/default"/>
    <dgm:cxn modelId="{6864D76A-7BB3-48BF-AA54-95F11611E0C5}" type="presParOf" srcId="{D37C3775-2ABE-45DF-9224-DDA3989B8B3E}" destId="{27697CD2-266D-4139-AFEB-B092E5B17D25}" srcOrd="5" destOrd="0" presId="urn:microsoft.com/office/officeart/2005/8/layout/default"/>
    <dgm:cxn modelId="{79275D87-8E4B-400B-A0D9-2552244F4CFB}" type="presParOf" srcId="{D37C3775-2ABE-45DF-9224-DDA3989B8B3E}" destId="{994ED779-ACDC-4B16-82CB-D4091939A92D}" srcOrd="6" destOrd="0" presId="urn:microsoft.com/office/officeart/2005/8/layout/default"/>
    <dgm:cxn modelId="{2192ECFF-AC92-4B8A-9CA0-DFBA428C1752}" type="presParOf" srcId="{D37C3775-2ABE-45DF-9224-DDA3989B8B3E}" destId="{8FC2E57F-E8AF-445D-9326-CBE18B3F9DFE}" srcOrd="7" destOrd="0" presId="urn:microsoft.com/office/officeart/2005/8/layout/default"/>
    <dgm:cxn modelId="{3DDCCDAA-6DCF-449F-ABE7-3024EA4A459B}" type="presParOf" srcId="{D37C3775-2ABE-45DF-9224-DDA3989B8B3E}" destId="{7EC09A42-60A3-49B2-9F08-9B71F2907B10}" srcOrd="8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EA8F-DA5A-4205-BC48-33CF80BF9F6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9B827-5413-4013-A9E4-7B4D2F482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EA8F-DA5A-4205-BC48-33CF80BF9F6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9B827-5413-4013-A9E4-7B4D2F482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EA8F-DA5A-4205-BC48-33CF80BF9F6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9B827-5413-4013-A9E4-7B4D2F482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EA8F-DA5A-4205-BC48-33CF80BF9F6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9B827-5413-4013-A9E4-7B4D2F482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EA8F-DA5A-4205-BC48-33CF80BF9F6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9B827-5413-4013-A9E4-7B4D2F482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EA8F-DA5A-4205-BC48-33CF80BF9F6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9B827-5413-4013-A9E4-7B4D2F482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EA8F-DA5A-4205-BC48-33CF80BF9F6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9B827-5413-4013-A9E4-7B4D2F482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EA8F-DA5A-4205-BC48-33CF80BF9F6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9B827-5413-4013-A9E4-7B4D2F482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EA8F-DA5A-4205-BC48-33CF80BF9F6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9B827-5413-4013-A9E4-7B4D2F482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EA8F-DA5A-4205-BC48-33CF80BF9F6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9B827-5413-4013-A9E4-7B4D2F4827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EA8F-DA5A-4205-BC48-33CF80BF9F6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719B827-5413-4013-A9E4-7B4D2F4827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B3EA8F-DA5A-4205-BC48-33CF80BF9F6D}" type="datetimeFigureOut">
              <a:rPr lang="ru-RU" smtClean="0"/>
              <a:pPr/>
              <a:t>09.12.2011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19B827-5413-4013-A9E4-7B4D2F48277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1571612"/>
            <a:ext cx="6172200" cy="2571768"/>
          </a:xfrm>
        </p:spPr>
        <p:txBody>
          <a:bodyPr/>
          <a:lstStyle/>
          <a:p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 Власть и лидерство </a:t>
            </a:r>
            <a:b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в организации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928670"/>
            <a:ext cx="7854696" cy="1752600"/>
          </a:xfrm>
        </p:spPr>
        <p:txBody>
          <a:bodyPr>
            <a:noAutofit/>
          </a:bodyPr>
          <a:lstStyle/>
          <a:p>
            <a:endParaRPr lang="ru-RU" sz="6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</a:t>
            </a:r>
            <a:r>
              <a:rPr lang="ru-RU" b="1" u="sng" dirty="0" smtClean="0"/>
              <a:t>стили лидерства</a:t>
            </a:r>
            <a:endParaRPr lang="ru-RU" b="1" u="sng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000108"/>
          <a:ext cx="8572560" cy="5688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571504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i="1" u="sng" dirty="0" smtClean="0"/>
                        <a:t>Авторитарный стиль</a:t>
                      </a:r>
                      <a:endParaRPr lang="ru-RU" sz="2800" b="1" i="1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2858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Природа стиля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830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Формальная сторона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Содержательная сторона</a:t>
                      </a:r>
                      <a:endParaRPr lang="ru-RU" sz="2000" dirty="0"/>
                    </a:p>
                  </a:txBody>
                  <a:tcPr/>
                </a:tc>
              </a:tr>
              <a:tr h="1579242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ru-RU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Деловые краткие распоряжения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Запреты без снисхождения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Неприветливый тон, субъективизм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Позиция лидера</a:t>
                      </a:r>
                      <a:r>
                        <a:rPr lang="ru-RU" baseline="0" dirty="0" smtClean="0"/>
                        <a:t> – вне группы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Вся власть и ответственность в руках лидера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Прерогатива в установлении целей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Информация идет сверху</a:t>
                      </a:r>
                      <a:endParaRPr lang="ru-RU" dirty="0"/>
                    </a:p>
                  </a:txBody>
                  <a:tcPr/>
                </a:tc>
              </a:tr>
              <a:tr h="567714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Сильные и слабые стороны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4920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« + </a:t>
                      </a:r>
                      <a:r>
                        <a:rPr lang="ru-RU" b="1" baseline="0" dirty="0" smtClean="0"/>
                        <a:t>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« – »</a:t>
                      </a:r>
                      <a:endParaRPr lang="ru-RU" b="1" dirty="0"/>
                    </a:p>
                  </a:txBody>
                  <a:tcPr/>
                </a:tc>
              </a:tr>
              <a:tr h="1751270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1. Внимание срочности, порядку, дисциплине</a:t>
                      </a:r>
                    </a:p>
                    <a:p>
                      <a:pPr algn="ctr"/>
                      <a:r>
                        <a:rPr lang="ru-RU" dirty="0" smtClean="0"/>
                        <a:t>2. Возможность предсказания результата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Имеется тенденция к сдерживанию</a:t>
                      </a:r>
                      <a:r>
                        <a:rPr lang="ru-RU" baseline="0" dirty="0" smtClean="0"/>
                        <a:t> индивидуальной инициативы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5719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50" y="928688"/>
          <a:ext cx="8572560" cy="5643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571504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i="1" u="sng" dirty="0" smtClean="0"/>
                        <a:t>Демократический стиль</a:t>
                      </a:r>
                      <a:endParaRPr lang="ru-RU" sz="2800" b="1" i="1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650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Природа стиля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830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Формальная сторона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Содержательная сторона</a:t>
                      </a:r>
                      <a:endParaRPr lang="ru-RU" sz="2000" dirty="0"/>
                    </a:p>
                  </a:txBody>
                  <a:tcPr/>
                </a:tc>
              </a:tr>
              <a:tr h="1579242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ru-RU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Инструкции</a:t>
                      </a:r>
                      <a:r>
                        <a:rPr lang="ru-RU" baseline="0" dirty="0" smtClean="0"/>
                        <a:t> в форме предложений</a:t>
                      </a:r>
                      <a:endParaRPr lang="ru-RU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Распоряжения и запреты – с дискуссиями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Товарищеский тон, объективизм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 Позиция лидера – внутри группы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Делегирование полномочий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Принятие решений разделено по уровням на основе участия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Коммуникация осуществляется активно в двух направлениях</a:t>
                      </a:r>
                      <a:endParaRPr lang="ru-RU" dirty="0"/>
                    </a:p>
                  </a:txBody>
                  <a:tcPr/>
                </a:tc>
              </a:tr>
              <a:tr h="567714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Сильные и слабые стороны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4920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« + </a:t>
                      </a:r>
                      <a:r>
                        <a:rPr lang="ru-RU" b="1" baseline="0" dirty="0" smtClean="0"/>
                        <a:t>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« – »</a:t>
                      </a:r>
                      <a:endParaRPr lang="ru-RU" b="1" dirty="0"/>
                    </a:p>
                  </a:txBody>
                  <a:tcPr/>
                </a:tc>
              </a:tr>
              <a:tr h="12735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Усиление</a:t>
                      </a:r>
                      <a:r>
                        <a:rPr lang="ru-RU" baseline="0" dirty="0" smtClean="0"/>
                        <a:t> личных обязательств по выполнению работы через участие в управлении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Требует</a:t>
                      </a:r>
                      <a:r>
                        <a:rPr lang="ru-RU" baseline="0" dirty="0" smtClean="0"/>
                        <a:t> много времени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305800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50" y="928688"/>
          <a:ext cx="8572560" cy="5572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571504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i="1" u="sng" dirty="0" smtClean="0"/>
                        <a:t>Попустительский стиль</a:t>
                      </a:r>
                      <a:endParaRPr lang="ru-RU" sz="2800" b="1" i="1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650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Природа стиля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830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Формальная сторона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Содержательная сторона</a:t>
                      </a:r>
                      <a:endParaRPr lang="ru-RU" sz="2000" dirty="0"/>
                    </a:p>
                  </a:txBody>
                  <a:tcPr/>
                </a:tc>
              </a:tr>
              <a:tr h="1579242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dirty="0" smtClean="0"/>
                        <a:t>1.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Никакого</a:t>
                      </a:r>
                      <a:r>
                        <a:rPr lang="ru-RU" baseline="0" dirty="0" smtClean="0"/>
                        <a:t> сотрудничества</a:t>
                      </a:r>
                      <a:endParaRPr lang="ru-RU" dirty="0" smtClean="0"/>
                    </a:p>
                    <a:p>
                      <a:pPr marL="342900" indent="-342900">
                        <a:buNone/>
                      </a:pPr>
                      <a:r>
                        <a:rPr lang="ru-RU" dirty="0" smtClean="0"/>
                        <a:t>2. Распоряжения и запреты носят</a:t>
                      </a:r>
                      <a:r>
                        <a:rPr lang="ru-RU" baseline="0" dirty="0" smtClean="0"/>
                        <a:t> необязательный характер</a:t>
                      </a:r>
                      <a:endParaRPr lang="ru-RU" dirty="0" smtClean="0"/>
                    </a:p>
                    <a:p>
                      <a:pPr marL="342900" indent="-342900">
                        <a:buNone/>
                      </a:pPr>
                      <a:r>
                        <a:rPr lang="ru-RU" dirty="0" smtClean="0"/>
                        <a:t>3. Отсутствие</a:t>
                      </a:r>
                      <a:r>
                        <a:rPr lang="ru-RU" baseline="0" dirty="0" smtClean="0"/>
                        <a:t> похвалы и порицаний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baseline="0" dirty="0" smtClean="0"/>
                        <a:t>4. Позиция лидера – в стороне от группы</a:t>
                      </a:r>
                      <a:endParaRPr lang="ru-RU" dirty="0" smtClean="0"/>
                    </a:p>
                    <a:p>
                      <a:pPr marL="342900" indent="-342900">
                        <a:buAutoNum type="arabicPeriod"/>
                      </a:pP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Снятие лидером с себя ответственности в пользу группы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Предоставление возможности самоуправления для группы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Коммуникация осуществляется на горизонтальной основе</a:t>
                      </a:r>
                      <a:endParaRPr lang="ru-RU" dirty="0"/>
                    </a:p>
                  </a:txBody>
                  <a:tcPr/>
                </a:tc>
              </a:tr>
              <a:tr h="492466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Сильные и слабые стороны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4920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« + </a:t>
                      </a:r>
                      <a:r>
                        <a:rPr lang="ru-RU" b="1" baseline="0" dirty="0" smtClean="0"/>
                        <a:t>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« – »</a:t>
                      </a:r>
                      <a:endParaRPr lang="ru-RU" b="1" dirty="0"/>
                    </a:p>
                  </a:txBody>
                  <a:tcPr/>
                </a:tc>
              </a:tr>
              <a:tr h="127731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Позволяет</a:t>
                      </a:r>
                      <a:r>
                        <a:rPr lang="ru-RU" baseline="0" dirty="0" smtClean="0"/>
                        <a:t> начать дело так, как это видится и без вмешательства лидера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Группа</a:t>
                      </a:r>
                      <a:r>
                        <a:rPr lang="ru-RU" baseline="0" dirty="0" smtClean="0"/>
                        <a:t> может потерять направление движения без лидерского вмешательства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Качество и черты личности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Умение влиять на подчиненных.</a:t>
            </a:r>
          </a:p>
          <a:p>
            <a:r>
              <a:rPr lang="ru-RU" dirty="0" smtClean="0"/>
              <a:t>Уверенность в себе.</a:t>
            </a:r>
          </a:p>
          <a:p>
            <a:r>
              <a:rPr lang="ru-RU" dirty="0" err="1" smtClean="0"/>
              <a:t>Стрессоустойчивость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Ответственность, честность.</a:t>
            </a:r>
          </a:p>
          <a:p>
            <a:r>
              <a:rPr lang="ru-RU" dirty="0" err="1" smtClean="0"/>
              <a:t>Креативность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Общительность.</a:t>
            </a:r>
          </a:p>
          <a:p>
            <a:r>
              <a:rPr lang="ru-RU" dirty="0" smtClean="0"/>
              <a:t>Предприимчивость.</a:t>
            </a:r>
          </a:p>
          <a:p>
            <a:r>
              <a:rPr lang="ru-RU" dirty="0" err="1" smtClean="0"/>
              <a:t>Сомостоятельность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Гибкость поведения.</a:t>
            </a:r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Власть — это и определённая форма руководства, управления обществом, любым коллективом, объединением людей.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Каналы власти: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- Власть принуждения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- Власть влияния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- Власть должностного положения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- Власть авторитета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- Власть награждать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- Власть информации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Условия эффективного лидерства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43051"/>
          <a:ext cx="8229600" cy="4681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dirty="0" smtClean="0"/>
              <a:t>   Отличие руководства от лидерства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u="sng" dirty="0" smtClean="0"/>
              <a:t>Руководство </a:t>
            </a:r>
          </a:p>
          <a:p>
            <a:pPr fontAlgn="t"/>
            <a:r>
              <a:rPr lang="ru-RU" dirty="0" smtClean="0"/>
              <a:t>1. Осуществляется регуляция официальных отношений группы</a:t>
            </a:r>
          </a:p>
          <a:p>
            <a:pPr fontAlgn="t"/>
            <a:r>
              <a:rPr lang="ru-RU" dirty="0" smtClean="0"/>
              <a:t>2. Связано со всей системой общественных отношений и является элементом макросферы</a:t>
            </a:r>
          </a:p>
          <a:p>
            <a:pPr fontAlgn="t"/>
            <a:r>
              <a:rPr lang="ru-RU" dirty="0" smtClean="0"/>
              <a:t>3. Целенаправленный процесс, осуществляемый под контролем различных элементов социальной структуры</a:t>
            </a:r>
          </a:p>
          <a:p>
            <a:pPr fontAlgn="t"/>
            <a:r>
              <a:rPr lang="ru-RU" dirty="0" smtClean="0"/>
              <a:t>4. Явление более стабильное</a:t>
            </a:r>
          </a:p>
          <a:p>
            <a:pPr fontAlgn="t"/>
            <a:r>
              <a:rPr lang="ru-RU" dirty="0" smtClean="0"/>
              <a:t>5. Более определенная система различных санкций</a:t>
            </a:r>
          </a:p>
          <a:p>
            <a:pPr fontAlgn="t"/>
            <a:r>
              <a:rPr lang="ru-RU" dirty="0" smtClean="0"/>
              <a:t>6. Процесс принятия решений более сложен и не обязательно связан с данной группой</a:t>
            </a:r>
          </a:p>
          <a:p>
            <a:pPr fontAlgn="t"/>
            <a:r>
              <a:rPr lang="ru-RU" dirty="0" smtClean="0"/>
              <a:t>7. Сфера действий руководителя шире</a:t>
            </a:r>
          </a:p>
          <a:p>
            <a:pPr>
              <a:buNone/>
            </a:pPr>
            <a:endParaRPr lang="ru-RU" u="sng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u="sng" dirty="0" smtClean="0"/>
              <a:t>лидерство</a:t>
            </a:r>
          </a:p>
          <a:p>
            <a:pPr fontAlgn="t"/>
            <a:r>
              <a:rPr lang="ru-RU" dirty="0" smtClean="0"/>
              <a:t>1. Осуществляется регуляция межличностных отношений в группе</a:t>
            </a:r>
          </a:p>
          <a:p>
            <a:pPr fontAlgn="t"/>
            <a:r>
              <a:rPr lang="ru-RU" dirty="0" smtClean="0"/>
              <a:t>2. Является элементом макросреды</a:t>
            </a:r>
          </a:p>
          <a:p>
            <a:pPr fontAlgn="t"/>
            <a:r>
              <a:rPr lang="ru-RU" dirty="0" smtClean="0"/>
              <a:t>3. Возникает стихийно</a:t>
            </a:r>
          </a:p>
          <a:p>
            <a:pPr fontAlgn="t"/>
            <a:r>
              <a:rPr lang="ru-RU" dirty="0" smtClean="0"/>
              <a:t>4. Явление менее стабильно и зависит в большей степени от настроения группы</a:t>
            </a:r>
          </a:p>
          <a:p>
            <a:pPr fontAlgn="t"/>
            <a:r>
              <a:rPr lang="ru-RU" dirty="0" smtClean="0"/>
              <a:t>5. Менее определенная система различных санкций</a:t>
            </a:r>
          </a:p>
          <a:p>
            <a:pPr fontAlgn="t"/>
            <a:r>
              <a:rPr lang="ru-RU" dirty="0" smtClean="0"/>
              <a:t>6. Решения принимают непосредственно по групповой деятельности</a:t>
            </a:r>
          </a:p>
          <a:p>
            <a:pPr fontAlgn="t"/>
            <a:r>
              <a:rPr lang="ru-RU" dirty="0" smtClean="0"/>
              <a:t>7. Сфера деятельности лидера – в основном малая группа</a:t>
            </a:r>
          </a:p>
          <a:p>
            <a:endParaRPr lang="ru-RU" u="sng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ru-RU" dirty="0" smtClean="0"/>
              <a:t>              Типы лидеров.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571613"/>
          <a:ext cx="8229600" cy="5072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5072097">
                <a:tc>
                  <a:txBody>
                    <a:bodyPr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b="1" u="sng" dirty="0" smtClean="0"/>
                        <a:t>Лидер – организатор</a:t>
                      </a:r>
                    </a:p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dirty="0" smtClean="0"/>
                        <a:t> нужды коллектива воспринимает как свои собственные</a:t>
                      </a:r>
                    </a:p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dirty="0" smtClean="0"/>
                        <a:t> активен</a:t>
                      </a:r>
                    </a:p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dirty="0" smtClean="0"/>
                        <a:t> оптимистичен</a:t>
                      </a:r>
                    </a:p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dirty="0" smtClean="0"/>
                        <a:t> умеет убеждать</a:t>
                      </a:r>
                    </a:p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dirty="0" smtClean="0"/>
                        <a:t> склонен поощрять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b="1" u="sng" dirty="0" smtClean="0"/>
                        <a:t>Лидер – творец</a:t>
                      </a:r>
                    </a:p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dirty="0" smtClean="0"/>
                        <a:t> видит новое</a:t>
                      </a:r>
                    </a:p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dirty="0" smtClean="0"/>
                        <a:t> берется за решение сложных проблем</a:t>
                      </a:r>
                    </a:p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dirty="0" smtClean="0"/>
                        <a:t> не командует, а приглашает к обсуждению</a:t>
                      </a:r>
                    </a:p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dirty="0" smtClean="0"/>
                        <a:t> ставит интересные задачи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b="1" u="sng" dirty="0" smtClean="0"/>
                        <a:t>Лидер – борец</a:t>
                      </a:r>
                    </a:p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dirty="0" smtClean="0"/>
                        <a:t>волевой, уверенный</a:t>
                      </a:r>
                    </a:p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dirty="0" smtClean="0"/>
                        <a:t> без колебаний вступает в борьбу</a:t>
                      </a:r>
                    </a:p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dirty="0" smtClean="0"/>
                        <a:t> не склонен к уступкам</a:t>
                      </a:r>
                    </a:p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dirty="0" smtClean="0"/>
                        <a:t> не всегда обдумывает свои действия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b="1" u="sng" dirty="0" smtClean="0"/>
                        <a:t>Лидер – дипломат</a:t>
                      </a:r>
                    </a:p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dirty="0" smtClean="0"/>
                        <a:t> опирается на знание ситуации</a:t>
                      </a:r>
                    </a:p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dirty="0" smtClean="0"/>
                        <a:t> в курсе сплетен и пересудов</a:t>
                      </a:r>
                    </a:p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dirty="0" smtClean="0"/>
                        <a:t> знает на кого и как можно повлиять</a:t>
                      </a:r>
                    </a:p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dirty="0" smtClean="0"/>
                        <a:t> не умеет руководить более достойными способами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b="1" u="sng" dirty="0" smtClean="0"/>
                        <a:t>Лидер – утешитель</a:t>
                      </a:r>
                    </a:p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dirty="0" smtClean="0"/>
                        <a:t>доброжелателен, вежлив, способен к сопереживанию</a:t>
                      </a:r>
                    </a:p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dirty="0" smtClean="0"/>
                        <a:t> поддерживает в трудную минуту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305800" cy="7858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Неформальные лидеры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1071546"/>
            <a:ext cx="6357938" cy="5972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Неформальные лидеры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714488"/>
            <a:ext cx="314325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Позитивные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86446" y="1714488"/>
            <a:ext cx="2786063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Негативные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2571744"/>
            <a:ext cx="4500562" cy="1571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Деловой лидер (руки группы)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/>
              <a:t> высококвалифицирован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/>
              <a:t> успешно выполняет обязанности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/>
              <a:t> признан в коллективе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/>
              <a:t> организует работу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57812" y="2571744"/>
            <a:ext cx="3786188" cy="1428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Лидер – организатор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/>
              <a:t> формирует </a:t>
            </a:r>
            <a:r>
              <a:rPr lang="ru-RU" dirty="0" err="1"/>
              <a:t>микрогруппы</a:t>
            </a: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/>
              <a:t> инспирирует служебные проступки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4286256"/>
            <a:ext cx="4500562" cy="1428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Информационный лидер (мозг группы)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/>
              <a:t>эрудит, всё знает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/>
              <a:t> может найти и объяснить нужную информацию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57812" y="4143380"/>
            <a:ext cx="3786188" cy="13573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Лидер – коммуникатор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/>
              <a:t> распространяет слухи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/>
              <a:t> формирует отрицательное мнение о руководстве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0" y="5857892"/>
            <a:ext cx="8572500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Эмоциональный лидер (сердце группы)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/>
              <a:t> обладает высокими морально-психологическими качествами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/>
              <a:t> улаживает конфликты, напряжение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2428860" y="4214818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2357422" y="5786454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2428860" y="2500306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7500958" y="2500306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7572396" y="4071942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64294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        Функции не формальных лидеров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Координация группового поведения</a:t>
            </a:r>
          </a:p>
          <a:p>
            <a:r>
              <a:rPr lang="ru-RU" dirty="0" smtClean="0"/>
              <a:t>Контроль за поведением каждого члена группы</a:t>
            </a:r>
          </a:p>
          <a:p>
            <a:r>
              <a:rPr lang="ru-RU" dirty="0" smtClean="0"/>
              <a:t>Планирование средств и методов достижения группой своих целей</a:t>
            </a:r>
          </a:p>
          <a:p>
            <a:r>
              <a:rPr lang="ru-RU" dirty="0" smtClean="0"/>
              <a:t>Выработка политики действий группы</a:t>
            </a:r>
          </a:p>
          <a:p>
            <a:r>
              <a:rPr lang="ru-RU" dirty="0" smtClean="0"/>
              <a:t>Осуществление экспертных функций</a:t>
            </a:r>
          </a:p>
          <a:p>
            <a:r>
              <a:rPr lang="ru-RU" dirty="0" smtClean="0"/>
              <a:t>Выполнение роли представителя группы</a:t>
            </a:r>
          </a:p>
          <a:p>
            <a:r>
              <a:rPr lang="ru-RU" dirty="0" smtClean="0"/>
              <a:t>Исполнение роли арбитра при решении спорных вопросов</a:t>
            </a:r>
          </a:p>
          <a:p>
            <a:r>
              <a:rPr lang="ru-RU" dirty="0" smtClean="0"/>
              <a:t>Служение примером, эталоном для всех членов группы</a:t>
            </a:r>
          </a:p>
          <a:p>
            <a:r>
              <a:rPr lang="ru-RU" dirty="0" smtClean="0"/>
              <a:t>Осуществление роли носителя ответственности</a:t>
            </a:r>
          </a:p>
          <a:p>
            <a:r>
              <a:rPr lang="ru-RU" dirty="0" smtClean="0"/>
              <a:t>Исполнение роли символа группы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85884"/>
          </a:xfrm>
        </p:spPr>
        <p:txBody>
          <a:bodyPr>
            <a:noAutofit/>
          </a:bodyPr>
          <a:lstStyle/>
          <a:p>
            <a:r>
              <a:rPr lang="ru-RU" sz="3200" dirty="0" smtClean="0"/>
              <a:t>Факторы, определяющие возможность стать лидером неформальной организации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00188"/>
          <a:ext cx="8229600" cy="4824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rot="10800000" flipV="1">
            <a:off x="2071670" y="1571612"/>
            <a:ext cx="85725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4107653" y="1893083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143636" y="1500174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1893075" y="2678901"/>
            <a:ext cx="257176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4714876" y="2714620"/>
            <a:ext cx="257176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24648"/>
          </a:xfrm>
        </p:spPr>
        <p:txBody>
          <a:bodyPr>
            <a:noAutofit/>
          </a:bodyPr>
          <a:lstStyle/>
          <a:p>
            <a:r>
              <a:rPr lang="ru-RU" sz="3200" u="sng" dirty="0" smtClean="0"/>
              <a:t>Подходы к изучению лидерства в организации</a:t>
            </a:r>
            <a:endParaRPr lang="ru-RU" sz="2800" u="sng" dirty="0"/>
          </a:p>
        </p:txBody>
      </p:sp>
      <p:sp>
        <p:nvSpPr>
          <p:cNvPr id="3" name="Овал 2"/>
          <p:cNvSpPr/>
          <p:nvPr/>
        </p:nvSpPr>
        <p:spPr>
          <a:xfrm>
            <a:off x="285750" y="1500188"/>
            <a:ext cx="3786188" cy="2500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/>
              <a:t>Личностный</a:t>
            </a:r>
          </a:p>
          <a:p>
            <a:pPr algn="ctr">
              <a:defRPr/>
            </a:pPr>
            <a:r>
              <a:rPr lang="ru-RU" dirty="0"/>
              <a:t>(лидерство как совокупность личных черт)</a:t>
            </a:r>
          </a:p>
        </p:txBody>
      </p:sp>
      <p:sp>
        <p:nvSpPr>
          <p:cNvPr id="4" name="Овал 3"/>
          <p:cNvSpPr/>
          <p:nvPr/>
        </p:nvSpPr>
        <p:spPr>
          <a:xfrm>
            <a:off x="5000625" y="1500188"/>
            <a:ext cx="3857625" cy="2500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/>
              <a:t>Поведенческий</a:t>
            </a:r>
          </a:p>
          <a:p>
            <a:pPr algn="ctr">
              <a:defRPr/>
            </a:pPr>
            <a:r>
              <a:rPr lang="ru-RU" dirty="0"/>
              <a:t>(лидерство как поведение или ряд действий, направленных на то, чтобы помочь коллективу достигнуть свои цели)</a:t>
            </a:r>
          </a:p>
        </p:txBody>
      </p:sp>
      <p:sp>
        <p:nvSpPr>
          <p:cNvPr id="5" name="Овал 4"/>
          <p:cNvSpPr/>
          <p:nvPr/>
        </p:nvSpPr>
        <p:spPr>
          <a:xfrm>
            <a:off x="214282" y="4286256"/>
            <a:ext cx="4143375" cy="2357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/>
              <a:t>Процессный </a:t>
            </a:r>
          </a:p>
          <a:p>
            <a:pPr algn="ctr">
              <a:defRPr/>
            </a:pPr>
            <a:r>
              <a:rPr lang="ru-RU" dirty="0"/>
              <a:t>(лидерство как процесс развития отношений между лидерами и подчиненными)</a:t>
            </a:r>
          </a:p>
        </p:txBody>
      </p:sp>
      <p:sp>
        <p:nvSpPr>
          <p:cNvPr id="6" name="Овал 5"/>
          <p:cNvSpPr/>
          <p:nvPr/>
        </p:nvSpPr>
        <p:spPr>
          <a:xfrm>
            <a:off x="4714876" y="4214818"/>
            <a:ext cx="4143375" cy="2357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/>
              <a:t>Ситуационный</a:t>
            </a:r>
          </a:p>
          <a:p>
            <a:pPr algn="ctr">
              <a:defRPr/>
            </a:pPr>
            <a:r>
              <a:rPr lang="ru-RU" dirty="0"/>
              <a:t>(лидерство – это функция ситуации, в которой лидер и подчиненные определенным образом взаимодействуют</a:t>
            </a:r>
          </a:p>
        </p:txBody>
      </p:sp>
      <p:sp>
        <p:nvSpPr>
          <p:cNvPr id="8" name="Счетверенная стрелка 7"/>
          <p:cNvSpPr/>
          <p:nvPr/>
        </p:nvSpPr>
        <p:spPr>
          <a:xfrm rot="18985511">
            <a:off x="3689150" y="3265281"/>
            <a:ext cx="1618387" cy="1609159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верх 8"/>
          <p:cNvSpPr/>
          <p:nvPr/>
        </p:nvSpPr>
        <p:spPr>
          <a:xfrm>
            <a:off x="4286248" y="1428736"/>
            <a:ext cx="500063" cy="2000264"/>
          </a:xfrm>
          <a:prstGeom prst="up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1356</TotalTime>
  <Words>789</Words>
  <Application>Microsoft Office PowerPoint</Application>
  <PresentationFormat>Экран (4:3)</PresentationFormat>
  <Paragraphs>179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 Власть и лидерство  в организации</vt:lpstr>
      <vt:lpstr>Власть — это и определённая форма руководства, управления обществом, любым коллективом, объединением людей.</vt:lpstr>
      <vt:lpstr>Условия эффективного лидерства</vt:lpstr>
      <vt:lpstr>   Отличие руководства от лидерства</vt:lpstr>
      <vt:lpstr>              Типы лидеров.</vt:lpstr>
      <vt:lpstr>         Неформальные лидеры</vt:lpstr>
      <vt:lpstr>        Функции не формальных лидеров</vt:lpstr>
      <vt:lpstr>Факторы, определяющие возможность стать лидером неформальной организации</vt:lpstr>
      <vt:lpstr>Подходы к изучению лидерства в организации</vt:lpstr>
      <vt:lpstr>                стили лидерства</vt:lpstr>
      <vt:lpstr>Слайд 11</vt:lpstr>
      <vt:lpstr>Слайд 12</vt:lpstr>
      <vt:lpstr>    Качество и черты личности</vt:lpstr>
    </vt:vector>
  </TitlesOfParts>
  <Company>House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Власть и лидерство  в организации</dc:title>
  <dc:creator>User</dc:creator>
  <cp:lastModifiedBy>User</cp:lastModifiedBy>
  <cp:revision>37</cp:revision>
  <dcterms:created xsi:type="dcterms:W3CDTF">2011-12-02T19:24:21Z</dcterms:created>
  <dcterms:modified xsi:type="dcterms:W3CDTF">2011-12-09T15:53:46Z</dcterms:modified>
</cp:coreProperties>
</file>