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5" r:id="rId4"/>
    <p:sldId id="258" r:id="rId5"/>
    <p:sldId id="274" r:id="rId6"/>
    <p:sldId id="259" r:id="rId7"/>
    <p:sldId id="260" r:id="rId8"/>
    <p:sldId id="276" r:id="rId9"/>
    <p:sldId id="283" r:id="rId10"/>
    <p:sldId id="261" r:id="rId11"/>
    <p:sldId id="268" r:id="rId12"/>
    <p:sldId id="277" r:id="rId13"/>
    <p:sldId id="278" r:id="rId14"/>
    <p:sldId id="279" r:id="rId15"/>
    <p:sldId id="266" r:id="rId16"/>
    <p:sldId id="280" r:id="rId17"/>
    <p:sldId id="281" r:id="rId18"/>
    <p:sldId id="282" r:id="rId19"/>
    <p:sldId id="287" r:id="rId20"/>
    <p:sldId id="284" r:id="rId21"/>
    <p:sldId id="285" r:id="rId22"/>
    <p:sldId id="286" r:id="rId23"/>
    <p:sldId id="269" r:id="rId24"/>
    <p:sldId id="263" r:id="rId25"/>
    <p:sldId id="27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89" autoAdjust="0"/>
  </p:normalViewPr>
  <p:slideViewPr>
    <p:cSldViewPr>
      <p:cViewPr varScale="1">
        <p:scale>
          <a:sx n="66" d="100"/>
          <a:sy n="6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4F997A-A3D9-4E11-A11C-BB77E40E6035}" type="datetimeFigureOut">
              <a:rPr lang="ru-RU" smtClean="0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6A4DA9-4D95-451B-992B-574F70155A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DD6094-1E16-4CF5-942C-603B7BC4ACCD}" type="datetimeFigureOut">
              <a:rPr lang="ru-RU" smtClean="0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296190-7AC7-48C7-8CE6-8B06182FA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7D82D2-CD3C-445D-88FE-BDF5A801B29F}" type="datetimeFigureOut">
              <a:rPr lang="ru-RU" smtClean="0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A14991-AB3E-4440-A144-F4A7F35516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389292-D3AE-4C9D-94AF-72C7820B5A27}" type="datetimeFigureOut">
              <a:rPr lang="ru-RU" smtClean="0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9B8BC9-A45E-48FB-AAE4-B0A2806AB5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42752D-3521-4A20-9F87-E64B796A6D90}" type="datetimeFigureOut">
              <a:rPr lang="ru-RU" smtClean="0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8115B1-C428-4312-84E9-DB2088D663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2C0C5F-1EFA-4FBC-B394-8C216AF3ED4D}" type="datetimeFigureOut">
              <a:rPr lang="ru-RU" smtClean="0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D79117-258C-42C0-837F-86794A05A3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474EF8-54A5-4951-89DF-B644369DB1CE}" type="datetimeFigureOut">
              <a:rPr lang="ru-RU" smtClean="0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179AEF-264B-47CD-81C7-FB01C6709F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DA411E-4D15-4BF8-9B00-1C6CC1AC964A}" type="datetimeFigureOut">
              <a:rPr lang="ru-RU" smtClean="0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19AF4A-B1F3-432C-BE01-FF4F9388F7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274CB6-0676-4DEB-939D-C228BF25E186}" type="datetimeFigureOut">
              <a:rPr lang="ru-RU" smtClean="0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9CF7D6-9CC3-4849-8436-EDC46850DD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0849606-593A-46E8-B378-5735673729B4}" type="datetimeFigureOut">
              <a:rPr lang="ru-RU" smtClean="0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927FDA-7FF6-43D6-9FE9-C3F9F47B46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646739-874B-444D-A806-7BE129FB5FE1}" type="datetimeFigureOut">
              <a:rPr lang="ru-RU" smtClean="0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EFF5F0-49DA-4401-92F9-4F13260E65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0559AD8C-896B-46FB-AA2C-606D8BFEB1EB}" type="datetimeFigureOut">
              <a:rPr lang="ru-RU" smtClean="0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92A91BD9-24ED-469F-B331-16477D87E4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5&amp;text=%D1%81%D0%BE%D1%81%D1%83%D0%BB%D1%8C%D0%BA%D0%B0&amp;fp=5&amp;pos=160&amp;uinfo=ww-1065-wh-478-fw-840-fh-448-pd-1.25&amp;rpt=simage&amp;img_url=http://eti.ru/uploads/posts/2011-05/1305050147_xa-xa10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0%B1%D0%B0%D0%BD%D0%BA%D0%B0&amp;fp=0&amp;pos=2&amp;uinfo=ww-1065-wh-478-fw-840-fh-448-pd-1.25&amp;rpt=simage&amp;img_url=http://file.mobilmusic.ru/70/36/e1/587502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p=1&amp;text=%D0%B1%D0%B0%D0%BD%D1%8C%D0%BA%D0%B0&amp;fp=1&amp;pos=59&amp;uinfo=ww-1065-wh-478-fw-840-fh-448-pd-1.25&amp;rpt=simage&amp;img_url=http://sauna.web-3.ru/data/html/46/1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p=10&amp;text=%D1%88%D0%B5%D1%81%D1%82&amp;fp=10&amp;pos=303&amp;uinfo=ww-1065-wh-478-fw-840-fh-448-pd-1.25&amp;rpt=simage&amp;img_url=http://www.pravilnet.ru/eq-admin/moduls/photoalbum/imgresize.php?photoalbum=foto&amp;gallery_name=efiopiya.&amp;src=1252317633.jpg&amp;img_width=800&amp;img_height=60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images.yandex.ru/yandsearch?text=%D1%88%D0%B5%D1%81%D1%82%D1%8C&amp;fp=0&amp;pos=23&amp;uinfo=ww-1065-wh-478-fw-840-fh-448-pd-1.25&amp;rpt=simage&amp;img_url=http://www.dobrieskazki.ru/matematika_raskraska/matematika_6.gi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text=%D0%B3%D0%B0%D0%BB%D0%BA%D0%B0&amp;fp=0&amp;pos=17&amp;uinfo=ww-1065-wh-478-fw-840-fh-448-pd-1.25&amp;rpt=simage&amp;img_url=http://nnvashkevich.narod.ru/PTAH/GaLKa/GaLKa.files/image00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images.yandex.ru/yandsearch?text=%D0%B3%D0%B0%D0%BB%D1%8C%D0%BA%D0%B0&amp;fp=0&amp;pos=12&amp;uinfo=ww-1065-wh-478-fw-840-fh-448-pd-1.25&amp;rpt=simage&amp;img_url=http://hof.povray.org/images/pebbles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images.yandex.ru/yandsearch?p=5&amp;text=%D1%81%D0%B5%D1%80%D1%8C%D1%91%D0%B7%D0%BD%D1%8B%D0%B9%20%D1%81%D0%BC%D0%B0%D0%B9%D0%BB%D0%B8%D0%BA&amp;fp=5&amp;pos=178&amp;uinfo=ww-1065-wh-478-fw-840-fh-448-pd-1.25&amp;rpt=simage&amp;img_url=http://www.beytoote.com/images/stories/fun/fu1995.jpg" TargetMode="External"/><Relationship Id="rId7" Type="http://schemas.openxmlformats.org/officeDocument/2006/relationships/hyperlink" Target="http://images.yandex.ru/yandsearch?text=%D0%BF%D0%BB%D0%B0%D1%87%D1%83%D1%89%D0%B8%D0%B9%20%D1%81%D0%BC%D0%B0%D0%B9%D0%BB%D0%B8%D0%BA&amp;fp=0&amp;pos=12&amp;uinfo=ww-1065-wh-478-fw-840-fh-448-pd-1.25&amp;rpt=simage&amp;img_url=http://www.findavatar.ru/pub/images/2565/933176.jpe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images.yandex.ru/yandsearch?p=17&amp;text=%D1%81%D0%B5%D1%80%D1%8C%D1%91%D0%B7%D0%BD%D1%8B%D0%B9%20%D1%81%D0%BC%D0%B0%D0%B9%D0%BB%D0%B8%D0%BA&amp;fp=17&amp;pos=529&amp;uinfo=ww-1065-wh-478-fw-840-fh-448-pd-1.25&amp;rpt=simage&amp;img_url=http://s45.radikal.ru/i110/1006/2d/f99dad79841c.gif" TargetMode="Externa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images.yandex.ru/yandsearch?text=%D0%BB%D0%B8%D1%81%D1%82&amp;fp=0&amp;img_url=http://s47.radikal.ru/i118/1004/3c/3014dbdb5078.jpg&amp;pos=2&amp;uinfo=ww-1065-wh-478-fw-1023-fh-448-pd-1.25&amp;rpt=simag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search?p=7&amp;text=%D0%BB%D0%B8%D1%81%D1%82&amp;fp=7&amp;pos=220&amp;uinfo=ww-1065-wh-478-fw-840-fh-448-pd-1.25&amp;rpt=simage&amp;img_url=http://static.ngs.ru/forum/avatar/b83e7a2c93b5a0dcf09e9668fa6bac25_129476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yandsearch?p=6&amp;text=%D0%BB%D0%B8%D1%81%D1%82&amp;fp=6&amp;pos=189&amp;uinfo=ww-1065-wh-478-fw-840-fh-448-pd-1.25&amp;rpt=simage&amp;img_url=http://img1.liveinternet.ru/images/attach/c/9/106/133/106133595_Gqnpq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0%BD%D0%BE%D1%82%D0%B0%20%D0%BC%D0%B8&amp;fp=0&amp;pos=1&amp;rpt=simage&amp;uinfo=ww-1065-wh-478-fw-840-fh-448-pd-1.25&amp;img_url=http://900igr.net/datas/muzyka/Noty-sintezator.files/0007-007-Fa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571480"/>
            <a:ext cx="6272202" cy="17145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Урок русского языка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1 классе.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3286124"/>
            <a:ext cx="4286280" cy="278608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Автор:Черноярова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Н.С.,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МБОУ «Сосново –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Озёрская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средняя общеобразовательная школа № 2»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http://img-fotki.yandex.ru/get/3106/igor-balynin.2/0_1e65c_c9a78a5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328612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Фоны для презентаций по русскому язы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316398" cy="614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1500174"/>
            <a:ext cx="6429375" cy="442912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6000" i="1" dirty="0" smtClean="0">
                <a:solidFill>
                  <a:srgbClr val="002060"/>
                </a:solidFill>
              </a:rPr>
              <a:t>М</a:t>
            </a:r>
            <a:r>
              <a:rPr lang="ru-RU" sz="6000" i="1" u="sng" dirty="0" smtClean="0">
                <a:solidFill>
                  <a:srgbClr val="002060"/>
                </a:solidFill>
              </a:rPr>
              <a:t>я</a:t>
            </a:r>
            <a:r>
              <a:rPr lang="ru-RU" sz="6000" i="1" dirty="0" smtClean="0">
                <a:solidFill>
                  <a:srgbClr val="002060"/>
                </a:solidFill>
              </a:rPr>
              <a:t>ч, л</a:t>
            </a:r>
            <a:r>
              <a:rPr lang="ru-RU" sz="6000" i="1" u="sng" dirty="0" smtClean="0">
                <a:solidFill>
                  <a:srgbClr val="002060"/>
                </a:solidFill>
              </a:rPr>
              <a:t>и</a:t>
            </a:r>
            <a:r>
              <a:rPr lang="ru-RU" sz="6000" i="1" dirty="0" smtClean="0">
                <a:solidFill>
                  <a:srgbClr val="002060"/>
                </a:solidFill>
              </a:rPr>
              <a:t>са,</a:t>
            </a:r>
          </a:p>
          <a:p>
            <a:pPr>
              <a:defRPr/>
            </a:pPr>
            <a:r>
              <a:rPr lang="ru-RU" sz="6000" i="1" dirty="0" smtClean="0">
                <a:solidFill>
                  <a:srgbClr val="002060"/>
                </a:solidFill>
              </a:rPr>
              <a:t> м</a:t>
            </a:r>
            <a:r>
              <a:rPr lang="ru-RU" sz="6000" i="1" u="sng" dirty="0" smtClean="0">
                <a:solidFill>
                  <a:srgbClr val="002060"/>
                </a:solidFill>
              </a:rPr>
              <a:t>а</a:t>
            </a:r>
            <a:r>
              <a:rPr lang="ru-RU" sz="6000" i="1" dirty="0" smtClean="0">
                <a:solidFill>
                  <a:srgbClr val="002060"/>
                </a:solidFill>
              </a:rPr>
              <a:t>к, м</a:t>
            </a:r>
            <a:r>
              <a:rPr lang="ru-RU" sz="6000" i="1" u="sng" dirty="0" smtClean="0">
                <a:solidFill>
                  <a:srgbClr val="002060"/>
                </a:solidFill>
              </a:rPr>
              <a:t>о</a:t>
            </a:r>
            <a:r>
              <a:rPr lang="ru-RU" sz="6000" i="1" dirty="0" smtClean="0">
                <a:solidFill>
                  <a:srgbClr val="002060"/>
                </a:solidFill>
              </a:rPr>
              <a:t>ст,</a:t>
            </a:r>
          </a:p>
          <a:p>
            <a:pPr>
              <a:defRPr/>
            </a:pPr>
            <a:r>
              <a:rPr lang="ru-RU" sz="6000" i="1" dirty="0" smtClean="0">
                <a:solidFill>
                  <a:srgbClr val="002060"/>
                </a:solidFill>
              </a:rPr>
              <a:t> </a:t>
            </a:r>
            <a:r>
              <a:rPr lang="ru-RU" sz="6000" i="1" u="sng" dirty="0" smtClean="0">
                <a:solidFill>
                  <a:srgbClr val="002060"/>
                </a:solidFill>
              </a:rPr>
              <a:t>о</a:t>
            </a:r>
            <a:r>
              <a:rPr lang="ru-RU" sz="6000" i="1" dirty="0" smtClean="0">
                <a:solidFill>
                  <a:srgbClr val="002060"/>
                </a:solidFill>
              </a:rPr>
              <a:t>зеро, </a:t>
            </a:r>
            <a:r>
              <a:rPr lang="ru-RU" sz="6000" i="1" u="sng" dirty="0" smtClean="0">
                <a:solidFill>
                  <a:srgbClr val="002060"/>
                </a:solidFill>
              </a:rPr>
              <a:t>я</a:t>
            </a:r>
            <a:r>
              <a:rPr lang="ru-RU" sz="6000" i="1" dirty="0" smtClean="0">
                <a:solidFill>
                  <a:srgbClr val="002060"/>
                </a:solidFill>
              </a:rPr>
              <a:t>блоко.</a:t>
            </a:r>
            <a:r>
              <a:rPr lang="ru-RU" sz="6000" dirty="0" smtClean="0">
                <a:solidFill>
                  <a:srgbClr val="002060"/>
                </a:solidFill>
              </a:rPr>
              <a:t> 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514351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71435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Какую работу  выполняют  выделенные гласные буквы?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ы для презентаций по русскому язы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85750"/>
            <a:ext cx="8001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74638"/>
            <a:ext cx="5329246" cy="1368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Вывод :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14340" name="Содержимое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/>
              <a:t>Буквы Е, Ё, Ю, Я, обозначают мягкость согласных звуков только  в том случае, если стоят после них.</a:t>
            </a:r>
          </a:p>
          <a:p>
            <a:pPr algn="ctr">
              <a:buFont typeface="Arial" charset="0"/>
              <a:buNone/>
            </a:pPr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0313" y="3683000"/>
          <a:ext cx="5715041" cy="2071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0199"/>
                <a:gridCol w="857256"/>
                <a:gridCol w="857256"/>
                <a:gridCol w="928694"/>
                <a:gridCol w="857256"/>
                <a:gridCol w="714380"/>
              </a:tblGrid>
              <a:tr h="117096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Твёрдый согласный</a:t>
                      </a:r>
                      <a:endParaRPr lang="ru-RU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а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/>
                        <a:t>ы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э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007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B050"/>
                          </a:solidFill>
                        </a:rPr>
                        <a:t>Мягкий согласный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ё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/>
                        <a:t>ю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е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5085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  это?</a:t>
            </a:r>
          </a:p>
          <a:p>
            <a:pPr marL="0" lvl="0" indent="45085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100" dirty="0" smtClean="0">
              <a:latin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Висит  за окошком </a:t>
            </a:r>
            <a:endParaRPr lang="ru-RU" sz="4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Кулёк    ледяной.</a:t>
            </a:r>
            <a:endParaRPr lang="ru-RU" sz="4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Он  полон  капели</a:t>
            </a: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 пахнет  весной.</a:t>
            </a:r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6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4400" dirty="0"/>
          </a:p>
        </p:txBody>
      </p:sp>
      <p:pic>
        <p:nvPicPr>
          <p:cNvPr id="68612" name="Picture 4" descr="http://planete.qc.ca/invitation/images/ginette-35/05-isis-humour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774" t="40441" r="12343" b="11764"/>
          <a:stretch>
            <a:fillRect/>
          </a:stretch>
        </p:blipFill>
        <p:spPr bwMode="auto">
          <a:xfrm>
            <a:off x="5572132" y="4143380"/>
            <a:ext cx="3357586" cy="27146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4643446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Записать первое предложение,</a:t>
            </a:r>
          </a:p>
          <a:p>
            <a:r>
              <a:rPr lang="ru-RU" dirty="0" smtClean="0"/>
              <a:t> подчеркнуть зелёным цветом  мягкие согласные.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83880" cy="1051560"/>
          </a:xfrm>
        </p:spPr>
        <p:txBody>
          <a:bodyPr/>
          <a:lstStyle/>
          <a:p>
            <a:r>
              <a:rPr lang="ru-RU" dirty="0" smtClean="0"/>
              <a:t>Проверка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928802"/>
            <a:ext cx="7683814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i="1" u="sng" dirty="0" smtClean="0">
                <a:solidFill>
                  <a:srgbClr val="00B050"/>
                </a:solidFill>
                <a:latin typeface="Comic Sans MS" pitchFamily="66" charset="0"/>
              </a:rPr>
              <a:t>В</a:t>
            </a:r>
            <a:r>
              <a:rPr lang="ru-RU" sz="5400" i="1" dirty="0" smtClean="0">
                <a:latin typeface="Comic Sans MS" pitchFamily="66" charset="0"/>
              </a:rPr>
              <a:t>и</a:t>
            </a:r>
            <a:r>
              <a:rPr lang="ru-RU" sz="5400" i="1" u="sng" dirty="0" smtClean="0">
                <a:solidFill>
                  <a:srgbClr val="00B050"/>
                </a:solidFill>
                <a:latin typeface="Comic Sans MS" pitchFamily="66" charset="0"/>
              </a:rPr>
              <a:t>с</a:t>
            </a:r>
            <a:r>
              <a:rPr lang="ru-RU" sz="5400" i="1" dirty="0" smtClean="0">
                <a:latin typeface="Comic Sans MS" pitchFamily="66" charset="0"/>
              </a:rPr>
              <a:t>ит  за окошком </a:t>
            </a:r>
            <a:endParaRPr lang="ru-RU" sz="5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5400" i="1" dirty="0" smtClean="0">
                <a:latin typeface="Comic Sans MS" pitchFamily="66" charset="0"/>
              </a:rPr>
              <a:t>Ку</a:t>
            </a:r>
            <a:r>
              <a:rPr lang="ru-RU" sz="5400" i="1" u="sng" dirty="0" smtClean="0">
                <a:solidFill>
                  <a:srgbClr val="00B050"/>
                </a:solidFill>
                <a:latin typeface="Comic Sans MS" pitchFamily="66" charset="0"/>
              </a:rPr>
              <a:t>л</a:t>
            </a:r>
            <a:r>
              <a:rPr lang="ru-RU" sz="5400" i="1" dirty="0" smtClean="0">
                <a:latin typeface="Comic Sans MS" pitchFamily="66" charset="0"/>
              </a:rPr>
              <a:t>ёк    </a:t>
            </a:r>
            <a:r>
              <a:rPr lang="ru-RU" sz="5400" i="1" u="sng" dirty="0" smtClean="0">
                <a:solidFill>
                  <a:srgbClr val="00B050"/>
                </a:solidFill>
                <a:latin typeface="Comic Sans MS" pitchFamily="66" charset="0"/>
              </a:rPr>
              <a:t>л</a:t>
            </a:r>
            <a:r>
              <a:rPr lang="ru-RU" sz="5400" i="1" dirty="0" smtClean="0">
                <a:latin typeface="Comic Sans MS" pitchFamily="66" charset="0"/>
              </a:rPr>
              <a:t>е</a:t>
            </a:r>
            <a:r>
              <a:rPr lang="ru-RU" sz="5400" i="1" u="sng" dirty="0" smtClean="0">
                <a:solidFill>
                  <a:srgbClr val="00B050"/>
                </a:solidFill>
                <a:latin typeface="Comic Sans MS" pitchFamily="66" charset="0"/>
              </a:rPr>
              <a:t>д</a:t>
            </a:r>
            <a:r>
              <a:rPr lang="ru-RU" sz="5400" i="1" dirty="0" smtClean="0">
                <a:latin typeface="Comic Sans MS" pitchFamily="66" charset="0"/>
              </a:rPr>
              <a:t>яной.</a:t>
            </a:r>
            <a:endParaRPr lang="ru-RU" sz="5400" dirty="0" smtClean="0">
              <a:latin typeface="Comic Sans MS" pitchFamily="66" charset="0"/>
            </a:endParaRPr>
          </a:p>
          <a:p>
            <a:endParaRPr lang="ru-RU" sz="5400" dirty="0"/>
          </a:p>
        </p:txBody>
      </p:sp>
      <p:sp>
        <p:nvSpPr>
          <p:cNvPr id="4" name="5-конечная звезда 3"/>
          <p:cNvSpPr/>
          <p:nvPr/>
        </p:nvSpPr>
        <p:spPr>
          <a:xfrm rot="21077297">
            <a:off x="6483169" y="4268599"/>
            <a:ext cx="1500198" cy="150019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142984"/>
            <a:ext cx="6072230" cy="1051560"/>
          </a:xfrm>
        </p:spPr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4" name="Содержимое 3" descr="Изображение 12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786182" y="2928934"/>
            <a:ext cx="1357317" cy="2352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Фоны для презентаций по русскому язы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929563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63" y="1857375"/>
            <a:ext cx="6972300" cy="5000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   </a:t>
            </a:r>
            <a:endParaRPr lang="ru-RU" dirty="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285984" y="1428736"/>
            <a:ext cx="564360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волшебник. Захочу-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Появлюсь и превращу 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Мел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которым пишут в школе, 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мель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опасную на море. 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волшебник – отгадай,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Выше руку поднимай!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Мягкий голос, мягкий шаг…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буква- 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5357826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мягкий знак.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9454" y="2928934"/>
            <a:ext cx="15001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 err="1" smtClean="0"/>
              <a:t>ь</a:t>
            </a:r>
            <a:endParaRPr lang="ru-RU" sz="1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183880" cy="4902332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</a:rPr>
              <a:t>ба</a:t>
            </a:r>
            <a:r>
              <a:rPr lang="ru-RU" sz="4000" i="1" u="sng" dirty="0" smtClean="0">
                <a:solidFill>
                  <a:srgbClr val="002060"/>
                </a:solidFill>
              </a:rPr>
              <a:t>н</a:t>
            </a:r>
            <a:r>
              <a:rPr lang="ru-RU" sz="4000" i="1" dirty="0" smtClean="0">
                <a:solidFill>
                  <a:srgbClr val="002060"/>
                </a:solidFill>
              </a:rPr>
              <a:t>ка – </a:t>
            </a:r>
          </a:p>
          <a:p>
            <a:pPr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 </a:t>
            </a:r>
          </a:p>
          <a:p>
            <a:endParaRPr lang="ru-RU" sz="4000" i="1" dirty="0" smtClean="0">
              <a:solidFill>
                <a:srgbClr val="002060"/>
              </a:solidFill>
            </a:endParaRPr>
          </a:p>
          <a:p>
            <a:endParaRPr lang="ru-RU" sz="4000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 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71682" name="Picture 2" descr="http://im2-tub-ru.yandex.net/i?id=44480248-1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643182"/>
            <a:ext cx="1857388" cy="2604174"/>
          </a:xfrm>
          <a:prstGeom prst="rect">
            <a:avLst/>
          </a:prstGeom>
          <a:noFill/>
        </p:spPr>
      </p:pic>
      <p:pic>
        <p:nvPicPr>
          <p:cNvPr id="71684" name="Picture 4" descr="http://www.stroy.ru/netcat_files/1084_1222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571744"/>
            <a:ext cx="4396183" cy="2857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7686" y="571480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</a:rPr>
              <a:t>ба</a:t>
            </a:r>
            <a:r>
              <a:rPr lang="ru-RU" sz="4000" i="1" dirty="0" smtClean="0">
                <a:solidFill>
                  <a:srgbClr val="00B050"/>
                </a:solidFill>
              </a:rPr>
              <a:t>нь</a:t>
            </a:r>
            <a:r>
              <a:rPr lang="ru-RU" sz="4000" i="1" dirty="0" smtClean="0">
                <a:solidFill>
                  <a:srgbClr val="002060"/>
                </a:solidFill>
              </a:rPr>
              <a:t>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857232"/>
            <a:ext cx="23407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 smtClean="0">
                <a:solidFill>
                  <a:srgbClr val="002060"/>
                </a:solidFill>
              </a:rPr>
              <a:t>шес</a:t>
            </a:r>
            <a:r>
              <a:rPr lang="ru-RU" sz="4400" i="1" u="sng" dirty="0" smtClean="0">
                <a:solidFill>
                  <a:srgbClr val="002060"/>
                </a:solidFill>
              </a:rPr>
              <a:t>т</a:t>
            </a:r>
            <a:r>
              <a:rPr lang="ru-RU" sz="4400" i="1" dirty="0" smtClean="0">
                <a:solidFill>
                  <a:srgbClr val="002060"/>
                </a:solidFill>
              </a:rPr>
              <a:t> – </a:t>
            </a:r>
            <a:endParaRPr lang="ru-RU" i="1" dirty="0" smtClean="0">
              <a:solidFill>
                <a:srgbClr val="002060"/>
              </a:solidFill>
            </a:endParaRPr>
          </a:p>
        </p:txBody>
      </p:sp>
      <p:pic>
        <p:nvPicPr>
          <p:cNvPr id="73730" name="Picture 2" descr="http://phototour.pro/content/gallery/photo_1097_s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28868"/>
            <a:ext cx="4572000" cy="3038476"/>
          </a:xfrm>
          <a:prstGeom prst="rect">
            <a:avLst/>
          </a:prstGeom>
          <a:noFill/>
        </p:spPr>
      </p:pic>
      <p:pic>
        <p:nvPicPr>
          <p:cNvPr id="73732" name="Picture 4" descr="http://s49.radikal.ru/i123/0906/7f/dbf59caa89b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857364"/>
            <a:ext cx="3286148" cy="38862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29256" y="1000108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</a:rPr>
              <a:t>шес</a:t>
            </a:r>
            <a:r>
              <a:rPr lang="ru-RU" sz="4000" i="1" u="sng" dirty="0" smtClean="0">
                <a:solidFill>
                  <a:srgbClr val="00B050"/>
                </a:solidFill>
              </a:rPr>
              <a:t>ть</a:t>
            </a:r>
            <a:r>
              <a:rPr lang="ru-RU" sz="4000" i="1" dirty="0" smtClean="0">
                <a:solidFill>
                  <a:srgbClr val="002060"/>
                </a:solidFill>
              </a:rPr>
              <a:t>,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000108"/>
            <a:ext cx="28525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i="1" dirty="0" smtClean="0">
                <a:solidFill>
                  <a:srgbClr val="002060"/>
                </a:solidFill>
              </a:rPr>
              <a:t>га</a:t>
            </a:r>
            <a:r>
              <a:rPr lang="ru-RU" sz="5400" i="1" u="sng" dirty="0" smtClean="0">
                <a:solidFill>
                  <a:srgbClr val="002060"/>
                </a:solidFill>
              </a:rPr>
              <a:t>л</a:t>
            </a:r>
            <a:r>
              <a:rPr lang="ru-RU" sz="5400" i="1" dirty="0" smtClean="0">
                <a:solidFill>
                  <a:srgbClr val="002060"/>
                </a:solidFill>
              </a:rPr>
              <a:t>ка</a:t>
            </a:r>
            <a:r>
              <a:rPr lang="ru-RU" sz="6000" i="1" dirty="0" smtClean="0">
                <a:solidFill>
                  <a:srgbClr val="002060"/>
                </a:solidFill>
              </a:rPr>
              <a:t> – </a:t>
            </a:r>
            <a:endParaRPr lang="ru-RU" sz="6000" dirty="0"/>
          </a:p>
        </p:txBody>
      </p:sp>
      <p:pic>
        <p:nvPicPr>
          <p:cNvPr id="72706" name="Picture 2" descr="http://www.argo-n.ru/upload/normal/1001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786058"/>
            <a:ext cx="2933813" cy="2571768"/>
          </a:xfrm>
          <a:prstGeom prst="rect">
            <a:avLst/>
          </a:prstGeom>
          <a:noFill/>
        </p:spPr>
      </p:pic>
      <p:pic>
        <p:nvPicPr>
          <p:cNvPr id="72708" name="Picture 4" descr="http://www.diniyazilar.com/wp-content/uploads/2013/06/pebbl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2357430"/>
            <a:ext cx="4572000" cy="3429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4876" y="1000108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002060"/>
                </a:solidFill>
              </a:rPr>
              <a:t>га</a:t>
            </a:r>
            <a:r>
              <a:rPr lang="ru-RU" sz="5400" i="1" u="sng" dirty="0" smtClean="0">
                <a:solidFill>
                  <a:srgbClr val="00B050"/>
                </a:solidFill>
              </a:rPr>
              <a:t>ль</a:t>
            </a:r>
            <a:r>
              <a:rPr lang="ru-RU" sz="5400" i="1" dirty="0" smtClean="0">
                <a:solidFill>
                  <a:srgbClr val="002060"/>
                </a:solidFill>
              </a:rPr>
              <a:t>ка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5929330"/>
            <a:ext cx="6868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От  мягкого знака  зависит смысл слова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183880" cy="1051560"/>
          </a:xfrm>
        </p:spPr>
        <p:txBody>
          <a:bodyPr/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8183880" cy="41879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Мягкость согласного  звука может обозначаться с помощью  мягкого  знака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ы для презентаций по русскому язы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28625"/>
            <a:ext cx="8358188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1938"/>
            <a:ext cx="2986088" cy="15668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1714500" y="1428750"/>
            <a:ext cx="421482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Заходите, дети, в класс!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урок начнем сейчас.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Встали прямо, подравнялись,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Посмотри на парту,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ли там в порядке?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Ручку, книжку и дневник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 каждый ученик.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Здравствуйте, садитесь,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Больше не крутитесь.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Начинаем наш урок,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Знайте, вам пойдет он впрок.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im5-tub-ru.yandex.net/i?id=491883568-1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928934"/>
            <a:ext cx="2786063" cy="185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8183880" cy="4187952"/>
          </a:xfrm>
        </p:spPr>
        <p:txBody>
          <a:bodyPr/>
          <a:lstStyle/>
          <a:p>
            <a:r>
              <a:rPr lang="ru-RU" sz="4000" i="1" dirty="0" smtClean="0"/>
              <a:t>Маш</a:t>
            </a:r>
            <a:r>
              <a:rPr lang="ru-RU" sz="4000" i="1" u="sng" dirty="0" smtClean="0"/>
              <a:t>и</a:t>
            </a:r>
            <a:r>
              <a:rPr lang="ru-RU" sz="4000" i="1" dirty="0" smtClean="0"/>
              <a:t>на  пр</a:t>
            </a:r>
            <a:r>
              <a:rPr lang="ru-RU" sz="4000" i="1" u="sng" dirty="0" smtClean="0"/>
              <a:t>и</a:t>
            </a:r>
            <a:r>
              <a:rPr lang="ru-RU" sz="4000" i="1" dirty="0" smtClean="0"/>
              <a:t>в</a:t>
            </a:r>
            <a:r>
              <a:rPr lang="ru-RU" sz="4000" i="1" u="sng" dirty="0" smtClean="0"/>
              <a:t>е</a:t>
            </a:r>
            <a:r>
              <a:rPr lang="ru-RU" sz="4000" i="1" dirty="0" smtClean="0"/>
              <a:t>зла  угол.</a:t>
            </a:r>
          </a:p>
          <a:p>
            <a:endParaRPr lang="ru-RU" sz="4000" i="1" dirty="0" smtClean="0"/>
          </a:p>
          <a:p>
            <a:pPr>
              <a:buNone/>
            </a:pPr>
            <a:r>
              <a:rPr lang="ru-RU" sz="4000" i="1" dirty="0" smtClean="0"/>
              <a:t> </a:t>
            </a:r>
            <a:endParaRPr lang="ru-RU" sz="4000" dirty="0" smtClean="0"/>
          </a:p>
          <a:p>
            <a:r>
              <a:rPr lang="ru-RU" sz="4000" i="1" dirty="0" smtClean="0"/>
              <a:t>К</a:t>
            </a:r>
            <a:r>
              <a:rPr lang="ru-RU" sz="4000" i="1" u="sng" dirty="0" smtClean="0"/>
              <a:t>о</a:t>
            </a:r>
            <a:r>
              <a:rPr lang="ru-RU" sz="4000" i="1" dirty="0" smtClean="0"/>
              <a:t>рабль  сел на  мел.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4" name="Рисунок 3" descr="http://img-fotki.yandex.ru/get/3106/igor-balynin.2/0_1e65c_c9a78a5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435336"/>
            <a:ext cx="1714489" cy="242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3108" y="500042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Исправьте    ошибки.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183880" cy="1051560"/>
          </a:xfrm>
        </p:spPr>
        <p:txBody>
          <a:bodyPr/>
          <a:lstStyle/>
          <a:p>
            <a:r>
              <a:rPr lang="ru-RU" dirty="0" smtClean="0"/>
              <a:t>Проверка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8183880" cy="4187952"/>
          </a:xfrm>
        </p:spPr>
        <p:txBody>
          <a:bodyPr/>
          <a:lstStyle/>
          <a:p>
            <a:r>
              <a:rPr lang="ru-RU" sz="4000" i="1" dirty="0" smtClean="0"/>
              <a:t>Маш</a:t>
            </a:r>
            <a:r>
              <a:rPr lang="ru-RU" sz="4000" i="1" u="sng" dirty="0" smtClean="0"/>
              <a:t>и</a:t>
            </a:r>
            <a:r>
              <a:rPr lang="ru-RU" sz="4000" i="1" dirty="0" smtClean="0"/>
              <a:t>на  пр</a:t>
            </a:r>
            <a:r>
              <a:rPr lang="ru-RU" sz="4000" i="1" u="sng" dirty="0" smtClean="0"/>
              <a:t>и</a:t>
            </a:r>
            <a:r>
              <a:rPr lang="ru-RU" sz="4000" i="1" dirty="0" smtClean="0"/>
              <a:t>в</a:t>
            </a:r>
            <a:r>
              <a:rPr lang="ru-RU" sz="4000" i="1" u="sng" dirty="0" smtClean="0"/>
              <a:t>е</a:t>
            </a:r>
            <a:r>
              <a:rPr lang="ru-RU" sz="4000" i="1" dirty="0" smtClean="0"/>
              <a:t>зла  угол</a:t>
            </a:r>
            <a:r>
              <a:rPr lang="ru-RU" sz="4000" i="1" u="sng" dirty="0" smtClean="0"/>
              <a:t>ь</a:t>
            </a:r>
            <a:r>
              <a:rPr lang="ru-RU" sz="4000" i="1" dirty="0" smtClean="0"/>
              <a:t>.</a:t>
            </a:r>
          </a:p>
          <a:p>
            <a:endParaRPr lang="ru-RU" sz="4000" i="1" dirty="0" smtClean="0"/>
          </a:p>
          <a:p>
            <a:pPr>
              <a:buNone/>
            </a:pPr>
            <a:r>
              <a:rPr lang="ru-RU" sz="4000" i="1" dirty="0" smtClean="0"/>
              <a:t> </a:t>
            </a:r>
            <a:endParaRPr lang="ru-RU" sz="4000" dirty="0" smtClean="0"/>
          </a:p>
          <a:p>
            <a:r>
              <a:rPr lang="ru-RU" sz="4000" i="1" dirty="0" smtClean="0"/>
              <a:t>К</a:t>
            </a:r>
            <a:r>
              <a:rPr lang="ru-RU" sz="4000" i="1" u="sng" dirty="0" smtClean="0"/>
              <a:t>о</a:t>
            </a:r>
            <a:r>
              <a:rPr lang="ru-RU" sz="4000" i="1" dirty="0" smtClean="0"/>
              <a:t>рабль  сел на  мел</a:t>
            </a:r>
            <a:r>
              <a:rPr lang="ru-RU" sz="4000" i="1" u="sng" dirty="0" smtClean="0"/>
              <a:t>ь</a:t>
            </a:r>
            <a:r>
              <a:rPr lang="ru-RU" sz="4000" i="1" dirty="0" smtClean="0"/>
              <a:t>.</a:t>
            </a:r>
            <a:endParaRPr lang="ru-RU" sz="4000" dirty="0" smtClean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85786" y="3000372"/>
            <a:ext cx="2286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500430" y="5072074"/>
            <a:ext cx="990608" cy="95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00430" y="4929198"/>
            <a:ext cx="92869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28992" y="3143248"/>
            <a:ext cx="2286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428992" y="3000372"/>
            <a:ext cx="2286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28662" y="4929198"/>
            <a:ext cx="221457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Тест.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1214422"/>
          <a:ext cx="750099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4290"/>
                <a:gridCol w="15767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</a:rPr>
                        <a:t>Выбери правильный ответ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Оцени себя сам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Какие буквы обозначают на письме мягкость  согласных звуков?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       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1) а, о, у,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э.                          2)</a:t>
                      </a: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е, ё,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и, я,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2.Выбери слово, в котором   все  согласные  мягкие.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06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      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1) тень                          2) кольцо                 3)</a:t>
                      </a: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урок</a:t>
                      </a:r>
                    </a:p>
                    <a:p>
                      <a:pPr marL="1606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Какая  буква  не обозначает звука?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       1)</a:t>
                      </a: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                      2)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                         3) я </a:t>
                      </a: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             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Подбери  пару к слову 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конь.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       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1) кот                            </a:t>
                      </a:r>
                      <a:r>
                        <a:rPr lang="ru-RU" sz="18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2)</a:t>
                      </a: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 </a:t>
                      </a: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                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3) кол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06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Какую букву нужно написать в этих словах вместо пропусков 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пис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…мо, пал…то,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  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Фоны для презентаций по русскому язы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79295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714356"/>
            <a:ext cx="5043494" cy="142876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Итог урока:</a:t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4286256"/>
            <a:ext cx="6072188" cy="171453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Что удалось?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Что не получилось?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Когда было трудно?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Когда было интересно?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00232" y="1714488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Как   обозначается    мягкость согласных  звуков  на письме?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0364" y="2571744"/>
            <a:ext cx="5429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Я  Ё  Ю  Е  И</a:t>
            </a:r>
          </a:p>
          <a:p>
            <a:r>
              <a:rPr lang="ru-RU" sz="4400" dirty="0" smtClean="0"/>
              <a:t>           </a:t>
            </a:r>
            <a:r>
              <a:rPr lang="ru-RU" sz="4400" dirty="0" err="1" smtClean="0"/>
              <a:t>ь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оны для презентаций по русскому язы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57188"/>
            <a:ext cx="8072438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813" y="1714501"/>
            <a:ext cx="5643562" cy="1714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8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Picture 8" descr="http://prostoklevo.ru/uploads/posts/2011-06/thumbs/1306907973_pic008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643050"/>
            <a:ext cx="2106720" cy="1953505"/>
          </a:xfrm>
          <a:prstGeom prst="rect">
            <a:avLst/>
          </a:prstGeom>
          <a:noFill/>
        </p:spPr>
      </p:pic>
      <p:pic>
        <p:nvPicPr>
          <p:cNvPr id="10" name="Picture 10" descr="http://pravznak.msk.ru/uploads_user/6000/5112/80650_thumb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571876"/>
            <a:ext cx="1905000" cy="1905000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929058" y="4429132"/>
            <a:ext cx="5715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6" descr="http://img.velvet.by/files/userfiles/10004/crying-smiley-face-i4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4357694"/>
            <a:ext cx="1071570" cy="1071570"/>
          </a:xfrm>
          <a:prstGeom prst="rect">
            <a:avLst/>
          </a:prstGeom>
          <a:noFill/>
        </p:spPr>
      </p:pic>
      <p:sp>
        <p:nvSpPr>
          <p:cNvPr id="13" name="Дуга 12"/>
          <p:cNvSpPr/>
          <p:nvPr/>
        </p:nvSpPr>
        <p:spPr>
          <a:xfrm>
            <a:off x="6786578" y="5143512"/>
            <a:ext cx="428628" cy="428628"/>
          </a:xfrm>
          <a:prstGeom prst="arc">
            <a:avLst>
              <a:gd name="adj1" fmla="val 11819171"/>
              <a:gd name="adj2" fmla="val 1990894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286248" y="428604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Оцените свою работу  на уроке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6182" y="207167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У  меня всё получилось !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6314" y="3643314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Ещё  надо  потрудиться!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9322" y="542926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Мне  было трудно!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оны для презентаций по русскому язы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71500"/>
            <a:ext cx="842962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571612"/>
            <a:ext cx="6286544" cy="45259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урок!</a:t>
            </a:r>
            <a:endParaRPr lang="ru-RU" sz="8000" dirty="0"/>
          </a:p>
        </p:txBody>
      </p:sp>
      <p:pic>
        <p:nvPicPr>
          <p:cNvPr id="4" name="Picture 2" descr="http://im7-tub-ru.yandex.net/i?id=241820816-2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929066"/>
            <a:ext cx="25717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214422"/>
            <a:ext cx="7398062" cy="41879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А     В     Ч      Ы</a:t>
            </a:r>
          </a:p>
          <a:p>
            <a:pPr>
              <a:buNone/>
            </a:pPr>
            <a:endParaRPr lang="ru-RU" sz="5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К   Л     О      Е</a:t>
            </a:r>
          </a:p>
          <a:p>
            <a:pPr>
              <a:buNone/>
            </a:pPr>
            <a:endParaRPr lang="ru-RU" sz="5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У     Р     И      М   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285875"/>
            <a:ext cx="5214938" cy="17145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  Он с весны висел на ветке,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   Был зеленый - пожелтел,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   Только дунул слабый ветер,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   Он уже и полетел.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357290" y="428604"/>
            <a:ext cx="6357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Минутка   чистописания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4111" name="Picture 15" descr="http://im4-tub-ru.yandex.net/i?id=86523311-2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000372"/>
            <a:ext cx="2190765" cy="1643074"/>
          </a:xfrm>
          <a:prstGeom prst="rect">
            <a:avLst/>
          </a:prstGeom>
          <a:noFill/>
        </p:spPr>
      </p:pic>
      <p:pic>
        <p:nvPicPr>
          <p:cNvPr id="4113" name="Picture 17" descr="http://img0.liveinternet.ru/images/attach/c/4/79/941/79941042_2223061920x108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428868"/>
            <a:ext cx="3429023" cy="1928826"/>
          </a:xfrm>
          <a:prstGeom prst="rect">
            <a:avLst/>
          </a:prstGeom>
          <a:noFill/>
        </p:spPr>
      </p:pic>
      <p:pic>
        <p:nvPicPr>
          <p:cNvPr id="4115" name="Picture 19" descr="http://www.ukrcommerce.com/images_board/10185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4572008"/>
            <a:ext cx="2600664" cy="192882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857884" y="1428736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ЛИСТ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64291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Семь ребят на лесенке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Заиграли   </a:t>
            </a:r>
            <a:r>
              <a:rPr lang="ru-RU" sz="2400" dirty="0">
                <a:solidFill>
                  <a:srgbClr val="FFFF00"/>
                </a:solidFill>
              </a:rPr>
              <a:t>песенки</a:t>
            </a:r>
            <a:r>
              <a:rPr lang="ru-RU" dirty="0">
                <a:solidFill>
                  <a:srgbClr val="FFFF00"/>
                </a:solidFill>
              </a:rPr>
              <a:t>. </a:t>
            </a:r>
          </a:p>
        </p:txBody>
      </p:sp>
      <p:pic>
        <p:nvPicPr>
          <p:cNvPr id="4" name="Рисунок 3" descr="http://school.xvatit.com/images/e/e5/006-006-mi.jpg">
            <a:hlinkClick r:id="rId2"/>
          </p:cNvPr>
          <p:cNvPicPr/>
          <p:nvPr/>
        </p:nvPicPr>
        <p:blipFill>
          <a:blip r:embed="rId3" cstate="print"/>
          <a:srcRect l="2083" t="28333" r="5000" b="38056"/>
          <a:stretch>
            <a:fillRect/>
          </a:stretch>
        </p:blipFill>
        <p:spPr bwMode="auto">
          <a:xfrm>
            <a:off x="714348" y="1928802"/>
            <a:ext cx="685804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43174" y="4929198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МИ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ны для презентаций по русскому язы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821531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1285860"/>
            <a:ext cx="5100646" cy="78581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Минутка чистописания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071678"/>
            <a:ext cx="3286125" cy="307181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400" dirty="0" smtClean="0">
                <a:solidFill>
                  <a:srgbClr val="002060"/>
                </a:solidFill>
              </a:rPr>
              <a:t>ли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400" dirty="0" smtClean="0">
                <a:solidFill>
                  <a:srgbClr val="002060"/>
                </a:solidFill>
              </a:rPr>
              <a:t>ми</a:t>
            </a:r>
            <a:endParaRPr lang="ru-RU" sz="9400" dirty="0">
              <a:solidFill>
                <a:srgbClr val="002060"/>
              </a:solidFill>
            </a:endParaRPr>
          </a:p>
        </p:txBody>
      </p:sp>
      <p:pic>
        <p:nvPicPr>
          <p:cNvPr id="5125" name="Picture 4" descr="Цифровая ручка Papershow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2643188"/>
            <a:ext cx="3357562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ны для презентаций по русскому язы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99"/>
            <a:ext cx="8358217" cy="602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2214554"/>
            <a:ext cx="6457968" cy="2286016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«Способы  </a:t>
            </a:r>
            <a:r>
              <a:rPr lang="ru-RU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обозначения мягкости согласных звуков  на письме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».</a:t>
            </a:r>
            <a:endParaRPr lang="ru-RU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714356"/>
            <a:ext cx="421484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Тема урока: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Читайся  твёрдо!</a:t>
            </a:r>
          </a:p>
          <a:p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А  О  У  Э  Ы</a:t>
            </a:r>
          </a:p>
          <a:p>
            <a:endParaRPr lang="ru-RU" sz="4800" dirty="0" smtClean="0"/>
          </a:p>
          <a:p>
            <a:r>
              <a:rPr lang="ru-RU" sz="4800" dirty="0" smtClean="0">
                <a:solidFill>
                  <a:srgbClr val="00B050"/>
                </a:solidFill>
              </a:rPr>
              <a:t>Читайся  мягко! 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Я  Ё  Ю  Е  И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714356"/>
            <a:ext cx="32861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Л . К</a:t>
            </a:r>
            <a:endParaRPr lang="ru-RU" sz="6600" dirty="0"/>
          </a:p>
        </p:txBody>
      </p:sp>
      <p:pic>
        <p:nvPicPr>
          <p:cNvPr id="5" name="Picture 2" descr="http://im7-tub-ru.yandex.net/i?id=491792089-4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3116"/>
            <a:ext cx="228600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im0-tub-ru.yandex.net/i?id=606026612-0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071678"/>
            <a:ext cx="2547942" cy="191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im6-tub-ru.yandex.net/i?id=582896645-4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429132"/>
            <a:ext cx="318327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00430" y="714356"/>
            <a:ext cx="10001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У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85723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Ю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3500438"/>
            <a:ext cx="5286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От  гласной  буквы  зависит смысл слова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334</TotalTime>
  <Words>386</Words>
  <Application>Microsoft Office PowerPoint</Application>
  <PresentationFormat>Экран (4:3)</PresentationFormat>
  <Paragraphs>135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Урок русского языка  в 1 классе. </vt:lpstr>
      <vt:lpstr>Слайд 2</vt:lpstr>
      <vt:lpstr>Слайд 3</vt:lpstr>
      <vt:lpstr>Слайд 4</vt:lpstr>
      <vt:lpstr>Слайд 5</vt:lpstr>
      <vt:lpstr>Минутка чистописания </vt:lpstr>
      <vt:lpstr> «Способы  обозначения мягкости согласных звуков  на письме».</vt:lpstr>
      <vt:lpstr>Слайд 8</vt:lpstr>
      <vt:lpstr>Слайд 9</vt:lpstr>
      <vt:lpstr>Слайд 10</vt:lpstr>
      <vt:lpstr>Вывод : </vt:lpstr>
      <vt:lpstr>Слайд 12</vt:lpstr>
      <vt:lpstr>Проверка </vt:lpstr>
      <vt:lpstr>Физкультминутка</vt:lpstr>
      <vt:lpstr>Слайд 15</vt:lpstr>
      <vt:lpstr>Слайд 16</vt:lpstr>
      <vt:lpstr>Слайд 17</vt:lpstr>
      <vt:lpstr>Слайд 18</vt:lpstr>
      <vt:lpstr>Вывод </vt:lpstr>
      <vt:lpstr>Слайд 20</vt:lpstr>
      <vt:lpstr>Проверка </vt:lpstr>
      <vt:lpstr>Тест. </vt:lpstr>
      <vt:lpstr>Итог урока: 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1 классе.            Автор: Михайлова Елена  Андреевна, учитель начальных классов.            МБОУ «Средняя общеобразовательная школа № 10» города Архангельска.</dc:title>
  <dc:creator>Пользователь</dc:creator>
  <cp:lastModifiedBy>Пользователь</cp:lastModifiedBy>
  <cp:revision>55</cp:revision>
  <dcterms:modified xsi:type="dcterms:W3CDTF">2014-04-29T04:47:37Z</dcterms:modified>
</cp:coreProperties>
</file>