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CCFF"/>
    <a:srgbClr val="B7DEE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43" autoAdjust="0"/>
  </p:normalViewPr>
  <p:slideViewPr>
    <p:cSldViewPr>
      <p:cViewPr>
        <p:scale>
          <a:sx n="75" d="100"/>
          <a:sy n="75" d="100"/>
        </p:scale>
        <p:origin x="-10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F502-1B09-40D7-85AE-F1F4418E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EBF9-EF4A-49C2-A4D8-2470DBCC0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1D40-0079-429C-9AD9-9F1C8ED77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A8B2-A9C5-4D4E-959D-B039E8B8C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214E-9885-48DF-A4A6-A3D99FBD7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A84E-1AB6-42B6-AAE1-853810978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43F2-CF09-4814-8E02-A048D28F7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9FCD-DD05-4E62-BBA9-51031B04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B66E-C00F-410C-8212-D69F257C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7363-6800-4BBB-B55B-0AA410A72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2009-8756-43E1-A7AA-CF8751355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3225-7F09-402C-B0FD-235AD6538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rgbClr val="66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78EB030-B553-4A34-BACF-A1ADDEFD5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stro.venividi.ru/foto/1216406293_83/P7020422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eep4u.ru/imgs/b/080509/4f/4f003251b31c98ac9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okrugsveta.ru/photo/thumbnails/600/1337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latin typeface="Californian FB" pitchFamily="18" charset="0"/>
              </a:rPr>
              <a:t>Словарь: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96975"/>
            <a:ext cx="3313113" cy="4670425"/>
          </a:xfrm>
          <a:solidFill>
            <a:srgbClr val="66CCFF"/>
          </a:solidFill>
          <a:ln>
            <a:solidFill>
              <a:srgbClr val="FFFFCC"/>
            </a:solidFill>
          </a:ln>
        </p:spPr>
        <p:txBody>
          <a:bodyPr/>
          <a:lstStyle/>
          <a:p>
            <a:pPr marL="1295400" lvl="2" indent="-381000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с... лют</a:t>
            </a:r>
          </a:p>
          <a:p>
            <a:pPr marL="1295400" lvl="2" indent="-381000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п…беда</a:t>
            </a:r>
          </a:p>
          <a:p>
            <a:pPr marL="1295400" lvl="2" indent="-381000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н…род</a:t>
            </a:r>
          </a:p>
          <a:p>
            <a:pPr marL="1295400" lvl="2" indent="-381000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Р…дина</a:t>
            </a:r>
          </a:p>
          <a:p>
            <a:pPr marL="1295400" lvl="2" indent="-381000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г…рой</a:t>
            </a:r>
          </a:p>
          <a:p>
            <a:pPr marL="1295400" lvl="2" indent="-381000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г…род</a:t>
            </a:r>
          </a:p>
          <a:p>
            <a:pPr marL="1295400" lvl="2" indent="-381000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М… сква    </a:t>
            </a:r>
          </a:p>
          <a:p>
            <a:pPr marL="1295400" lvl="2" indent="-381000" eaLnBrk="1" hangingPunct="1">
              <a:buFontTx/>
              <a:buNone/>
              <a:defRPr/>
            </a:pPr>
            <a:endParaRPr lang="ru-RU" sz="3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2" name="Picture 7" descr="побед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4787900" y="1196975"/>
            <a:ext cx="3292475" cy="4670425"/>
          </a:xfrm>
          <a:noFill/>
          <a:ln>
            <a:solidFill>
              <a:schemeClr val="accent2"/>
            </a:solidFill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95513" y="1341438"/>
            <a:ext cx="360362" cy="358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95513" y="1916113"/>
            <a:ext cx="360362" cy="358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195513" y="2492375"/>
            <a:ext cx="360362" cy="358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195513" y="3068638"/>
            <a:ext cx="360362" cy="358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124075" y="3644900"/>
            <a:ext cx="360363" cy="358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124075" y="4221163"/>
            <a:ext cx="360363" cy="358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339975" y="4797425"/>
            <a:ext cx="431800" cy="358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  <p:bldP spid="3075" grpId="1" build="p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13%5B1%5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24863" cy="566102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i="1" smtClean="0"/>
              <a:t>		</a:t>
            </a:r>
            <a:r>
              <a:rPr lang="ru-RU" sz="2400" b="1" i="1" smtClean="0">
                <a:latin typeface="Californian FB" pitchFamily="18" charset="0"/>
              </a:rPr>
              <a:t>С каждым годом повышается интерес к нашему  городу - сокровищнице русского искусства, неразрывно связанному с жизнью и творчеством выдающихся русских писателей и поэтов.</a:t>
            </a:r>
          </a:p>
          <a:p>
            <a:pPr eaLnBrk="1" hangingPunct="1">
              <a:buFontTx/>
              <a:buNone/>
            </a:pPr>
            <a:endParaRPr lang="ru-RU" sz="2400" b="1" i="1" smtClean="0">
              <a:latin typeface="Californian FB" pitchFamily="18" charset="0"/>
            </a:endParaRPr>
          </a:p>
          <a:p>
            <a:pPr eaLnBrk="1" hangingPunct="1">
              <a:buFontTx/>
              <a:buNone/>
            </a:pPr>
            <a:endParaRPr lang="ru-RU" sz="2800" b="1" i="1" smtClean="0">
              <a:latin typeface="Californian FB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b="1" i="1" smtClean="0">
                <a:latin typeface="Californian FB" pitchFamily="18" charset="0"/>
              </a:rPr>
              <a:t>		 </a:t>
            </a:r>
          </a:p>
          <a:p>
            <a:pPr eaLnBrk="1" hangingPunct="1">
              <a:buFontTx/>
              <a:buNone/>
            </a:pPr>
            <a:endParaRPr lang="ru-RU" sz="2400" b="1" i="1" smtClean="0">
              <a:latin typeface="Californian FB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Californian FB" pitchFamily="18" charset="0"/>
              </a:rPr>
              <a:t> 		Сотни тысяч туристов ежегодно посещают Пушкин, чтобы ознакомиться с его литературными памятными местами, Екатерининским Дворцом-музеем, знаменитыми парками</a:t>
            </a:r>
            <a:r>
              <a:rPr lang="ru-RU" sz="2800" b="1" i="1" smtClean="0">
                <a:latin typeface="Californian FB" pitchFamily="18" charset="0"/>
              </a:rPr>
              <a:t>.</a:t>
            </a:r>
            <a:r>
              <a:rPr lang="ru-RU" sz="2800" b="1" smtClean="0">
                <a:latin typeface="Californian FB" pitchFamily="18" charset="0"/>
              </a:rPr>
              <a:t> </a:t>
            </a:r>
          </a:p>
        </p:txBody>
      </p:sp>
      <p:pic>
        <p:nvPicPr>
          <p:cNvPr id="12292" name="Picture 9" descr="Картинка 12 из 17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6838"/>
            <a:ext cx="2411413" cy="172878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12293" name="Picture 10" descr="Ка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636838"/>
            <a:ext cx="2952750" cy="172878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12294" name="Picture 11" descr="агат ком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2636838"/>
            <a:ext cx="1800225" cy="172878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12295" name="Picture 12" descr="золотой за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636838"/>
            <a:ext cx="1979612" cy="172878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  <a:ln>
            <a:solidFill>
              <a:srgbClr val="FFFFCC"/>
            </a:solidFill>
          </a:ln>
        </p:spPr>
        <p:txBody>
          <a:bodyPr/>
          <a:lstStyle/>
          <a:p>
            <a:pPr eaLnBrk="1" hangingPunct="1"/>
            <a:r>
              <a:rPr lang="ru-RU" sz="3200" b="1" i="1" smtClean="0">
                <a:latin typeface="Californian FB" pitchFamily="18" charset="0"/>
              </a:rPr>
              <a:t>Создайте текст-приглашение в </a:t>
            </a:r>
            <a:br>
              <a:rPr lang="ru-RU" sz="3200" b="1" i="1" smtClean="0">
                <a:latin typeface="Californian FB" pitchFamily="18" charset="0"/>
              </a:rPr>
            </a:br>
            <a:r>
              <a:rPr lang="ru-RU" sz="3200" b="1" i="1" smtClean="0">
                <a:latin typeface="Californian FB" pitchFamily="18" charset="0"/>
              </a:rPr>
              <a:t>Царское село</a:t>
            </a:r>
            <a:r>
              <a:rPr lang="en-US" sz="3200" b="1" i="1" smtClean="0">
                <a:latin typeface="Californian FB" pitchFamily="18" charset="0"/>
              </a:rPr>
              <a:t>,</a:t>
            </a:r>
            <a:r>
              <a:rPr lang="ru-RU" sz="3200" b="1" i="1" smtClean="0">
                <a:latin typeface="Californian FB" pitchFamily="18" charset="0"/>
              </a:rPr>
              <a:t> используя словосочетания: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удивительный город; </a:t>
            </a:r>
          </a:p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дорогие гости;</a:t>
            </a:r>
          </a:p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Екатерининский дворец;</a:t>
            </a:r>
          </a:p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прекрасные аллеи;</a:t>
            </a:r>
          </a:p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Царское село;</a:t>
            </a:r>
          </a:p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дворцовые сооружения;</a:t>
            </a:r>
          </a:p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пушкинские места;</a:t>
            </a:r>
          </a:p>
          <a:p>
            <a:pPr eaLnBrk="1" hangingPunct="1"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архитектурные памятники; </a:t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</a:br>
            <a:endParaRPr lang="ru-RU" sz="2800" b="1" smtClean="0">
              <a:effectLst>
                <a:outerShdw blurRad="38100" dist="38100" dir="2700000" algn="tl">
                  <a:srgbClr val="FFFFFF"/>
                </a:outerShdw>
              </a:effectLst>
              <a:latin typeface="Californian FB" pitchFamily="18" charset="0"/>
            </a:endParaRPr>
          </a:p>
        </p:txBody>
      </p:sp>
      <p:pic>
        <p:nvPicPr>
          <p:cNvPr id="24580" name="Picture 4" descr="МА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23004">
            <a:off x="4881563" y="2592388"/>
            <a:ext cx="2808287" cy="141922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95288" y="333375"/>
            <a:ext cx="8424862" cy="1511300"/>
          </a:xfrm>
          <a:prstGeom prst="rect">
            <a:avLst/>
          </a:prstGeom>
          <a:solidFill>
            <a:srgbClr val="66CCFF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8002587" cy="725488"/>
          </a:xfrm>
        </p:spPr>
        <p:txBody>
          <a:bodyPr/>
          <a:lstStyle/>
          <a:p>
            <a:pPr algn="l" eaLnBrk="1" hangingPunct="1"/>
            <a:r>
              <a:rPr lang="ru-RU" sz="3200" b="1" i="1" smtClean="0">
                <a:latin typeface="Californian FB" pitchFamily="18" charset="0"/>
              </a:rPr>
              <a:t>Найдите ошибки и запишите предложение верно. </a:t>
            </a:r>
            <a:br>
              <a:rPr lang="ru-RU" sz="3200" b="1" i="1" smtClean="0">
                <a:latin typeface="Californian FB" pitchFamily="18" charset="0"/>
              </a:rPr>
            </a:br>
            <a:r>
              <a:rPr lang="ru-RU" sz="3200" b="1" i="1" smtClean="0">
                <a:latin typeface="Californian FB" pitchFamily="18" charset="0"/>
              </a:rPr>
              <a:t>Подчеркните орфограммы.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424862" cy="3417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/>
              <a:t>  Наш нород адержал пабеду в виликой атечественной вайне.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2484438" y="2781300"/>
            <a:ext cx="431800" cy="7191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3924300" y="2781300"/>
            <a:ext cx="360363" cy="7191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6877050" y="2781300"/>
            <a:ext cx="358775" cy="6477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331913" y="3500438"/>
            <a:ext cx="431800" cy="576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1692275" y="3500438"/>
            <a:ext cx="431800" cy="576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3779838" y="3500438"/>
            <a:ext cx="431800" cy="5762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1187450" y="4149725"/>
            <a:ext cx="360363" cy="6477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44900"/>
            <a:ext cx="85074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/>
              <a:t>Наш народ одержал победу в</a:t>
            </a:r>
            <a:r>
              <a:rPr lang="ru-RU" sz="4400" b="1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Великой Отечественной войне.</a:t>
            </a:r>
          </a:p>
          <a:p>
            <a:pPr algn="ctr" eaLnBrk="1" hangingPunct="1">
              <a:buFontTx/>
              <a:buNone/>
            </a:pPr>
            <a:endParaRPr lang="ru-RU" sz="4000" smtClean="0"/>
          </a:p>
        </p:txBody>
      </p:sp>
      <p:pic>
        <p:nvPicPr>
          <p:cNvPr id="5123" name="Picture 9" descr="Картинка 31 из 7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2479675" cy="31686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1979613" y="4292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11"/>
          <p:cNvSpPr>
            <a:spLocks noChangeShapeType="1"/>
          </p:cNvSpPr>
          <p:nvPr/>
        </p:nvSpPr>
        <p:spPr bwMode="auto">
          <a:xfrm>
            <a:off x="3419475" y="4292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12"/>
          <p:cNvSpPr>
            <a:spLocks noChangeShapeType="1"/>
          </p:cNvSpPr>
          <p:nvPr/>
        </p:nvSpPr>
        <p:spPr bwMode="auto">
          <a:xfrm>
            <a:off x="5940425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13"/>
          <p:cNvSpPr>
            <a:spLocks noChangeShapeType="1"/>
          </p:cNvSpPr>
          <p:nvPr/>
        </p:nvSpPr>
        <p:spPr bwMode="auto">
          <a:xfrm>
            <a:off x="179388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14"/>
          <p:cNvSpPr>
            <a:spLocks noChangeShapeType="1"/>
          </p:cNvSpPr>
          <p:nvPr/>
        </p:nvSpPr>
        <p:spPr bwMode="auto">
          <a:xfrm>
            <a:off x="684213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5"/>
          <p:cNvSpPr>
            <a:spLocks noChangeShapeType="1"/>
          </p:cNvSpPr>
          <p:nvPr/>
        </p:nvSpPr>
        <p:spPr bwMode="auto">
          <a:xfrm>
            <a:off x="2555875" y="50133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6"/>
          <p:cNvSpPr>
            <a:spLocks noChangeShapeType="1"/>
          </p:cNvSpPr>
          <p:nvPr/>
        </p:nvSpPr>
        <p:spPr bwMode="auto">
          <a:xfrm>
            <a:off x="6804025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132138" y="692150"/>
            <a:ext cx="5832475" cy="1584325"/>
          </a:xfrm>
          <a:prstGeom prst="rect">
            <a:avLst/>
          </a:prstGeom>
          <a:solidFill>
            <a:srgbClr val="66CCFF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chemeClr val="tx2"/>
                </a:solidFill>
              </a:rPr>
              <a:t>Найдите словосочетания, 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укажите род, число и 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падеж прилагательных.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  <a:solidFill>
            <a:srgbClr val="66CCFF"/>
          </a:solidFill>
          <a:ln>
            <a:solidFill>
              <a:srgbClr val="FFFFCC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sz="4000" b="1" smtClean="0"/>
              <a:t>Проверь себя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27088" y="5084763"/>
            <a:ext cx="65532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2"/>
            <a:r>
              <a:rPr lang="ru-RU" sz="3600" b="1">
                <a:latin typeface="Californian FB" pitchFamily="18" charset="0"/>
              </a:rPr>
              <a:t>  Победу </a:t>
            </a:r>
            <a:r>
              <a:rPr lang="ru-RU" sz="3600" b="1">
                <a:solidFill>
                  <a:schemeClr val="bg2"/>
                </a:solidFill>
                <a:latin typeface="Californian FB" pitchFamily="18" charset="0"/>
              </a:rPr>
              <a:t>( в чем? )</a:t>
            </a:r>
            <a:r>
              <a:rPr lang="ru-RU" sz="3600" b="1">
                <a:latin typeface="Californian FB" pitchFamily="18" charset="0"/>
              </a:rPr>
              <a:t> в Великой </a:t>
            </a:r>
          </a:p>
          <a:p>
            <a:pPr lvl="2"/>
            <a:r>
              <a:rPr lang="ru-RU" sz="3600" b="1">
                <a:latin typeface="Californian FB" pitchFamily="18" charset="0"/>
              </a:rPr>
              <a:t>  Отечественной Войне</a:t>
            </a:r>
          </a:p>
          <a:p>
            <a:pPr lvl="2"/>
            <a:endParaRPr lang="ru-RU" sz="3600" b="1">
              <a:latin typeface="Californian FB" pitchFamily="18" charset="0"/>
            </a:endParaRPr>
          </a:p>
          <a:p>
            <a:pPr lvl="2"/>
            <a:r>
              <a:rPr lang="ru-RU" sz="3600" b="1">
                <a:latin typeface="Californian FB" pitchFamily="18" charset="0"/>
              </a:rPr>
              <a:t> </a:t>
            </a:r>
            <a:r>
              <a:rPr lang="ru-RU" sz="3600" b="1">
                <a:solidFill>
                  <a:schemeClr val="bg2"/>
                </a:solidFill>
                <a:latin typeface="Californian FB" pitchFamily="18" charset="0"/>
              </a:rPr>
              <a:t>(ж.р., ед. ч. ,П. п.)</a:t>
            </a:r>
          </a:p>
          <a:p>
            <a:endParaRPr lang="ru-RU" sz="3600" b="1">
              <a:latin typeface="Californian FB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979613" y="2852738"/>
            <a:ext cx="65532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latin typeface="Californian FB" pitchFamily="18" charset="0"/>
              </a:rPr>
              <a:t>Одержал </a:t>
            </a:r>
            <a:r>
              <a:rPr lang="ru-RU" sz="3600" b="1">
                <a:solidFill>
                  <a:schemeClr val="bg2"/>
                </a:solidFill>
                <a:latin typeface="Californian FB" pitchFamily="18" charset="0"/>
              </a:rPr>
              <a:t>(что?)</a:t>
            </a:r>
            <a:r>
              <a:rPr lang="ru-RU" sz="3600" b="1">
                <a:latin typeface="Californian FB" pitchFamily="18" charset="0"/>
              </a:rPr>
              <a:t> победу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042988" y="1628775"/>
            <a:ext cx="6553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2">
              <a:spcBef>
                <a:spcPct val="20000"/>
              </a:spcBef>
            </a:pPr>
            <a:r>
              <a:rPr lang="ru-RU" sz="3600" b="1">
                <a:latin typeface="Californian FB" pitchFamily="18" charset="0"/>
              </a:rPr>
              <a:t>Народ </a:t>
            </a:r>
            <a:r>
              <a:rPr lang="ru-RU" sz="3600" b="1">
                <a:solidFill>
                  <a:schemeClr val="bg2"/>
                </a:solidFill>
                <a:latin typeface="Californian FB" pitchFamily="18" charset="0"/>
              </a:rPr>
              <a:t>(чей?)</a:t>
            </a:r>
            <a:r>
              <a:rPr lang="ru-RU" sz="3600" b="1">
                <a:latin typeface="Californian FB" pitchFamily="18" charset="0"/>
              </a:rPr>
              <a:t> наш</a:t>
            </a:r>
          </a:p>
          <a:p>
            <a:endParaRPr lang="ru-RU" sz="3600" b="1">
              <a:latin typeface="Californian FB" pitchFamily="18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979613" y="549275"/>
            <a:ext cx="647700" cy="576263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lifornian FB" pitchFamily="18" charset="0"/>
              </a:rPr>
              <a:t>Екатерининский дворец</a:t>
            </a:r>
          </a:p>
        </p:txBody>
      </p:sp>
      <p:pic>
        <p:nvPicPr>
          <p:cNvPr id="7171" name="Picture 4" descr="ек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8594"/>
          <a:stretch>
            <a:fillRect/>
          </a:stretch>
        </p:blipFill>
        <p:spPr>
          <a:xfrm>
            <a:off x="1476375" y="1773238"/>
            <a:ext cx="6127750" cy="4137025"/>
          </a:xfrm>
          <a:solidFill>
            <a:srgbClr val="FFFFCC"/>
          </a:solidFill>
          <a:ln w="19050">
            <a:solidFill>
              <a:srgbClr val="FFFFCC"/>
            </a:solidFill>
          </a:ln>
        </p:spPr>
      </p:pic>
      <p:pic>
        <p:nvPicPr>
          <p:cNvPr id="8198" name="Picture 6" descr="РАзрушения 2"/>
          <p:cNvPicPr>
            <a:picLocks noChangeAspect="1" noChangeArrowheads="1"/>
          </p:cNvPicPr>
          <p:nvPr/>
        </p:nvPicPr>
        <p:blipFill>
          <a:blip r:embed="rId3"/>
          <a:srcRect t="3233" b="8171"/>
          <a:stretch>
            <a:fillRect/>
          </a:stretch>
        </p:blipFill>
        <p:spPr bwMode="auto">
          <a:xfrm>
            <a:off x="1403350" y="1773238"/>
            <a:ext cx="6191250" cy="41211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47813" y="6092825"/>
            <a:ext cx="6264275" cy="431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fornian FB" pitchFamily="18" charset="0"/>
              </a:rPr>
              <a:t>Фасад Екатерининского дворца 1944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Великая Отечественная Война</a:t>
            </a:r>
          </a:p>
        </p:txBody>
      </p:sp>
      <p:pic>
        <p:nvPicPr>
          <p:cNvPr id="11275" name="Picture 11" descr="разрушения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196975"/>
            <a:ext cx="3935412" cy="4598988"/>
          </a:xfrm>
          <a:noFill/>
          <a:ln>
            <a:solidFill>
              <a:srgbClr val="FFFFCC"/>
            </a:solidFill>
          </a:ln>
        </p:spPr>
      </p:pic>
      <p:pic>
        <p:nvPicPr>
          <p:cNvPr id="8196" name="Picture 13" descr="img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4175125" cy="460851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79388" y="5949950"/>
            <a:ext cx="4679950" cy="574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Californian FB" pitchFamily="18" charset="0"/>
              </a:rPr>
              <a:t>Парадная лестница Екатерининского дворца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2010 г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292725" y="5949950"/>
            <a:ext cx="3024188" cy="5032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alifornian FB" pitchFamily="18" charset="0"/>
              </a:rPr>
              <a:t>1944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4259262" cy="93662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Californian FB" pitchFamily="18" charset="0"/>
              </a:rPr>
              <a:t>Была война…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137525" cy="5040313"/>
          </a:xfrm>
          <a:solidFill>
            <a:srgbClr val="66CCFF">
              <a:alpha val="39999"/>
            </a:srgbClr>
          </a:solidFill>
          <a:ln>
            <a:solidFill>
              <a:srgbClr val="FFFFCC"/>
            </a:solidFill>
          </a:ln>
        </p:spPr>
        <p:txBody>
          <a:bodyPr/>
          <a:lstStyle/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1800" smtClean="0">
                <a:latin typeface="Californian FB" pitchFamily="18" charset="0"/>
              </a:rPr>
              <a:t>         </a:t>
            </a:r>
            <a:r>
              <a:rPr lang="ru-RU" sz="2400" b="1" i="1" smtClean="0">
                <a:latin typeface="Californian FB" pitchFamily="18" charset="0"/>
              </a:rPr>
              <a:t>С первого дня  войны  работники музея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400" b="1" i="1" smtClean="0">
                <a:latin typeface="Californian FB" pitchFamily="18" charset="0"/>
              </a:rPr>
              <a:t>     приступили к спасению экспонатов. В короткие сроки надо было подготовить к эвакуации музейные ценности. 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400" b="1" i="1" smtClean="0">
                <a:latin typeface="Californian FB" pitchFamily="18" charset="0"/>
              </a:rPr>
              <a:t>          То, что не успели вывести было бережно укрыто в земле.  Для этого были вырыты ямы, на дно которых предварительно насыпался песок. Мраморные скульптуры опускались в землю в деревянных ящиках, ямы закапывались и покрывались дерном. 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400" b="1" i="1" smtClean="0">
                <a:latin typeface="Californian FB" pitchFamily="18" charset="0"/>
              </a:rPr>
              <a:t>    	Планы укрытия скульптуры были секретными. 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ru-RU" sz="2400" b="1" i="1" smtClean="0">
                <a:latin typeface="Californian FB" pitchFamily="18" charset="0"/>
              </a:rPr>
              <a:t>    </a:t>
            </a:r>
          </a:p>
        </p:txBody>
      </p:sp>
      <p:pic>
        <p:nvPicPr>
          <p:cNvPr id="14345" name="Picture 9" descr="Картинка 19 из 122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t="6711" b="39749"/>
          <a:stretch>
            <a:fillRect/>
          </a:stretch>
        </p:blipFill>
        <p:spPr bwMode="auto">
          <a:xfrm>
            <a:off x="6300788" y="5084763"/>
            <a:ext cx="2232025" cy="158432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14346" name="Picture 10" descr="a13%5B1%5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429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2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8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1258888"/>
          </a:xfrm>
          <a:prstGeom prst="rect">
            <a:avLst/>
          </a:prstGeom>
          <a:solidFill>
            <a:srgbClr val="66CCFF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fornian FB" pitchFamily="18" charset="0"/>
                <a:cs typeface="Arial" charset="0"/>
              </a:rPr>
              <a:t>	</a:t>
            </a:r>
            <a:r>
              <a:rPr lang="ru-RU" sz="2400" b="1" i="1">
                <a:latin typeface="Californian FB" pitchFamily="18" charset="0"/>
                <a:cs typeface="Arial" charset="0"/>
              </a:rPr>
              <a:t>Из Екатерининского дворца удалось вывезти только 12 021 экспонат из 42 172.</a:t>
            </a:r>
          </a:p>
          <a:p>
            <a:r>
              <a:rPr lang="ru-RU" sz="2400" b="1" i="1">
                <a:latin typeface="Californian FB" pitchFamily="18" charset="0"/>
                <a:cs typeface="Arial" charset="0"/>
              </a:rPr>
              <a:t>	Это составляет менее 30 процентов</a:t>
            </a:r>
            <a:r>
              <a:rPr lang="ru-RU" sz="2400" b="1">
                <a:latin typeface="Californian FB" pitchFamily="18" charset="0"/>
                <a:cs typeface="Arial" charset="0"/>
              </a:rPr>
              <a:t>.</a:t>
            </a:r>
          </a:p>
        </p:txBody>
      </p:sp>
      <p:pic>
        <p:nvPicPr>
          <p:cNvPr id="10243" name="Picture 12" descr="Маркировка художественных ценностей, вывезенных гитлеровцами из Екатерининского двор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36838"/>
            <a:ext cx="2828925" cy="18478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10244" name="Picture 18" descr="Немецкие оккупанты на Парадной площади перед Екатерининским дворцом. Фото 1942 г. (из личного архива)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995738" y="2636838"/>
            <a:ext cx="4105275" cy="187166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10245" name="Rectangle 19"/>
          <p:cNvSpPr>
            <a:spLocks noChangeArrowheads="1"/>
          </p:cNvSpPr>
          <p:nvPr/>
        </p:nvSpPr>
        <p:spPr bwMode="auto">
          <a:xfrm>
            <a:off x="539750" y="4724400"/>
            <a:ext cx="3095625" cy="8651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/>
              <a:t>Маркировка </a:t>
            </a:r>
          </a:p>
          <a:p>
            <a:pPr algn="ctr"/>
            <a:r>
              <a:rPr lang="ru-RU" sz="1400" b="1"/>
              <a:t>художественных ценностей,</a:t>
            </a:r>
          </a:p>
          <a:p>
            <a:pPr algn="ctr"/>
            <a:r>
              <a:rPr lang="ru-RU" sz="1400" b="1"/>
              <a:t>подготовленных для отправки </a:t>
            </a:r>
          </a:p>
          <a:p>
            <a:pPr algn="ctr"/>
            <a:r>
              <a:rPr lang="ru-RU" sz="1400" b="1"/>
              <a:t>в Германию</a:t>
            </a:r>
          </a:p>
        </p:txBody>
      </p:sp>
      <p:sp>
        <p:nvSpPr>
          <p:cNvPr id="10246" name="Rectangle 20"/>
          <p:cNvSpPr>
            <a:spLocks noChangeArrowheads="1"/>
          </p:cNvSpPr>
          <p:nvPr/>
        </p:nvSpPr>
        <p:spPr bwMode="auto">
          <a:xfrm>
            <a:off x="3924300" y="4724400"/>
            <a:ext cx="4319588" cy="86518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/>
              <a:t>Немецкие солдаты на </a:t>
            </a:r>
          </a:p>
          <a:p>
            <a:pPr algn="ctr"/>
            <a:r>
              <a:rPr lang="ru-RU" sz="1600" b="1"/>
              <a:t>Парадной площади перед дворцом 1942г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43000"/>
          </a:xfrm>
          <a:solidFill>
            <a:srgbClr val="66CCFF"/>
          </a:solidFill>
          <a:ln>
            <a:solidFill>
              <a:srgbClr val="FFFFCC"/>
            </a:solidFill>
          </a:ln>
        </p:spPr>
        <p:txBody>
          <a:bodyPr/>
          <a:lstStyle/>
          <a:p>
            <a:pPr algn="l" eaLnBrk="1" hangingPunct="1"/>
            <a:r>
              <a:rPr lang="ru-RU" sz="3600" b="1" i="1" smtClean="0">
                <a:latin typeface="Californian FB" pitchFamily="18" charset="0"/>
              </a:rPr>
              <a:t>Вставьте пропущенные буквы и объясните их написание.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741862"/>
          </a:xfrm>
          <a:solidFill>
            <a:srgbClr val="66CCFF"/>
          </a:solidFill>
          <a:ln>
            <a:solidFill>
              <a:srgbClr val="FFFFCC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2400" smtClean="0"/>
              <a:t>		После …св…бождения гор…да часть дв…рца была без крыши. Окна и двери были р…збиты. Пр…красные л…пные фигуры были изуродованы. Паркет из д…рогих п…род дер…ва был выдран, порублен. К…ртины и фарфор л…жали в гр…зи уничтоженных а…ей парка. Статуи без голов в…лялись в кустарнике. 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ru-RU" sz="2400" smtClean="0"/>
              <a:t>   	В страшном состоянии нах…дились наши ч…десные парки.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11413" y="1916113"/>
            <a:ext cx="287337" cy="21748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59113" y="1916113"/>
            <a:ext cx="287337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64163" y="1916113"/>
            <a:ext cx="215900" cy="2905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308850" y="1916113"/>
            <a:ext cx="215900" cy="2905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443663" y="2492375"/>
            <a:ext cx="215900" cy="146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331913" y="2997200"/>
            <a:ext cx="287337" cy="2174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59113" y="2997200"/>
            <a:ext cx="287337" cy="2174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555875" y="3500438"/>
            <a:ext cx="287338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924300" y="3500438"/>
            <a:ext cx="287338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364163" y="3500438"/>
            <a:ext cx="287337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627313" y="4005263"/>
            <a:ext cx="287337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580063" y="4005263"/>
            <a:ext cx="287337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235825" y="4005263"/>
            <a:ext cx="287338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я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203575" y="4508500"/>
            <a:ext cx="288925" cy="2159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лл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116013" y="5013325"/>
            <a:ext cx="287337" cy="2174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4716463" y="5589588"/>
            <a:ext cx="287337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7164388" y="5589588"/>
            <a:ext cx="287337" cy="2174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220</Words>
  <Application>Microsoft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Californian FB</vt:lpstr>
      <vt:lpstr>Оформление по умолчанию</vt:lpstr>
      <vt:lpstr>Словарь:</vt:lpstr>
      <vt:lpstr>Найдите ошибки и запишите предложение верно.  Подчеркните орфограммы.</vt:lpstr>
      <vt:lpstr>Слайд 3</vt:lpstr>
      <vt:lpstr>  Проверь себя </vt:lpstr>
      <vt:lpstr>Екатерининский дворец</vt:lpstr>
      <vt:lpstr>Великая Отечественная Война</vt:lpstr>
      <vt:lpstr>Была война…</vt:lpstr>
      <vt:lpstr>Слайд 8</vt:lpstr>
      <vt:lpstr>Вставьте пропущенные буквы и объясните их написание.</vt:lpstr>
      <vt:lpstr>Слайд 10</vt:lpstr>
      <vt:lpstr>Создайте текст-приглашение в  Царское село, используя словосочетания: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Царское Село</dc:title>
  <dc:creator>Galina</dc:creator>
  <cp:lastModifiedBy>user</cp:lastModifiedBy>
  <cp:revision>11</cp:revision>
  <dcterms:created xsi:type="dcterms:W3CDTF">2010-02-09T18:30:02Z</dcterms:created>
  <dcterms:modified xsi:type="dcterms:W3CDTF">2014-10-22T09:33:06Z</dcterms:modified>
</cp:coreProperties>
</file>