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3-tub-ru.yandex.net/i?id=e4eb6173b6ed65746becfcd3e28b7641-118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9" y="4214829"/>
            <a:ext cx="3428992" cy="22859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000108"/>
            <a:ext cx="7624786" cy="257176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Реализация принципов личностно –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ориентирован-ного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обучения в работе с одаренными детьми.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214686"/>
            <a:ext cx="7406640" cy="171451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Выступление учителя МБОУ СОШ №</a:t>
            </a:r>
            <a:r>
              <a:rPr lang="ru-RU" sz="3200" b="1" dirty="0" smtClean="0"/>
              <a:t>5г. </a:t>
            </a:r>
            <a:r>
              <a:rPr lang="ru-RU" sz="3200" b="1" dirty="0" err="1" smtClean="0"/>
              <a:t>Пыть-Ях</a:t>
            </a:r>
            <a:endParaRPr lang="ru-RU" sz="3200" b="1" dirty="0" smtClean="0"/>
          </a:p>
          <a:p>
            <a:r>
              <a:rPr lang="ru-RU" sz="3200" b="1" dirty="0" smtClean="0"/>
              <a:t> </a:t>
            </a:r>
            <a:r>
              <a:rPr lang="ru-RU" sz="3200" b="1" dirty="0" err="1" smtClean="0"/>
              <a:t>Джоджуа</a:t>
            </a:r>
            <a:r>
              <a:rPr lang="ru-RU" sz="3200" b="1" dirty="0" smtClean="0"/>
              <a:t> Татьяна Олеговны.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71480"/>
            <a:ext cx="7498080" cy="845840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Учитель должен знать типы </a:t>
            </a:r>
            <a:r>
              <a:rPr lang="ru-RU" sz="4400" b="1" dirty="0" smtClean="0"/>
              <a:t>одаренности </a:t>
            </a:r>
            <a:r>
              <a:rPr lang="ru-RU" sz="4400" b="1" dirty="0" smtClean="0"/>
              <a:t>чтобы,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000" b="1" dirty="0" smtClean="0"/>
              <a:t>во-первы</a:t>
            </a:r>
            <a:r>
              <a:rPr lang="ru-RU" sz="3000" dirty="0" smtClean="0"/>
              <a:t>х, правильно оценить возможности ребенка и помочь ему в решении его проблем, правильно ориентировать его в отношении будущей профессии.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357298"/>
            <a:ext cx="3971924" cy="5072098"/>
          </a:xfrm>
        </p:spPr>
        <p:txBody>
          <a:bodyPr>
            <a:noAutofit/>
          </a:bodyPr>
          <a:lstStyle/>
          <a:p>
            <a:r>
              <a:rPr lang="ru-RU" sz="2700" b="1" dirty="0" smtClean="0"/>
              <a:t> Во-вторых</a:t>
            </a:r>
            <a:r>
              <a:rPr lang="ru-RU" sz="2700" dirty="0" smtClean="0"/>
              <a:t>, </a:t>
            </a:r>
            <a:r>
              <a:rPr lang="ru-RU" sz="2700" dirty="0" smtClean="0"/>
              <a:t>не </a:t>
            </a:r>
            <a:r>
              <a:rPr lang="ru-RU" sz="2700" dirty="0" smtClean="0"/>
              <a:t>зная типа одаренности, некоторые виды одаренности можно просто не заметить, </a:t>
            </a:r>
            <a:r>
              <a:rPr lang="ru-RU" sz="2700" dirty="0" smtClean="0"/>
              <a:t>принимая </a:t>
            </a:r>
            <a:r>
              <a:rPr lang="ru-RU" sz="2700" dirty="0" err="1" smtClean="0"/>
              <a:t>своеобра-зие</a:t>
            </a:r>
            <a:r>
              <a:rPr lang="ru-RU" sz="2700" dirty="0" smtClean="0"/>
              <a:t> </a:t>
            </a:r>
            <a:r>
              <a:rPr lang="ru-RU" sz="2700" dirty="0" smtClean="0"/>
              <a:t>умственной и творческой </a:t>
            </a:r>
            <a:r>
              <a:rPr lang="ru-RU" sz="2700" dirty="0" err="1" smtClean="0"/>
              <a:t>деятель-ности</a:t>
            </a:r>
            <a:r>
              <a:rPr lang="ru-RU" sz="2700" dirty="0" smtClean="0"/>
              <a:t> </a:t>
            </a:r>
            <a:r>
              <a:rPr lang="ru-RU" sz="2700" dirty="0" smtClean="0"/>
              <a:t>ребенка за его </a:t>
            </a:r>
            <a:r>
              <a:rPr lang="ru-RU" sz="2700" dirty="0" err="1" smtClean="0"/>
              <a:t>недисциплинирован-ность</a:t>
            </a:r>
            <a:r>
              <a:rPr lang="ru-RU" sz="2700" dirty="0" smtClean="0"/>
              <a:t> </a:t>
            </a:r>
            <a:r>
              <a:rPr lang="ru-RU" sz="2700" dirty="0" smtClean="0"/>
              <a:t>или даже </a:t>
            </a:r>
            <a:r>
              <a:rPr lang="ru-RU" sz="2700" dirty="0" err="1" smtClean="0"/>
              <a:t>стран-ности</a:t>
            </a:r>
            <a:r>
              <a:rPr lang="ru-RU" sz="2700" dirty="0" smtClean="0"/>
              <a:t>. 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714356"/>
            <a:ext cx="7572428" cy="7858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Различия </a:t>
            </a:r>
            <a:r>
              <a:rPr lang="ru-RU" b="1" dirty="0" smtClean="0"/>
              <a:t>по уровню одаренности.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Особая , исключительная одаренность -</a:t>
            </a:r>
            <a:r>
              <a:rPr lang="ru-RU" dirty="0" smtClean="0"/>
              <a:t> это те дети, для выявления одаренности которых, как правило, не нужны ни тесты, ни специальные наблюдения.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«Высокая норма»-э</a:t>
            </a:r>
            <a:r>
              <a:rPr lang="ru-RU" dirty="0" smtClean="0"/>
              <a:t>то </a:t>
            </a:r>
            <a:r>
              <a:rPr lang="ru-RU" dirty="0" smtClean="0"/>
              <a:t>тоже одаренные дети, но их одаренность носит, что называется более нормальный, обычный характер. Это те дети, которым повезло с самого начала- нормальные роды, хорошая семья. </a:t>
            </a:r>
            <a:endParaRPr lang="ru-RU" dirty="0" smtClean="0"/>
          </a:p>
          <a:p>
            <a:r>
              <a:rPr lang="ru-RU" b="1" dirty="0" smtClean="0"/>
              <a:t>Р</a:t>
            </a:r>
            <a:r>
              <a:rPr lang="ru-RU" b="1" dirty="0" smtClean="0"/>
              <a:t>азличия </a:t>
            </a:r>
            <a:r>
              <a:rPr lang="ru-RU" b="1" dirty="0" smtClean="0"/>
              <a:t>по особенностям возрастного </a:t>
            </a:r>
            <a:r>
              <a:rPr lang="ru-RU" b="1" dirty="0" smtClean="0"/>
              <a:t>развития</a:t>
            </a:r>
            <a:r>
              <a:rPr lang="ru-RU" dirty="0" smtClean="0"/>
              <a:t>- эта </a:t>
            </a:r>
            <a:r>
              <a:rPr lang="ru-RU" dirty="0" smtClean="0"/>
              <a:t>одаренность носит только временный характер, когда в определенном возрастном периоде объединяются возможности сразу нескольких возрастов. </a:t>
            </a:r>
            <a:endParaRPr lang="ru-RU" dirty="0"/>
          </a:p>
        </p:txBody>
      </p:sp>
      <p:pic>
        <p:nvPicPr>
          <p:cNvPr id="18434" name="Picture 2" descr="http://im1-tub-ru.yandex.net/i?id=cef42f2443a18e108308a78688d7c87a-02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429000"/>
            <a:ext cx="4108161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22672" cy="15428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642918"/>
            <a:ext cx="3657600" cy="554452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Существуют одаренные дети у которых при высоком умственном развитии нет резкого возрастного опережения. Их одаренность видна только квалифицированным профессионалам -психологам, или внимательным учителям много и серьезно работающих с ребенком.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571480"/>
            <a:ext cx="3657600" cy="561596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Антивундеркиндный</a:t>
            </a:r>
            <a:r>
              <a:rPr lang="ru-RU" b="1" dirty="0" smtClean="0"/>
              <a:t>» тип возрастного развития одаренности, когда одаренность не только не сопровождается </a:t>
            </a:r>
            <a:r>
              <a:rPr lang="ru-RU" b="1" dirty="0" err="1" smtClean="0"/>
              <a:t>забеганием</a:t>
            </a:r>
            <a:r>
              <a:rPr lang="ru-RU" b="1" dirty="0" smtClean="0"/>
              <a:t> вперед в развитии, но в некоторых отношениях, как это ни парадоксально, обнаруживается и замедленное развитие.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797226"/>
          </a:xfrm>
        </p:spPr>
        <p:txBody>
          <a:bodyPr/>
          <a:lstStyle/>
          <a:p>
            <a:r>
              <a:rPr lang="ru-RU" b="1" dirty="0" smtClean="0"/>
              <a:t>Типы </a:t>
            </a:r>
            <a:r>
              <a:rPr lang="ru-RU" b="1" dirty="0" smtClean="0"/>
              <a:t>одаренности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1285860"/>
            <a:ext cx="3352824" cy="484030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интеллектуальный тип </a:t>
            </a:r>
            <a:r>
              <a:rPr lang="ru-RU" b="1" dirty="0" smtClean="0"/>
              <a:t>одаренности</a:t>
            </a:r>
            <a:endParaRPr lang="ru-RU" dirty="0" smtClean="0"/>
          </a:p>
          <a:p>
            <a:r>
              <a:rPr lang="ru-RU" b="1" dirty="0" smtClean="0"/>
              <a:t>« </a:t>
            </a:r>
            <a:r>
              <a:rPr lang="ru-RU" b="1" dirty="0" smtClean="0"/>
              <a:t>академический» тип одаренности</a:t>
            </a:r>
          </a:p>
          <a:p>
            <a:r>
              <a:rPr lang="ru-RU" b="1" dirty="0" smtClean="0"/>
              <a:t>художественный тип </a:t>
            </a:r>
            <a:r>
              <a:rPr lang="ru-RU" b="1" dirty="0" smtClean="0"/>
              <a:t>одаренности</a:t>
            </a:r>
            <a:endParaRPr lang="ru-RU" dirty="0" smtClean="0"/>
          </a:p>
          <a:p>
            <a:r>
              <a:rPr lang="ru-RU" b="1" dirty="0" err="1" smtClean="0"/>
              <a:t>Креативность</a:t>
            </a:r>
            <a:endParaRPr lang="ru-RU" b="1" dirty="0" smtClean="0"/>
          </a:p>
          <a:p>
            <a:r>
              <a:rPr lang="ru-RU" b="1" dirty="0" smtClean="0"/>
              <a:t>лидерская, или социальная </a:t>
            </a:r>
            <a:r>
              <a:rPr lang="ru-RU" b="1" dirty="0" smtClean="0"/>
              <a:t>одаренность</a:t>
            </a:r>
          </a:p>
          <a:p>
            <a:r>
              <a:rPr lang="ru-RU" b="1" dirty="0" smtClean="0"/>
              <a:t>спортивной одаренности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pic>
        <p:nvPicPr>
          <p:cNvPr id="16386" name="Picture 2" descr="http://im2-tub-ru.yandex.net/i?id=8ceb1024bb651fc154dc65f141f69e73-123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142983"/>
            <a:ext cx="2286016" cy="1640681"/>
          </a:xfrm>
          <a:prstGeom prst="rect">
            <a:avLst/>
          </a:prstGeom>
          <a:noFill/>
        </p:spPr>
      </p:pic>
      <p:pic>
        <p:nvPicPr>
          <p:cNvPr id="16388" name="Picture 4" descr="online - Россия - РИА Новости - Главно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2000240"/>
            <a:ext cx="2362208" cy="1716292"/>
          </a:xfrm>
          <a:prstGeom prst="rect">
            <a:avLst/>
          </a:prstGeom>
          <a:noFill/>
        </p:spPr>
      </p:pic>
      <p:pic>
        <p:nvPicPr>
          <p:cNvPr id="16390" name="Picture 6" descr="http://im0-tub-ru.yandex.net/i?id=9dcae3af7122d1fd93cae47686a18ed0-17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3214686"/>
            <a:ext cx="2560338" cy="1714512"/>
          </a:xfrm>
          <a:prstGeom prst="rect">
            <a:avLst/>
          </a:prstGeom>
          <a:noFill/>
        </p:spPr>
      </p:pic>
      <p:pic>
        <p:nvPicPr>
          <p:cNvPr id="16392" name="Picture 8" descr="http://im1-tub-ru.yandex.net/i?id=6dd4c756fc384cc1bff8f93bd91d4238-128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3857628"/>
            <a:ext cx="2214578" cy="1428750"/>
          </a:xfrm>
          <a:prstGeom prst="rect">
            <a:avLst/>
          </a:prstGeom>
          <a:noFill/>
        </p:spPr>
      </p:pic>
      <p:pic>
        <p:nvPicPr>
          <p:cNvPr id="16394" name="Picture 10" descr="http://im3-tub-ru.yandex.net/i?id=f6892208911f82666888b98a3f4e2c39-81-144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5286388"/>
            <a:ext cx="2143125" cy="1428750"/>
          </a:xfrm>
          <a:prstGeom prst="rect">
            <a:avLst/>
          </a:prstGeom>
          <a:noFill/>
        </p:spPr>
      </p:pic>
      <p:pic>
        <p:nvPicPr>
          <p:cNvPr id="16396" name="Picture 12" descr="http://im0-tub-ru.yandex.net/i?id=f40b1355d7ca25113a28ee251671ab25-52-144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78" y="357166"/>
            <a:ext cx="1876425" cy="1428750"/>
          </a:xfrm>
          <a:prstGeom prst="rect">
            <a:avLst/>
          </a:prstGeom>
          <a:noFill/>
        </p:spPr>
      </p:pic>
      <p:pic>
        <p:nvPicPr>
          <p:cNvPr id="16398" name="Picture 14" descr="http://im1-tub-ru.yandex.net/i?id=9cc5e0b91e4de3e934dee4bef41065d8-62-144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74" y="5214950"/>
            <a:ext cx="2428892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Ч</a:t>
            </a:r>
            <a:r>
              <a:rPr lang="ru-RU" b="1" dirty="0" smtClean="0"/>
              <a:t>етыре </a:t>
            </a:r>
            <a:r>
              <a:rPr lang="ru-RU" b="1" dirty="0" smtClean="0"/>
              <a:t>основных подхода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1524000"/>
            <a:ext cx="4075936" cy="4663440"/>
          </a:xfrm>
        </p:spPr>
        <p:txBody>
          <a:bodyPr/>
          <a:lstStyle/>
          <a:p>
            <a:r>
              <a:rPr lang="ru-RU" b="1" dirty="0" smtClean="0"/>
              <a:t>1. </a:t>
            </a:r>
            <a:r>
              <a:rPr lang="ru-RU" b="1" dirty="0" smtClean="0"/>
              <a:t>Ускорение</a:t>
            </a:r>
          </a:p>
          <a:p>
            <a:endParaRPr lang="ru-RU" b="1" dirty="0" smtClean="0"/>
          </a:p>
          <a:p>
            <a:r>
              <a:rPr lang="ru-RU" b="1" dirty="0" smtClean="0"/>
              <a:t>2. </a:t>
            </a:r>
            <a:r>
              <a:rPr lang="ru-RU" b="1" dirty="0" smtClean="0"/>
              <a:t>Углубление</a:t>
            </a:r>
          </a:p>
          <a:p>
            <a:endParaRPr lang="ru-RU" b="1" dirty="0" smtClean="0"/>
          </a:p>
          <a:p>
            <a:r>
              <a:rPr lang="ru-RU" b="1" dirty="0" smtClean="0"/>
              <a:t>3.  </a:t>
            </a:r>
            <a:r>
              <a:rPr lang="ru-RU" b="1" dirty="0" smtClean="0"/>
              <a:t>Обогащение</a:t>
            </a:r>
          </a:p>
          <a:p>
            <a:endParaRPr lang="ru-RU" b="1" dirty="0" smtClean="0"/>
          </a:p>
          <a:p>
            <a:r>
              <a:rPr lang="ru-RU" b="1" dirty="0" smtClean="0"/>
              <a:t>4. </a:t>
            </a:r>
            <a:r>
              <a:rPr lang="ru-RU" b="1" dirty="0" err="1" smtClean="0"/>
              <a:t>Проблематизация</a:t>
            </a:r>
            <a:endParaRPr lang="ru-RU" dirty="0"/>
          </a:p>
        </p:txBody>
      </p:sp>
      <p:pic>
        <p:nvPicPr>
          <p:cNvPr id="15362" name="Picture 2" descr="http://im3-tub-ru.yandex.net/i?id=d70765df0b76a007ae30465cd2af7f96-139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3" y="1071546"/>
            <a:ext cx="2000265" cy="1744417"/>
          </a:xfrm>
          <a:prstGeom prst="rect">
            <a:avLst/>
          </a:prstGeom>
          <a:noFill/>
        </p:spPr>
      </p:pic>
      <p:pic>
        <p:nvPicPr>
          <p:cNvPr id="15364" name="Picture 4" descr="http://im0-tub-ru.yandex.net/i?id=f57d5c68f3d53dd5303f981839f66baf-53-144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2500306"/>
            <a:ext cx="2143125" cy="1428750"/>
          </a:xfrm>
          <a:prstGeom prst="rect">
            <a:avLst/>
          </a:prstGeom>
          <a:noFill/>
        </p:spPr>
      </p:pic>
      <p:pic>
        <p:nvPicPr>
          <p:cNvPr id="15366" name="Picture 6" descr="http://im0-tub-ru.yandex.net/i?id=fe7ae035b33d556ba27fcc7f15efdeff-62-144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3643314"/>
            <a:ext cx="1905000" cy="1428750"/>
          </a:xfrm>
          <a:prstGeom prst="rect">
            <a:avLst/>
          </a:prstGeom>
          <a:noFill/>
        </p:spPr>
      </p:pic>
      <p:pic>
        <p:nvPicPr>
          <p:cNvPr id="15368" name="Picture 8" descr="http://im3-tub-ru.yandex.net/i?id=1d58719627f129e9c94c3dd092059b59-103-144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5072074"/>
            <a:ext cx="214312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1071538" y="214290"/>
            <a:ext cx="3424262" cy="5911873"/>
          </a:xfrm>
        </p:spPr>
        <p:txBody>
          <a:bodyPr>
            <a:normAutofit fontScale="70000" lnSpcReduction="2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Муниципальный уровень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Всероссийская олимпиада школьников « Кенгуру», «Русский медвежонок», « УРФО» и т.д.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Предметные олимпиады школьников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Научно-практическая конференция «Шаг в будущее».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Конкурсы исследовательских проектов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Конкурсы « Ученик года», « Лидер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Концерт « Мама –муза моя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Творческие конкурсы поделок и рисунков по различной тематике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Спортивные соревнования по  лыжам, легкой атлетике, футболу, плаванию, аэробике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Танцевальные конкурсы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Театральные студии.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929190" y="214290"/>
            <a:ext cx="3757610" cy="591187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Федеральный уровень</a:t>
            </a:r>
            <a:r>
              <a:rPr lang="ru-RU" dirty="0" smtClean="0"/>
              <a:t>.                                </a:t>
            </a:r>
          </a:p>
          <a:p>
            <a:endParaRPr lang="ru-RU" dirty="0" smtClean="0"/>
          </a:p>
          <a:p>
            <a:r>
              <a:rPr lang="ru-RU" dirty="0" smtClean="0"/>
              <a:t>Всероссийская олимпиада школьников РО, олимпиады  « Кенгуру», «Русский медвежонок», « УРФО» и т.д.</a:t>
            </a:r>
          </a:p>
          <a:p>
            <a:r>
              <a:rPr lang="ru-RU" dirty="0" smtClean="0"/>
              <a:t>Предметные олимпиады школьников.</a:t>
            </a:r>
          </a:p>
          <a:p>
            <a:endParaRPr lang="ru-RU" dirty="0" smtClean="0"/>
          </a:p>
          <a:p>
            <a:r>
              <a:rPr lang="ru-RU" dirty="0" smtClean="0"/>
              <a:t>Спортивные соревнования по различным видам спорта.</a:t>
            </a:r>
          </a:p>
          <a:p>
            <a:endParaRPr lang="ru-RU" dirty="0" smtClean="0"/>
          </a:p>
          <a:p>
            <a:r>
              <a:rPr lang="ru-RU" dirty="0" smtClean="0"/>
              <a:t>Различные танцевальные и артистические конкурсы.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</TotalTime>
  <Words>371</Words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Реализация принципов личностно –ориентирован-ного обучения в работе с одаренными детьми. </vt:lpstr>
      <vt:lpstr>Учитель должен знать типы одаренности чтобы,  </vt:lpstr>
      <vt:lpstr> Различия по уровню одаренности.   </vt:lpstr>
      <vt:lpstr>Слайд 4</vt:lpstr>
      <vt:lpstr>Типы одаренности</vt:lpstr>
      <vt:lpstr>Четыре основных подхода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принципов личностно –ориентированного обучения в работе с одаренными детьми. </dc:title>
  <dc:creator>User</dc:creator>
  <cp:lastModifiedBy>User</cp:lastModifiedBy>
  <cp:revision>4</cp:revision>
  <dcterms:created xsi:type="dcterms:W3CDTF">2014-08-25T16:42:27Z</dcterms:created>
  <dcterms:modified xsi:type="dcterms:W3CDTF">2014-08-25T17:15:37Z</dcterms:modified>
</cp:coreProperties>
</file>