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2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Богатое население</c:v>
                </c:pt>
                <c:pt idx="1">
                  <c:v>Среднее население</c:v>
                </c:pt>
                <c:pt idx="2">
                  <c:v>Бедное население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65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14CE4-A06D-41A0-9816-29088053586D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8C55F-BBFA-4FBB-82AF-B359E962D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Тема "Основы денежного механизма"   10 класс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Урок 2. Доходы и расходы семьи. Стоимость жизни. Сбережения. Кредит.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7BCD3-B7E8-4E85-A399-22E9894A85A3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Тема "Основы денежного механизма"   10 класс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Урок 2. Доходы и расходы семьи. Стоимость жизни. Сбережения. Кредит.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24595-BA12-489D-8D09-3003754FC435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82D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Доходы и расходы семей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64807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Доходы  личного подсобного хозяйства были направлены на: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Потребление своей семьёй;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Продажу на рынке для получения дохода.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4563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25144"/>
            <a:ext cx="36724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434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начале 90-х годов после реформ и законов положение начинает меняться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18884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Разрешено владеть факторами производства на условиях частной собственности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это время Россия переживает два важных процесса: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ru-RU" b="1" dirty="0" smtClean="0"/>
              <a:t>1 процесс – формирование новых экономических механизмов и возникновение новых доходов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2 процесс – выход из экономического кризиса.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Влияние экономического кризиса на семейные доходы: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ru-RU" b="1" dirty="0" smtClean="0"/>
              <a:t>Медленный рост заработной платы;</a:t>
            </a:r>
          </a:p>
          <a:p>
            <a:r>
              <a:rPr lang="ru-RU" b="1" dirty="0" smtClean="0"/>
              <a:t>Рост числа безработных.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392488" cy="365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Экономический подъем 1999 – 2000 г. </a:t>
            </a:r>
            <a:r>
              <a:rPr lang="ru-RU" b="1" dirty="0" smtClean="0">
                <a:solidFill>
                  <a:srgbClr val="FF0000"/>
                </a:solidFill>
              </a:rPr>
              <a:t>привел </a:t>
            </a:r>
            <a:r>
              <a:rPr lang="ru-RU" b="1" dirty="0" smtClean="0">
                <a:solidFill>
                  <a:srgbClr val="FF0000"/>
                </a:solidFill>
              </a:rPr>
              <a:t>к быстрому росту заработной платы в доходах населения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3204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247775" y="215900"/>
          <a:ext cx="6942138" cy="3821113"/>
        </p:xfrm>
        <a:graphic>
          <a:graphicData uri="http://schemas.openxmlformats.org/presentationml/2006/ole">
            <p:oleObj spid="_x0000_s4098" name="Диаграмма" r:id="rId4" imgW="6096060" imgH="4067085" progId="MSGraph.Chart.8">
              <p:embed followColorScheme="full"/>
            </p:oleObj>
          </a:graphicData>
        </a:graphic>
      </p:graphicFrame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9563" y="4337050"/>
            <a:ext cx="8455025" cy="226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ru-RU" sz="2400" b="1" dirty="0"/>
              <a:t>С ростом дохода семьи структура расходов меняется: удельный вес расходов на питание снижается, доля расходов на одежду, отопление и жилище остается на прежнем уровне, а удельный вес расходов на удовлетворение культурных потребностей увеличивается.</a:t>
            </a:r>
          </a:p>
        </p:txBody>
      </p:sp>
      <p:sp>
        <p:nvSpPr>
          <p:cNvPr id="11341" name="Rectangle 77"/>
          <p:cNvSpPr>
            <a:spLocks noGrp="1" noChangeArrowheads="1"/>
          </p:cNvSpPr>
          <p:nvPr>
            <p:ph type="title"/>
          </p:nvPr>
        </p:nvSpPr>
        <p:spPr>
          <a:xfrm>
            <a:off x="1619672" y="3573016"/>
            <a:ext cx="41783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Закон </a:t>
            </a:r>
            <a:r>
              <a:rPr lang="ru-RU" b="1" dirty="0" err="1">
                <a:solidFill>
                  <a:srgbClr val="FF0000"/>
                </a:solidFill>
              </a:rPr>
              <a:t>Энгеля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1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71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71" grpId="0" bld="category" animBg="0"/>
      <p:bldP spid="11272" grpId="0" autoUpdateAnimBg="0"/>
      <p:bldP spid="113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33703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Семейный бюджет нужно учитывать с влиянием на экономику инфляции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Инфляция – это повышения уровня цен на товары и услуги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56992"/>
            <a:ext cx="48965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Презентацию подготовила учитель экономики МБОУ СОШ №5 </a:t>
            </a:r>
            <a:r>
              <a:rPr lang="ru-RU" b="1" dirty="0" err="1" smtClean="0">
                <a:solidFill>
                  <a:schemeClr val="tx1"/>
                </a:solidFill>
              </a:rPr>
              <a:t>Данильчук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Анжелика</a:t>
            </a:r>
            <a:r>
              <a:rPr lang="ru-RU" b="1" dirty="0" smtClean="0">
                <a:solidFill>
                  <a:schemeClr val="tx1"/>
                </a:solidFill>
              </a:rPr>
              <a:t> Александровна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Семейные доходы и их классификация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Семейные доходы в России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 smtClean="0"/>
              <a:t>Энгеля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Семейные доходы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000" b="1" dirty="0" smtClean="0"/>
              <a:t>Семейные доходы – это денежные средства, которые члены семьи получают от посторонних лиц или организаций и могут использовать для оплаты собственных расходов.</a:t>
            </a:r>
            <a:endParaRPr lang="ru-RU" sz="3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 семейных доходов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5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64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Фактор производства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Вид приносимых доходов</a:t>
                      </a:r>
                      <a:endParaRPr lang="ru-RU" b="1" dirty="0"/>
                    </a:p>
                  </a:txBody>
                  <a:tcPr/>
                </a:tc>
              </a:tr>
              <a:tr h="4764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Труд наемного работника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Заработная плата</a:t>
                      </a:r>
                      <a:endParaRPr lang="ru-RU" b="1" dirty="0"/>
                    </a:p>
                  </a:txBody>
                  <a:tcPr/>
                </a:tc>
              </a:tr>
              <a:tr h="11747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Труд предпринимателя и капитал фирмы, созданный за счет</a:t>
                      </a:r>
                      <a:r>
                        <a:rPr lang="ru-RU" b="1" baseline="0" dirty="0" smtClean="0"/>
                        <a:t> его собственных средств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Прибыль </a:t>
                      </a:r>
                      <a:r>
                        <a:rPr lang="ru-RU" b="1" dirty="0" smtClean="0"/>
                        <a:t>предпринимателя</a:t>
                      </a:r>
                      <a:endParaRPr lang="ru-RU" b="1" dirty="0"/>
                    </a:p>
                  </a:txBody>
                  <a:tcPr/>
                </a:tc>
              </a:tr>
              <a:tr h="4764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Производственный капитал</a:t>
                      </a:r>
                      <a:r>
                        <a:rPr lang="ru-RU" b="1" baseline="0" dirty="0" smtClean="0"/>
                        <a:t> фирмы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Доход в форме процента</a:t>
                      </a:r>
                      <a:endParaRPr lang="ru-RU" b="1" dirty="0"/>
                    </a:p>
                  </a:txBody>
                  <a:tcPr/>
                </a:tc>
              </a:tr>
              <a:tr h="4764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Рента </a:t>
                      </a:r>
                      <a:endParaRPr lang="ru-RU" b="1" dirty="0"/>
                    </a:p>
                  </a:txBody>
                  <a:tcPr/>
                </a:tc>
              </a:tr>
              <a:tr h="4764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Денежный капитал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Процент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 descr="C:\Program Files\Common Files\Microsoft Shared\Clipart\cagcat50\PE02043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30563"/>
            <a:ext cx="1095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7" descr="C:\Program Files\Common Files\Microsoft Shared\Clipart\cagcat50\PE01027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8651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9" descr="C:\Program Files\Common Files\Microsoft Shared\Clipart\cagcat50\PE02002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6875" y="1552575"/>
            <a:ext cx="173196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20"/>
          <p:cNvSpPr>
            <a:spLocks noChangeArrowheads="1" noChangeShapeType="1" noTextEdit="1"/>
          </p:cNvSpPr>
          <p:nvPr/>
        </p:nvSpPr>
        <p:spPr bwMode="auto">
          <a:xfrm>
            <a:off x="2362200" y="638175"/>
            <a:ext cx="42672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"/>
                <a:cs typeface="Arial"/>
              </a:rPr>
              <a:t>Семья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pic>
        <p:nvPicPr>
          <p:cNvPr id="18438" name="Picture 21" descr="C:\Program Files\Common Files\Microsoft Shared\Clipart\cagcat50\BD07153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6113" y="3536950"/>
            <a:ext cx="12525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88925" y="1868488"/>
            <a:ext cx="1600200" cy="915987"/>
            <a:chOff x="480" y="720"/>
            <a:chExt cx="1008" cy="577"/>
          </a:xfrm>
        </p:grpSpPr>
        <p:sp>
          <p:nvSpPr>
            <p:cNvPr id="18462" name="AutoShape 22"/>
            <p:cNvSpPr>
              <a:spLocks noChangeArrowheads="1"/>
            </p:cNvSpPr>
            <p:nvPr/>
          </p:nvSpPr>
          <p:spPr bwMode="auto">
            <a:xfrm>
              <a:off x="480" y="72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Text Box 23"/>
            <p:cNvSpPr txBox="1">
              <a:spLocks noChangeArrowheads="1"/>
            </p:cNvSpPr>
            <p:nvPr/>
          </p:nvSpPr>
          <p:spPr bwMode="auto">
            <a:xfrm>
              <a:off x="624" y="720"/>
              <a:ext cx="67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>
                  <a:solidFill>
                    <a:schemeClr val="bg2"/>
                  </a:solidFill>
                </a:rPr>
                <a:t>Заработ-ная плата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95313" y="3776663"/>
            <a:ext cx="1600200" cy="915987"/>
            <a:chOff x="279" y="2580"/>
            <a:chExt cx="1008" cy="577"/>
          </a:xfrm>
        </p:grpSpPr>
        <p:sp>
          <p:nvSpPr>
            <p:cNvPr id="18460" name="AutoShape 26"/>
            <p:cNvSpPr>
              <a:spLocks noChangeArrowheads="1"/>
            </p:cNvSpPr>
            <p:nvPr/>
          </p:nvSpPr>
          <p:spPr bwMode="auto">
            <a:xfrm>
              <a:off x="279" y="258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373" y="2580"/>
              <a:ext cx="816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dirty="0">
                  <a:solidFill>
                    <a:schemeClr val="bg2"/>
                  </a:solidFill>
                </a:rPr>
                <a:t>Доход от </a:t>
              </a:r>
              <a:r>
                <a:rPr lang="ru-RU" sz="1800" dirty="0" err="1">
                  <a:solidFill>
                    <a:schemeClr val="bg2"/>
                  </a:solidFill>
                </a:rPr>
                <a:t>собст-венности</a:t>
              </a:r>
              <a:endParaRPr lang="ru-RU" sz="18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695450" y="5130800"/>
            <a:ext cx="1600200" cy="915988"/>
            <a:chOff x="1018" y="3422"/>
            <a:chExt cx="1008" cy="577"/>
          </a:xfrm>
        </p:grpSpPr>
        <p:sp>
          <p:nvSpPr>
            <p:cNvPr id="18458" name="AutoShape 29"/>
            <p:cNvSpPr>
              <a:spLocks noChangeArrowheads="1"/>
            </p:cNvSpPr>
            <p:nvPr/>
          </p:nvSpPr>
          <p:spPr bwMode="auto">
            <a:xfrm>
              <a:off x="1018" y="3422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Text Box 30"/>
            <p:cNvSpPr txBox="1">
              <a:spLocks noChangeArrowheads="1"/>
            </p:cNvSpPr>
            <p:nvPr/>
          </p:nvSpPr>
          <p:spPr bwMode="auto">
            <a:xfrm>
              <a:off x="1162" y="3422"/>
              <a:ext cx="787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>
                  <a:solidFill>
                    <a:schemeClr val="bg2"/>
                  </a:solidFill>
                </a:rPr>
                <a:t>Социаль-ные транс-ферты 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135813" y="1862138"/>
            <a:ext cx="1600200" cy="931862"/>
            <a:chOff x="4503" y="1173"/>
            <a:chExt cx="1008" cy="587"/>
          </a:xfrm>
        </p:grpSpPr>
        <p:sp>
          <p:nvSpPr>
            <p:cNvPr id="18456" name="AutoShape 32"/>
            <p:cNvSpPr>
              <a:spLocks noChangeArrowheads="1"/>
            </p:cNvSpPr>
            <p:nvPr/>
          </p:nvSpPr>
          <p:spPr bwMode="auto">
            <a:xfrm>
              <a:off x="4503" y="1173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4617" y="1183"/>
              <a:ext cx="816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>
                  <a:solidFill>
                    <a:schemeClr val="bg2"/>
                  </a:solidFill>
                </a:rPr>
                <a:t>Доходы от сбереже-ний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848475" y="3702050"/>
            <a:ext cx="1600200" cy="984250"/>
            <a:chOff x="4314" y="2332"/>
            <a:chExt cx="1008" cy="620"/>
          </a:xfrm>
        </p:grpSpPr>
        <p:sp>
          <p:nvSpPr>
            <p:cNvPr id="18454" name="AutoShape 35"/>
            <p:cNvSpPr>
              <a:spLocks noChangeArrowheads="1"/>
            </p:cNvSpPr>
            <p:nvPr/>
          </p:nvSpPr>
          <p:spPr bwMode="auto">
            <a:xfrm>
              <a:off x="4314" y="2376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Text Box 36"/>
            <p:cNvSpPr txBox="1">
              <a:spLocks noChangeArrowheads="1"/>
            </p:cNvSpPr>
            <p:nvPr/>
          </p:nvSpPr>
          <p:spPr bwMode="auto">
            <a:xfrm>
              <a:off x="4401" y="2332"/>
              <a:ext cx="835" cy="5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>
                  <a:solidFill>
                    <a:schemeClr val="bg2"/>
                  </a:solidFill>
                </a:rPr>
                <a:t>Доход от предприма-тельской деятельности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516563" y="5141913"/>
            <a:ext cx="1600200" cy="915987"/>
            <a:chOff x="480" y="720"/>
            <a:chExt cx="1008" cy="577"/>
          </a:xfrm>
        </p:grpSpPr>
        <p:sp>
          <p:nvSpPr>
            <p:cNvPr id="18452" name="AutoShape 38"/>
            <p:cNvSpPr>
              <a:spLocks noChangeArrowheads="1"/>
            </p:cNvSpPr>
            <p:nvPr/>
          </p:nvSpPr>
          <p:spPr bwMode="auto">
            <a:xfrm>
              <a:off x="480" y="72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Text Box 39"/>
            <p:cNvSpPr txBox="1">
              <a:spLocks noChangeArrowheads="1"/>
            </p:cNvSpPr>
            <p:nvPr/>
          </p:nvSpPr>
          <p:spPr bwMode="auto">
            <a:xfrm>
              <a:off x="624" y="720"/>
              <a:ext cx="67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>
                  <a:solidFill>
                    <a:schemeClr val="bg2"/>
                  </a:solidFill>
                </a:rPr>
                <a:t>Доход в виде благ</a:t>
              </a:r>
            </a:p>
          </p:txBody>
        </p:sp>
      </p:grpSp>
      <p:sp>
        <p:nvSpPr>
          <p:cNvPr id="7214" name="AutoShape 4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00300" y="6115050"/>
            <a:ext cx="258763" cy="366713"/>
          </a:xfrm>
          <a:prstGeom prst="actionButtonInformat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 flipH="1">
            <a:off x="2051050" y="2316163"/>
            <a:ext cx="762000" cy="1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>
            <a:off x="2355850" y="3260725"/>
            <a:ext cx="685800" cy="4587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>
            <a:off x="2600325" y="4570413"/>
            <a:ext cx="731838" cy="4905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5221288" y="4830763"/>
            <a:ext cx="382587" cy="4286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6135688" y="3200400"/>
            <a:ext cx="685800" cy="396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6184900" y="2306638"/>
            <a:ext cx="852488" cy="15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 animBg="1"/>
      <p:bldP spid="7216" grpId="0" animBg="1"/>
      <p:bldP spid="7217" grpId="0" animBg="1"/>
      <p:bldP spid="7218" grpId="0" animBg="1"/>
      <p:bldP spid="7219" grpId="0" animBg="1"/>
      <p:bldP spid="7220" grpId="0" animBg="1"/>
      <p:bldP spid="7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Главным источником доходов выступает заработная плата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968552" cy="23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Семейные доходы в России: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Запрещено заниматься предпринимательской деятельностью;</a:t>
            </a:r>
          </a:p>
          <a:p>
            <a:r>
              <a:rPr lang="ru-RU" b="1" dirty="0" smtClean="0"/>
              <a:t>Единственный фактор производства -  труд;</a:t>
            </a:r>
          </a:p>
          <a:p>
            <a:r>
              <a:rPr lang="ru-RU" b="1" dirty="0" smtClean="0"/>
              <a:t>В 90-х годах Россия была с очень нищим населением.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Владение имуществом на пороге последнего десятилетия ХХ века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Главным спасением на пороге бедности было личное подсобное хозяйство.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096000" cy="402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362</Words>
  <Application>Microsoft Office PowerPoint</Application>
  <PresentationFormat>Экран (4:3)</PresentationFormat>
  <Paragraphs>63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Диаграмма</vt:lpstr>
      <vt:lpstr>Доходы и расходы семей</vt:lpstr>
      <vt:lpstr>План урока:</vt:lpstr>
      <vt:lpstr>Семейные доходы</vt:lpstr>
      <vt:lpstr>Классификация семейных доходов</vt:lpstr>
      <vt:lpstr>Слайд 5</vt:lpstr>
      <vt:lpstr>Главным источником доходов выступает заработная плата</vt:lpstr>
      <vt:lpstr>Семейные доходы в России:</vt:lpstr>
      <vt:lpstr>Владение имуществом на пороге последнего десятилетия ХХ века</vt:lpstr>
      <vt:lpstr>Главным спасением на пороге бедности было личное подсобное хозяйство. </vt:lpstr>
      <vt:lpstr>Доходы  личного подсобного хозяйства были направлены на:</vt:lpstr>
      <vt:lpstr>В начале 90-х годов после реформ и законов положение начинает меняться</vt:lpstr>
      <vt:lpstr>В это время Россия переживает два важных процесса:</vt:lpstr>
      <vt:lpstr>Влияние экономического кризиса на семейные доходы:</vt:lpstr>
      <vt:lpstr>Экономический подъем 1999 – 2000 г. привел к быстрому росту заработной платы в доходах населения</vt:lpstr>
      <vt:lpstr>Закон Энгеля</vt:lpstr>
      <vt:lpstr>Семейный бюджет нужно учитывать с влиянием на экономику инфляции  Инфляция – это повышения уровня цен на товары и услуги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Доходы и расходы семей</dc:title>
  <dc:creator>User</dc:creator>
  <cp:lastModifiedBy>User</cp:lastModifiedBy>
  <cp:revision>7</cp:revision>
  <dcterms:created xsi:type="dcterms:W3CDTF">2014-09-02T11:24:30Z</dcterms:created>
  <dcterms:modified xsi:type="dcterms:W3CDTF">2014-09-02T12:40:58Z</dcterms:modified>
</cp:coreProperties>
</file>