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Уровень обученности</a:t>
            </a:r>
          </a:p>
        </c:rich>
      </c:tx>
      <c:layout>
        <c:manualLayout>
          <c:xMode val="edge"/>
          <c:yMode val="edge"/>
          <c:x val="0.21383647798742225"/>
          <c:y val="1.9138755980861243E-2"/>
        </c:manualLayout>
      </c:layout>
      <c:overlay val="0"/>
      <c:spPr>
        <a:noFill/>
        <a:ln w="25401">
          <a:noFill/>
        </a:ln>
      </c:spPr>
    </c:title>
    <c:autoTitleDeleted val="0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9182389937107"/>
          <c:y val="0.26315789473684231"/>
          <c:w val="0.86163522012578908"/>
          <c:h val="0.56937799043062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407955908410756E-2"/>
                  <c:y val="-1.061854028422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28129404901347E-2"/>
                  <c:y val="-1.061854028422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93277071383426E-2"/>
                  <c:y val="-1.540322927943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27392"/>
        <c:axId val="2828928"/>
        <c:axId val="0"/>
      </c:bar3DChart>
      <c:catAx>
        <c:axId val="28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2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8928"/>
        <c:scaling>
          <c:orientation val="minMax"/>
        </c:scaling>
        <c:delete val="0"/>
        <c:axPos val="l"/>
        <c:majorGridlines>
          <c:spPr>
            <a:ln w="12700">
              <a:solidFill>
                <a:srgbClr val="CC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2739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Качество обученности</a:t>
            </a:r>
          </a:p>
        </c:rich>
      </c:tx>
      <c:layout>
        <c:manualLayout>
          <c:xMode val="edge"/>
          <c:yMode val="edge"/>
          <c:x val="0.36496764939266363"/>
          <c:y val="0.12519254765285487"/>
        </c:manualLayout>
      </c:layout>
      <c:overlay val="0"/>
      <c:spPr>
        <a:noFill/>
        <a:ln w="25399">
          <a:noFill/>
        </a:ln>
      </c:spPr>
    </c:title>
    <c:autoTitleDeleted val="0"/>
    <c:view3D>
      <c:rotX val="15"/>
      <c:hPercent val="18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FFFF99"/>
            </a:gs>
            <a:gs pos="100000">
              <a:srgbClr val="FFFFCC"/>
            </a:gs>
          </a:gsLst>
          <a:lin ang="5400000" scaled="1"/>
        </a:gradFill>
        <a:ln w="12700">
          <a:solidFill>
            <a:srgbClr val="FFFF99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FFFF99"/>
            </a:gs>
            <a:gs pos="100000">
              <a:srgbClr val="FFFFCC"/>
            </a:gs>
          </a:gsLst>
          <a:lin ang="5400000" scaled="1"/>
        </a:gradFill>
        <a:ln w="12700">
          <a:solidFill>
            <a:srgbClr val="FFFF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7380821583346"/>
          <c:y val="0.22649584785508384"/>
          <c:w val="0.71556886227544914"/>
          <c:h val="0.6068376068376067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2678354881520599"/>
                  <c:y val="7.698827999589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17398694645138"/>
                  <c:y val="2.2549804225291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6315589659355535"/>
                  <c:y val="2.885334162990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75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93.4</c:v>
                </c:pt>
                <c:pt idx="1">
                  <c:v>94.6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680704"/>
        <c:axId val="42682240"/>
        <c:axId val="0"/>
      </c:bar3DChart>
      <c:catAx>
        <c:axId val="4268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682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68224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68070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Средний балл</a:t>
            </a:r>
          </a:p>
        </c:rich>
      </c:tx>
      <c:layout>
        <c:manualLayout>
          <c:xMode val="edge"/>
          <c:yMode val="edge"/>
          <c:x val="0.35545023696682482"/>
          <c:y val="2.1276595744680847E-2"/>
        </c:manualLayout>
      </c:layout>
      <c:overlay val="0"/>
      <c:spPr>
        <a:noFill/>
        <a:ln w="253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72333571939871"/>
          <c:y val="0.33361679790026311"/>
          <c:w val="0.78199052132701419"/>
          <c:h val="0.502127659574468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060">
              <a:solidFill>
                <a:srgbClr val="8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798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4.5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3808"/>
        <c:axId val="43945344"/>
      </c:lineChart>
      <c:catAx>
        <c:axId val="439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394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45344"/>
        <c:scaling>
          <c:orientation val="minMax"/>
        </c:scaling>
        <c:delete val="0"/>
        <c:axPos val="l"/>
        <c:majorGridlines>
          <c:spPr>
            <a:ln w="317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3943808"/>
        <c:crosses val="autoZero"/>
        <c:crossBetween val="midCat"/>
      </c:valAx>
      <c:spPr>
        <a:solidFill>
          <a:srgbClr val="CC99FF"/>
        </a:solidFill>
        <a:ln w="12687">
          <a:solidFill>
            <a:srgbClr val="96969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8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6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8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4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5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F90A-9F28-4097-AC09-268BE69D2C4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4E09-D073-4087-A936-D0D4FD7B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ougn2orlovanatalia.blogspot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328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58" y="188640"/>
            <a:ext cx="8447674" cy="108012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9845" y="836712"/>
            <a:ext cx="5024603" cy="3096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учителя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начальных классов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МБОУ – гимназии  №2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Г. Тулы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5373216"/>
            <a:ext cx="7632848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Орловой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Натальи Александровны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D:\ФОТО\Я\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9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1"/>
    </mc:Choice>
    <mc:Fallback xmlns="">
      <p:transition spd="slow" advTm="711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52" objId="5"/>
        <p14:triggerEvt type="onClick" time="1452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P1020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29766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5689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ПОВЫШЕНИЕ</a:t>
            </a:r>
            <a:r>
              <a:rPr lang="en-US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КВАЛИФИКАЦИИ</a:t>
            </a:r>
            <a:endParaRPr lang="ru-RU" sz="4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789040"/>
            <a:ext cx="312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Повышала квалификацию в ИПК и ППРО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образовательной программе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Д.Б. </a:t>
            </a:r>
            <a:r>
              <a:rPr lang="ru-RU" sz="1600" b="1" i="1" u="sng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1600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В.В. Давыдова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новая философия образования»</a:t>
            </a:r>
          </a:p>
        </p:txBody>
      </p:sp>
      <p:pic>
        <p:nvPicPr>
          <p:cNvPr id="6" name="Picture 2" descr="C:\Documents and Settings\Admin\Мои документы\Мои рисунки\P1020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2277474" cy="3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1268760"/>
            <a:ext cx="26008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Повышала квалификацию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ИПК и ППРО по проблеме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«Информационные технологии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учителя »</a:t>
            </a:r>
          </a:p>
        </p:txBody>
      </p:sp>
      <p:pic>
        <p:nvPicPr>
          <p:cNvPr id="8" name="Picture 2" descr="E:\ЭЛЕКТРОННОЕ ПОРТФОЛИО\Отсканированные грамоты\Отсканированные грамоты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5471" y="669761"/>
            <a:ext cx="1980391" cy="27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267" y="3244430"/>
            <a:ext cx="30736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подготовку к введению ФГОС НОО по курсу </a:t>
            </a:r>
            <a:r>
              <a:rPr lang="ru-RU" sz="1600" b="1" i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«Тенденции и направления развития современной начальной школы в условиях модернизации Российского образования»</a:t>
            </a: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Институте повышения квалификации и профессиональной переподготовки работников </a:t>
            </a:r>
            <a:r>
              <a:rPr lang="ru-RU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3778"/>
      </p:ext>
    </p:extLst>
  </p:cSld>
  <p:clrMapOvr>
    <a:masterClrMapping/>
  </p:clrMapOvr>
  <p:transition spd="slow" advClick="0" advTm="5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All Users\Документы\Мои рисунки\интеракт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46" y="1112956"/>
            <a:ext cx="3780419" cy="28309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Повышала квалификацию в на обучающих семинарах в ТГПУ им. Л.Н. Толстого по теме «Эффективное использование интерактивной электронной доски в учебном процессе»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5689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ПОВЫШЕНИЕ</a:t>
            </a:r>
            <a:r>
              <a:rPr lang="en-US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КВАЛИФИКАЦИИ</a:t>
            </a:r>
            <a:endParaRPr lang="ru-RU" sz="4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6" name="Picture 2" descr="C:\Documents and Settings\All Users\Документы\Мои рисунки\курсы по ФГ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67429"/>
            <a:ext cx="2822202" cy="36905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35995" y="11129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подготовку к введению ФГОС НОО по дистанционному курсу «Моделирование образовательной среды «Новая школа» на Тульском школьном портале в рамках городской творческой лаборатории «Новые подходы в обучении: системно - деятельностный метод»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0"/>
    </mc:Choice>
    <mc:Fallback xmlns="">
      <p:transition spd="slow" advTm="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26" y="188640"/>
            <a:ext cx="8634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Documents and Settings\All Users\Документы\Мои рисунки\конкурс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880320" cy="4135723"/>
          </a:xfrm>
          <a:prstGeom prst="rect">
            <a:avLst/>
          </a:prstGeom>
          <a:noFill/>
        </p:spPr>
      </p:pic>
      <p:pic>
        <p:nvPicPr>
          <p:cNvPr id="4" name="Picture 2" descr="C:\Documents and Settings\All Users\Документы\Мои рисунки\конкур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065966" cy="4135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3684" y="5661248"/>
            <a:ext cx="79046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Муниципальном конкурсе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 - 2009»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9"/>
    </mc:Choice>
    <mc:Fallback xmlns="">
      <p:transition spd="slow" advTm="35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26" y="188640"/>
            <a:ext cx="8634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300" y="5257766"/>
            <a:ext cx="457260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этапа муниципального конкурса</a:t>
            </a: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«я - педагог»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 г.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ЭЛЕКТРОННОЕ ПОРТФОЛИО\Отсканированные грамоты\Отсканированные грамоты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27051"/>
            <a:ext cx="2980151" cy="41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0277" y="1630819"/>
            <a:ext cx="4030144" cy="30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4826" y="5257766"/>
            <a:ext cx="457260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Всероссийского</a:t>
            </a:r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</a:t>
            </a: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«Лучшая методическая разработка»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"/>
    </mc:Choice>
    <mc:Fallback xmlns="">
      <p:transition spd="slow" advTm="30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26" y="188640"/>
            <a:ext cx="8634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690" y="5373216"/>
            <a:ext cx="79046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Муниципальном конкурсе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 - 2013»</a:t>
            </a:r>
          </a:p>
          <a:p>
            <a:pPr algn="ctr"/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«Учитель начальных классов: </a:t>
            </a:r>
          </a:p>
          <a:p>
            <a:pPr algn="ctr"/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новых стандартов»</a:t>
            </a:r>
            <a:endParaRPr lang="ru-RU" sz="1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ЭЛЕКТРОННОЕ ПОРТФОЛИО\Отсканированные грамоты\орл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2" y="996085"/>
            <a:ext cx="3002077" cy="41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ЭЛЕКТРОННОЕ ПОРТФОЛИО\Отсканированные грамоты\орлов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3082"/>
            <a:ext cx="2890976" cy="40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"/>
    </mc:Choice>
    <mc:Fallback xmlns="">
      <p:transition spd="slow" advTm="25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26" y="188640"/>
            <a:ext cx="8634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630" y="2592032"/>
            <a:ext cx="457260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</a:p>
          <a:p>
            <a:pPr algn="ctr"/>
            <a:r>
              <a:rPr lang="ru-RU" sz="28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Пнпо</a:t>
            </a:r>
            <a:r>
              <a:rPr lang="ru-RU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«Образование», муниципальный грант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 г.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ЭЛЕКТРОННОЕ ПОРТФОЛИО\Отсканированные грамоты\Отсканированные грам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95" y="1432188"/>
            <a:ext cx="3344318" cy="46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"/>
    </mc:Choice>
    <mc:Fallback xmlns="">
      <p:transition spd="slow" advTm="251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09624"/>
              </p:ext>
            </p:extLst>
          </p:nvPr>
        </p:nvGraphicFramePr>
        <p:xfrm>
          <a:off x="395536" y="1556792"/>
          <a:ext cx="3600400" cy="266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128"/>
              </p:ext>
            </p:extLst>
          </p:nvPr>
        </p:nvGraphicFramePr>
        <p:xfrm>
          <a:off x="4644008" y="1124744"/>
          <a:ext cx="32766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06473"/>
              </p:ext>
            </p:extLst>
          </p:nvPr>
        </p:nvGraphicFramePr>
        <p:xfrm>
          <a:off x="2771800" y="4221088"/>
          <a:ext cx="4216896" cy="239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237" y="188640"/>
            <a:ext cx="861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обучения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позитивной динамике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All Users\Документы\Мои рисунки\благоларность за чт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048676" cy="44254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548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Работа с одарёнными детьми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	«За подготовку дипломанта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b="1" i="1" dirty="0" smtClean="0">
                <a:solidFill>
                  <a:srgbClr val="002060"/>
                </a:solidFill>
                <a:latin typeface="Cambria" pitchFamily="18" charset="0"/>
              </a:rPr>
              <a:t>I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место) секции «Тайны Вселенной», проводимой в рамках городских Ломоносовских чтений для детей младшего школьного возраста, за работу с одарёнными детьми по развитию научно-исследовательских навыков»</a:t>
            </a:r>
          </a:p>
          <a:p>
            <a:pPr algn="r"/>
            <a:endParaRPr lang="ru-RU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r"/>
            <a:r>
              <a:rPr lang="ru-RU" b="1" i="1" u="sng" dirty="0" smtClean="0">
                <a:solidFill>
                  <a:srgbClr val="FF0000"/>
                </a:solidFill>
                <a:latin typeface="Cambria" pitchFamily="18" charset="0"/>
              </a:rPr>
              <a:t>Р М К   Советского района</a:t>
            </a:r>
          </a:p>
          <a:p>
            <a:pPr algn="r"/>
            <a:r>
              <a:rPr lang="ru-RU" b="1" i="1" u="sng" dirty="0" smtClean="0">
                <a:solidFill>
                  <a:srgbClr val="FF0000"/>
                </a:solidFill>
                <a:latin typeface="Cambria" pitchFamily="18" charset="0"/>
              </a:rPr>
              <a:t>Города Тулы</a:t>
            </a:r>
            <a:endParaRPr lang="ru-RU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6"/>
    </mc:Choice>
    <mc:Fallback xmlns="">
      <p:transition spd="slow" advTm="367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548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Работа с одарёнными детьми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	«За работу с одарёнными детьми по развитию научно-исследовательских навыков и участие в городских научных чтениях младших школьников «Шаг в науку»</a:t>
            </a:r>
          </a:p>
          <a:p>
            <a:pPr algn="r"/>
            <a:endParaRPr lang="ru-RU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r"/>
            <a:r>
              <a:rPr lang="ru-RU" b="1" i="1" u="sng" dirty="0" smtClean="0">
                <a:solidFill>
                  <a:srgbClr val="FF0000"/>
                </a:solidFill>
                <a:latin typeface="Cambria" pitchFamily="18" charset="0"/>
              </a:rPr>
              <a:t>Управление образования администрации города Тулы</a:t>
            </a:r>
            <a:endParaRPr lang="ru-RU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2" descr="E:\ЭЛЕКТРОННОЕ ПОРТФОЛИО\Отсканированные грамоты\Отсканированные грамоты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57327" cy="47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"/>
    </mc:Choice>
    <mc:Fallback xmlns="">
      <p:transition spd="slow" advTm="30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4393" y="188640"/>
            <a:ext cx="9131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Профессиональные достижения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6322" name="Picture 2" descr="C:\Documents and Settings\Admin\Рабочий стол\Сканирование\Scan-130120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672724" cy="35301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34965" y="5009751"/>
            <a:ext cx="3041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Почётная грамота Департамента образования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 Тульской области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2011 год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42" name="Picture 2" descr="E:\ЭЛЕКТРОННОЕ ПОРТФОЛИО\Отсканированные грамоты\Отсканированные грамоты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11743"/>
            <a:ext cx="285730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72227" y="1179558"/>
            <a:ext cx="304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Почётная грамота Управления образования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Администрации г. Тулы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2012год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"/>
    </mc:Choice>
    <mc:Fallback xmlns="">
      <p:transition spd="slow" advTm="39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76488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Слово о профессии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09058"/>
            <a:ext cx="7954665" cy="52629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"Часто человек думает, что это он выбирает свою профессию, на самом деле профессия выбирает нас. А в таких профессиях, как учитель, где суть состоит не просто в выполнении обязанностей, а в служении, вообще все иначе. Бог,  определяя Вам профессию ПЕДАГОГА, доверяет возможно даже больше, чем вы сами в себе находите сил. Но Он видит эти силы, а жизнь доказывает, что случайных людей в нашей профессии быть не должно. Это благородная профессия. И для истинного учителя благодарная. Мысль об этом меня воодушевляет. А потому я верю и знаю, что на земле живу не зря.."</a:t>
            </a:r>
          </a:p>
        </p:txBody>
      </p:sp>
    </p:spTree>
    <p:extLst>
      <p:ext uri="{BB962C8B-B14F-4D97-AF65-F5344CB8AC3E}">
        <p14:creationId xmlns:p14="http://schemas.microsoft.com/office/powerpoint/2010/main" val="3133780565"/>
      </p:ext>
    </p:extLst>
  </p:cSld>
  <p:clrMapOvr>
    <a:masterClrMapping/>
  </p:clrMapOvr>
  <p:transition spd="slow" advClick="0" advTm="15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На работе\IMG_9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131108"/>
            <a:ext cx="3092361" cy="20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013" y="188640"/>
            <a:ext cx="8325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высокого качества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эффективного использования 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</a:t>
            </a:r>
          </a:p>
        </p:txBody>
      </p:sp>
      <p:grpSp>
        <p:nvGrpSpPr>
          <p:cNvPr id="5" name="Organization Chart 2"/>
          <p:cNvGrpSpPr>
            <a:grpSpLocks/>
          </p:cNvGrpSpPr>
          <p:nvPr/>
        </p:nvGrpSpPr>
        <p:grpSpPr bwMode="auto">
          <a:xfrm>
            <a:off x="1043608" y="2008738"/>
            <a:ext cx="7776542" cy="4588912"/>
            <a:chOff x="1559" y="3846"/>
            <a:chExt cx="3600" cy="10439"/>
          </a:xfrm>
        </p:grpSpPr>
        <p:cxnSp>
          <p:nvCxnSpPr>
            <p:cNvPr id="6" name="_s1028"/>
            <p:cNvCxnSpPr>
              <a:cxnSpLocks noChangeShapeType="1"/>
              <a:stCxn id="25" idx="1"/>
              <a:endCxn id="16" idx="2"/>
            </p:cNvCxnSpPr>
            <p:nvPr/>
          </p:nvCxnSpPr>
          <p:spPr bwMode="auto">
            <a:xfrm rot="10800000">
              <a:off x="2639" y="4566"/>
              <a:ext cx="360" cy="936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029"/>
            <p:cNvCxnSpPr>
              <a:cxnSpLocks noChangeShapeType="1"/>
              <a:stCxn id="24" idx="1"/>
              <a:endCxn id="16" idx="2"/>
            </p:cNvCxnSpPr>
            <p:nvPr/>
          </p:nvCxnSpPr>
          <p:spPr bwMode="auto">
            <a:xfrm rot="10800000">
              <a:off x="2639" y="4566"/>
              <a:ext cx="360" cy="828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030"/>
            <p:cNvCxnSpPr>
              <a:cxnSpLocks noChangeShapeType="1"/>
              <a:stCxn id="23" idx="1"/>
              <a:endCxn id="16" idx="2"/>
            </p:cNvCxnSpPr>
            <p:nvPr/>
          </p:nvCxnSpPr>
          <p:spPr bwMode="auto">
            <a:xfrm rot="10800000">
              <a:off x="2639" y="4566"/>
              <a:ext cx="360" cy="72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031"/>
            <p:cNvCxnSpPr>
              <a:cxnSpLocks noChangeShapeType="1"/>
              <a:stCxn id="22" idx="1"/>
              <a:endCxn id="16" idx="2"/>
            </p:cNvCxnSpPr>
            <p:nvPr/>
          </p:nvCxnSpPr>
          <p:spPr bwMode="auto">
            <a:xfrm rot="10800000">
              <a:off x="2639" y="4566"/>
              <a:ext cx="360" cy="61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32"/>
            <p:cNvCxnSpPr>
              <a:cxnSpLocks noChangeShapeType="1"/>
              <a:stCxn id="21" idx="1"/>
              <a:endCxn id="16" idx="2"/>
            </p:cNvCxnSpPr>
            <p:nvPr/>
          </p:nvCxnSpPr>
          <p:spPr bwMode="auto">
            <a:xfrm rot="10800000">
              <a:off x="2639" y="4566"/>
              <a:ext cx="360" cy="504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33"/>
            <p:cNvCxnSpPr>
              <a:cxnSpLocks noChangeShapeType="1"/>
              <a:stCxn id="20" idx="1"/>
              <a:endCxn id="16" idx="2"/>
            </p:cNvCxnSpPr>
            <p:nvPr/>
          </p:nvCxnSpPr>
          <p:spPr bwMode="auto">
            <a:xfrm rot="10800000">
              <a:off x="2639" y="4566"/>
              <a:ext cx="360" cy="396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_s1034"/>
            <p:cNvCxnSpPr>
              <a:cxnSpLocks noChangeShapeType="1"/>
              <a:stCxn id="19" idx="1"/>
              <a:endCxn id="16" idx="2"/>
            </p:cNvCxnSpPr>
            <p:nvPr/>
          </p:nvCxnSpPr>
          <p:spPr bwMode="auto">
            <a:xfrm rot="10800000">
              <a:off x="2639" y="4566"/>
              <a:ext cx="360" cy="288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1035"/>
            <p:cNvCxnSpPr>
              <a:cxnSpLocks noChangeShapeType="1"/>
              <a:stCxn id="18" idx="1"/>
              <a:endCxn id="16" idx="2"/>
            </p:cNvCxnSpPr>
            <p:nvPr/>
          </p:nvCxnSpPr>
          <p:spPr bwMode="auto">
            <a:xfrm rot="10800000">
              <a:off x="2639" y="4566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_s1036"/>
            <p:cNvCxnSpPr>
              <a:cxnSpLocks noChangeShapeType="1"/>
              <a:stCxn id="17" idx="1"/>
              <a:endCxn id="16" idx="2"/>
            </p:cNvCxnSpPr>
            <p:nvPr/>
          </p:nvCxnSpPr>
          <p:spPr bwMode="auto">
            <a:xfrm rot="10800000">
              <a:off x="2639" y="4566"/>
              <a:ext cx="360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1037"/>
            <p:cNvSpPr>
              <a:spLocks noChangeArrowheads="1"/>
            </p:cNvSpPr>
            <p:nvPr/>
          </p:nvSpPr>
          <p:spPr bwMode="auto">
            <a:xfrm>
              <a:off x="1559" y="384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Инновационные технологии</a:t>
              </a:r>
              <a:endPara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_s1038"/>
            <p:cNvSpPr>
              <a:spLocks noChangeArrowheads="1"/>
            </p:cNvSpPr>
            <p:nvPr/>
          </p:nvSpPr>
          <p:spPr bwMode="auto">
            <a:xfrm>
              <a:off x="2999" y="492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E0FBA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проблемное обучение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_s1039"/>
            <p:cNvSpPr>
              <a:spLocks noChangeArrowheads="1"/>
            </p:cNvSpPr>
            <p:nvPr/>
          </p:nvSpPr>
          <p:spPr bwMode="auto">
            <a:xfrm>
              <a:off x="2999" y="600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6EEB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здоровьесберегающие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технологии</a:t>
              </a:r>
              <a:endPara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1040"/>
            <p:cNvSpPr>
              <a:spLocks noChangeArrowheads="1"/>
            </p:cNvSpPr>
            <p:nvPr/>
          </p:nvSpPr>
          <p:spPr bwMode="auto">
            <a:xfrm>
              <a:off x="2999" y="708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4EA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обучение в сотрудничестве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_s1041"/>
            <p:cNvSpPr>
              <a:spLocks noChangeArrowheads="1"/>
            </p:cNvSpPr>
            <p:nvPr/>
          </p:nvSpPr>
          <p:spPr bwMode="auto">
            <a:xfrm>
              <a:off x="2999" y="816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2F7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технология решения исследовательских задач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_s1042"/>
            <p:cNvSpPr>
              <a:spLocks noChangeArrowheads="1"/>
            </p:cNvSpPr>
            <p:nvPr/>
          </p:nvSpPr>
          <p:spPr bwMode="auto">
            <a:xfrm>
              <a:off x="2999" y="924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7F1A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коллективная система обучения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1043"/>
            <p:cNvSpPr>
              <a:spLocks noChangeArrowheads="1"/>
            </p:cNvSpPr>
            <p:nvPr/>
          </p:nvSpPr>
          <p:spPr bwMode="auto">
            <a:xfrm>
              <a:off x="2999" y="1032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D7F1A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технология «дебаты»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1044"/>
            <p:cNvSpPr>
              <a:spLocks noChangeArrowheads="1"/>
            </p:cNvSpPr>
            <p:nvPr/>
          </p:nvSpPr>
          <p:spPr bwMode="auto">
            <a:xfrm>
              <a:off x="2999" y="1140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0E9B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технология развития критического мышления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_s1045"/>
            <p:cNvSpPr>
              <a:spLocks noChangeArrowheads="1"/>
            </p:cNvSpPr>
            <p:nvPr/>
          </p:nvSpPr>
          <p:spPr bwMode="auto">
            <a:xfrm>
              <a:off x="2999" y="1248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2ECD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технология использования игровых методов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_s1046"/>
            <p:cNvSpPr>
              <a:spLocks noChangeArrowheads="1"/>
            </p:cNvSpPr>
            <p:nvPr/>
          </p:nvSpPr>
          <p:spPr bwMode="auto">
            <a:xfrm>
              <a:off x="2999" y="13566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CFFBA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информационно – коммуникативные технологии</a:t>
              </a:r>
              <a:endParaRPr kumimoji="0" lang="ru-RU" alt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9853"/>
      </p:ext>
    </p:extLst>
  </p:cSld>
  <p:clrMapOvr>
    <a:masterClrMapping/>
  </p:clrMapOvr>
  <p:transition spd="slow" advClick="0" advTm="9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013" y="188640"/>
            <a:ext cx="8325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высокого качества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эффективного использования 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</a:t>
            </a:r>
          </a:p>
        </p:txBody>
      </p:sp>
      <p:pic>
        <p:nvPicPr>
          <p:cNvPr id="11269" name="Picture 5" descr="На экране: P1090779.JP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8702"/>
            <a:ext cx="4000291" cy="26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Admin\Local Settings\Temporary Internet Files\Content.Word\20130214_114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92" y="3933056"/>
            <a:ext cx="36078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20130320_113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99106" y="3644122"/>
            <a:ext cx="3558420" cy="24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G:\P1090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91" y="1869324"/>
            <a:ext cx="3669708" cy="2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17505"/>
      </p:ext>
    </p:extLst>
  </p:cSld>
  <p:clrMapOvr>
    <a:masterClrMapping/>
  </p:clrMapOvr>
  <p:transition spd="slow" advClick="0" advTm="518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 rot="-475977">
            <a:off x="904875" y="3663950"/>
            <a:ext cx="7848600" cy="2930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20000" scaled="1"/>
                </a:gradFill>
                <a:latin typeface="Impact"/>
              </a:rPr>
              <a:t>Интересной и творческой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20000" scaled="1"/>
                </a:gradFill>
                <a:latin typeface="Impact"/>
              </a:rPr>
              <a:t>работы Вам!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1935"/>
      </p:ext>
    </p:extLst>
  </p:cSld>
  <p:clrMapOvr>
    <a:masterClrMapping/>
  </p:clrMapOvr>
  <p:transition spd="slow" advClick="0" advTm="13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38E9F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8625"/>
            <a:ext cx="4040188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Аналитическая справка о деятельности учителя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Орлова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Наталья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786063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Образование высшее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педагогическое</a:t>
            </a:r>
            <a:endParaRPr lang="ru-RU" sz="24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Занимаемая должность: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учитель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начальных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классов МБОУ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гимназии №2,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руководитель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кафедры учителей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начальных классов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Педагогический стаж 12 лет</a:t>
            </a:r>
            <a:endParaRPr lang="ru-RU" sz="24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Квалификационная категория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высшая</a:t>
            </a:r>
            <a:endParaRPr lang="ru-RU" sz="24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0327161"/>
      </p:ext>
    </p:extLst>
  </p:cSld>
  <p:clrMapOvr>
    <a:masterClrMapping/>
  </p:clrMapOvr>
  <p:transition spd="slow" advClick="0" advTm="9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P102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34216">
            <a:off x="4019550" y="246538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P102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69910">
            <a:off x="1005456" y="2278127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496" y="1556922"/>
            <a:ext cx="8658225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Закончила с отличием Тульский педагогический колледж №1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специальности «Учитель начальных классов», Тульский педагогический университет им. Л.Н. Толстого по специальности «Учитель русского языка и литературы»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724" y="0"/>
            <a:ext cx="86882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Формирование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педагогического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опыта</a:t>
            </a:r>
          </a:p>
        </p:txBody>
      </p:sp>
    </p:spTree>
    <p:extLst>
      <p:ext uri="{BB962C8B-B14F-4D97-AF65-F5344CB8AC3E}">
        <p14:creationId xmlns:p14="http://schemas.microsoft.com/office/powerpoint/2010/main" val="1256103187"/>
      </p:ext>
    </p:extLst>
  </p:cSld>
  <p:clrMapOvr>
    <a:masterClrMapping/>
  </p:clrMapOvr>
  <p:transition spd="slow" advClick="0" advTm="7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Аналитическая справка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 </a:t>
            </a:r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деятельности учителя</a:t>
            </a:r>
            <a:b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2002-2005 гг. – Муниципальная общеобразовательная средняя школа №68, учитель русского языка и литературы;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г. по настоящее время – Муниципальное бюджетное общеобразовательное учреждение – гимназия№2, учитель начальных классов;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2005 г.- активный член профсоюза работников образования и науки РФ: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2007 г.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настоящее время – руководитель кафедры учителей начальных классов МБОУ – гимназии №2;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г. – присвоена высшая квалификационная категория (Приказ № 1597 от 21.12.2009 г.)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г. – участие в Муниципальном конкурсе «Профессионал - 2009» в номинации «Учитель начальных классов»;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г. – осуществляет тьюторское сопровождение реализации Программы городской творческой лаборатории «Новые подходы в обучении: системно-деятельностный метод»;</a:t>
            </a:r>
          </a:p>
          <a:p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"/>
    </mc:Choice>
    <mc:Fallback xmlns="">
      <p:transition spd="slow" advTm="85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Аналитическая справка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 </a:t>
            </a:r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деятельности учителя</a:t>
            </a:r>
            <a:b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919" y="1152724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г. – руководитель творческой группы «Новая школа – новый учитель» в рамках стажировочной площадки по введению ФГОС на базе МБОУ – гимназии 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г. – победитель районного этапа муниципального конкурса «Я - педагог»;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член жюри муниципального конкурса методических разработок по курсу «Основы религиозных культур и светской этики»;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член жюри городских научных чтений для детей младшего школьного возраста «Шаг в науку»;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создание персонального блога учителя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mougn2orlovanatalia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blogspot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член городского клуба творчески работающих педагогов «Магистр»;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участник муниципального конкурса «Профессионал - 2013» в номинации «Учитель начальных классов: освоение новых стандартов»;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победитель Приоритетного Национального Проекта «Образование», Муниципальный грант;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 – победитель Всероссийского конкурса презентаций портфолио «Лидеры </a:t>
            </a: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школы»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Документальное подтверждение публичной презентации результатов педагогической деятельности профессиональному сообществу</a:t>
            </a:r>
            <a:endParaRPr lang="ru-RU" sz="2800" dirty="0"/>
          </a:p>
        </p:txBody>
      </p:sp>
      <p:pic>
        <p:nvPicPr>
          <p:cNvPr id="4" name="Picture 1" descr="C:\Documents and Settings\All Users\Документы\Мои рисунки\тульский фор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748305" cy="4011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301208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Принимала участие  в работе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i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i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Тульского  городского  форума   «Образование» </a:t>
            </a:r>
            <a:r>
              <a:rPr lang="ru-RU" sz="1600" b="1" i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«Особенности работы с одарёнными детьми в рамках проекта </a:t>
            </a:r>
            <a:r>
              <a:rPr lang="ru-RU" sz="1600" b="1" i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«НАША НОВАЯ ШКОЛА»</a:t>
            </a:r>
          </a:p>
        </p:txBody>
      </p:sp>
      <p:pic>
        <p:nvPicPr>
          <p:cNvPr id="6" name="Picture 2" descr="E:\ЭЛЕКТРОННОЕ ПОРТФОЛИО\Отсканированные грамоты\орлов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833257" cy="39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5325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Представляла опыт работы гимназии на заседании координационного совета «Внеурочная деятельность образовательных учреждений по ФГОС с использованием ИКТ - технологий»</a:t>
            </a:r>
            <a:endParaRPr lang="ru-RU" sz="1600" b="1" i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"/>
    </mc:Choice>
    <mc:Fallback xmlns="">
      <p:transition spd="slow" advTm="36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4320480" cy="41764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rgbClr val="0070C0"/>
                </a:solidFill>
              </a:rPr>
              <a:t>ОСУЩЕСТВЛЯЛА ТЬЮТЕРСКОЕ СОПРОВОЖДЕНИЕ РЕАЛИЗАЦИИ ПРОГРАММЫ ГОРОДСКОЙ ТВОРЧЕСКОЙ ЛАБОРАТОРИИ «Новые подходы в обучении : системно - деятельностный подход» в образовательный процесс гимназии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02402" name="Picture 2" descr="C:\Documents and Settings\All Users\Документы\Мои рисунки\тьютерство по ФГ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8" y="1484784"/>
            <a:ext cx="2809441" cy="465313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6749" y="692696"/>
            <a:ext cx="8229600" cy="1143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800" b="1" kern="1200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Документальное подтверждение публичной презентации результатов педагогической деятельности профессиональному сообществу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15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7"/>
    </mc:Choice>
    <mc:Fallback xmlns="">
      <p:transition spd="slow" advTm="71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Documents and Settings\All Users\Документы\Мои рисунки\грамо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864" y="2060847"/>
            <a:ext cx="3214408" cy="4594277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" y="2492896"/>
            <a:ext cx="457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	«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За организацию и проведение городского семинара «Реализация пилотного проекта по внедрению ФГОС  в практике образовательного учреждения»</a:t>
            </a:r>
          </a:p>
          <a:p>
            <a:pPr algn="r"/>
            <a:endParaRPr lang="ru-RU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r"/>
            <a:r>
              <a:rPr lang="ru-RU" b="1" i="1" u="sng" dirty="0" smtClean="0">
                <a:solidFill>
                  <a:srgbClr val="FF0000"/>
                </a:solidFill>
                <a:latin typeface="Cambria" pitchFamily="18" charset="0"/>
              </a:rPr>
              <a:t>МОУ – ДОВ «РМК  Советского района г. Тулы»</a:t>
            </a:r>
            <a:endParaRPr lang="ru-RU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Документальное подтверждение </a:t>
            </a:r>
            <a:br>
              <a:rPr lang="ru-RU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публичной презентации результатов педагогической деятельности профессиональному сообществу</a:t>
            </a:r>
            <a:endParaRPr lang="ru-RU" sz="28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4"/>
    </mc:Choice>
    <mc:Fallback xmlns="">
      <p:transition spd="slow" advTm="7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790</Words>
  <Application>Microsoft Office PowerPoint</Application>
  <PresentationFormat>Экран (4:3)</PresentationFormat>
  <Paragraphs>126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Портфолио</vt:lpstr>
      <vt:lpstr>Презентация PowerPoint</vt:lpstr>
      <vt:lpstr>Презентация PowerPoint</vt:lpstr>
      <vt:lpstr>Презентация PowerPoint</vt:lpstr>
      <vt:lpstr>Аналитическая справка  о деятельности учителя </vt:lpstr>
      <vt:lpstr>Аналитическая справка  о деятельности учителя </vt:lpstr>
      <vt:lpstr>Документальное подтверждение публичной презентации результатов педагогической деятельности профессиональному сообществу</vt:lpstr>
      <vt:lpstr>ОСУЩЕСТВЛЯЛА ТЬЮТЕРСКОЕ СОПРОВОЖДЕНИЕ РЕАЛИЗАЦИИ ПРОГРАММЫ ГОРОДСКОЙ ТВОРЧЕСКОЙ ЛАБОРАТОРИИ «Новые подходы в обучении : системно - деятельностный подход» в образовательный процесс гимназии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Гимназия №2</dc:creator>
  <cp:lastModifiedBy>Гимназия №2</cp:lastModifiedBy>
  <cp:revision>21</cp:revision>
  <dcterms:created xsi:type="dcterms:W3CDTF">2014-08-29T12:39:53Z</dcterms:created>
  <dcterms:modified xsi:type="dcterms:W3CDTF">2014-08-29T14:21:03Z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3883314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D5.1.3</vt:lpwstr>
  </property>
</Properties>
</file>