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71" r:id="rId12"/>
    <p:sldId id="270" r:id="rId13"/>
    <p:sldId id="265" r:id="rId14"/>
    <p:sldId id="266" r:id="rId15"/>
    <p:sldId id="267" r:id="rId16"/>
    <p:sldId id="269" r:id="rId17"/>
    <p:sldId id="268" r:id="rId1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E2101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6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76;&#1077;&#1085;&#1100;%20&#1087;&#1086;&#1073;&#1077;&#1076;&#1099;\&#1084;&#1091;&#1079;&#1099;&#1082;&#1072;\svyachennaya_voina.mp3" TargetMode="Externa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USER\Desktop\&#1076;&#1077;&#1085;&#1100;%20&#1087;&#1086;&#1073;&#1077;&#1076;&#1099;\&#1084;&#1091;&#1079;&#1099;&#1082;&#1072;\lemeshev-goluboj_konvert.mp3" TargetMode="External"/><Relationship Id="rId1" Type="http://schemas.openxmlformats.org/officeDocument/2006/relationships/audio" Target="file:///C:\Users\USER\Desktop\&#1076;&#1077;&#1085;&#1100;%20&#1087;&#1086;&#1073;&#1077;&#1076;&#1099;\&#1084;&#1091;&#1079;&#1099;&#1082;&#1072;\bernes_-_moskvichi.mp3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rgbClr val="FFF200">
                <a:alpha val="0"/>
              </a:srgb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9may-002_sm.png"/>
          <p:cNvPicPr>
            <a:picLocks noChangeAspect="1"/>
          </p:cNvPicPr>
          <p:nvPr/>
        </p:nvPicPr>
        <p:blipFill>
          <a:blip r:embed="rId2"/>
          <a:srcRect t="15000"/>
          <a:stretch>
            <a:fillRect/>
          </a:stretch>
        </p:blipFill>
        <p:spPr>
          <a:xfrm>
            <a:off x="4572000" y="0"/>
            <a:ext cx="342900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 rot="20553077">
            <a:off x="86129" y="461692"/>
            <a:ext cx="5204915" cy="391446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ButtonPour">
              <a:avLst>
                <a:gd name="adj1" fmla="val 10589906"/>
                <a:gd name="adj2" fmla="val 58849"/>
              </a:avLst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НЕСКОЛЬКО 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   СЛОВ</a:t>
            </a:r>
          </a:p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>
                      <a:alpha val="4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О  ВОЙНЕ…</a:t>
            </a:r>
          </a:p>
        </p:txBody>
      </p:sp>
      <p:pic>
        <p:nvPicPr>
          <p:cNvPr id="6" name="Рисунок 5" descr="9may-011_sm.png"/>
          <p:cNvPicPr>
            <a:picLocks noChangeAspect="1"/>
          </p:cNvPicPr>
          <p:nvPr/>
        </p:nvPicPr>
        <p:blipFill>
          <a:blip r:embed="rId3"/>
          <a:srcRect t="15381"/>
          <a:stretch>
            <a:fillRect/>
          </a:stretch>
        </p:blipFill>
        <p:spPr>
          <a:xfrm>
            <a:off x="5791200" y="3124200"/>
            <a:ext cx="31242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04800" y="5181600"/>
            <a:ext cx="5243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38100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1941-1945 гг.</a:t>
            </a:r>
            <a:endParaRPr lang="ru-RU" sz="5400" b="1" cap="none" spc="0" dirty="0">
              <a:ln w="38100" cmpd="sng">
                <a:solidFill>
                  <a:schemeClr val="accent1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>
                <a:alpha val="0"/>
              </a:srgb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6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83058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>
                <a:alpha val="0"/>
              </a:srgb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9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74221"/>
            <a:ext cx="8153400" cy="62503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>
                <a:alpha val="0"/>
              </a:srgb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4_b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77982"/>
            <a:ext cx="8305800" cy="5902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>
                <a:alpha val="0"/>
              </a:srgb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41_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685800"/>
            <a:ext cx="7112000" cy="4025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>
                <a:alpha val="0"/>
              </a:srgb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945_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228600"/>
            <a:ext cx="5334000" cy="617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981200"/>
            <a:ext cx="880721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9 МАЯ 1945 года</a:t>
            </a:r>
          </a:p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ДЕНЬ ПОБЕДЫ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6-005-Znamja-pobedy-nad-rejkhstagom-1945-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4057650" cy="5514975"/>
          </a:xfrm>
          <a:prstGeom prst="rect">
            <a:avLst/>
          </a:prstGeom>
        </p:spPr>
      </p:pic>
      <p:pic>
        <p:nvPicPr>
          <p:cNvPr id="3" name="Рисунок 2" descr="1945_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381000"/>
            <a:ext cx="3924300" cy="533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000" y="5867400"/>
            <a:ext cx="4283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ФЛАГ НАД РЕЙХСТАГОМ. 1945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5791200"/>
            <a:ext cx="3113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НАДПИСИ НА СТЕНЕ </a:t>
            </a:r>
          </a:p>
          <a:p>
            <a:r>
              <a:rPr lang="ru-RU" sz="2000" b="1" dirty="0" smtClean="0"/>
              <a:t>РЕЙХСТАГА. 1945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20000"/>
                <a:lumOff val="80000"/>
              </a:schemeClr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007-006-Voennyj-parad-voiny-v-forme-velikoj-otechestvennoj-vojn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47800"/>
            <a:ext cx="7239000" cy="51054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19200" y="5334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9 МАЯ 1945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rot="21176264">
            <a:off x="-72677" y="620494"/>
            <a:ext cx="4813938" cy="283345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>
                <a:gd name="adj1" fmla="val 8212"/>
                <a:gd name="adj2" fmla="val 0"/>
              </a:avLst>
            </a:prstTxWarp>
            <a:spAutoFit/>
          </a:bodyPr>
          <a:lstStyle/>
          <a:p>
            <a:pPr algn="ctr"/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  <a:t>РОССИЯ…</a:t>
            </a:r>
          </a:p>
          <a:p>
            <a:pPr algn="ctr"/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  <a:t>РУСЬ…</a:t>
            </a:r>
          </a:p>
          <a:p>
            <a:pPr algn="ctr"/>
            <a:r>
              <a:rPr lang="ru-RU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istral" pitchFamily="66" charset="0"/>
              </a:rPr>
              <a:t>РОДИНА МОЯ…</a:t>
            </a:r>
            <a:endParaRPr lang="ru-RU" sz="8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istral" pitchFamily="66" charset="0"/>
            </a:endParaRPr>
          </a:p>
        </p:txBody>
      </p:sp>
      <p:pic>
        <p:nvPicPr>
          <p:cNvPr id="10" name="Рисунок 9" descr="Nature_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2400"/>
            <a:ext cx="4343400" cy="2819400"/>
          </a:xfrm>
          <a:prstGeom prst="rect">
            <a:avLst/>
          </a:prstGeom>
        </p:spPr>
      </p:pic>
      <p:pic>
        <p:nvPicPr>
          <p:cNvPr id="11" name="Рисунок 10" descr="Nature_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276600"/>
            <a:ext cx="4724400" cy="3162300"/>
          </a:xfrm>
          <a:prstGeom prst="rect">
            <a:avLst/>
          </a:prstGeom>
        </p:spPr>
      </p:pic>
      <p:pic>
        <p:nvPicPr>
          <p:cNvPr id="12" name="Рисунок 11" descr="Nature_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3048000"/>
            <a:ext cx="4419600" cy="3390900"/>
          </a:xfrm>
          <a:prstGeom prst="rect">
            <a:avLst/>
          </a:prstGeom>
        </p:spPr>
      </p:pic>
      <p:pic>
        <p:nvPicPr>
          <p:cNvPr id="13" name="Рисунок 12" descr="natur04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3200400"/>
            <a:ext cx="4572000" cy="3352800"/>
          </a:xfrm>
          <a:prstGeom prst="rect">
            <a:avLst/>
          </a:prstGeom>
        </p:spPr>
      </p:pic>
      <p:pic>
        <p:nvPicPr>
          <p:cNvPr id="15" name="Рисунок 14" descr="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0" y="990600"/>
            <a:ext cx="45720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>
                <a:alpha val="0"/>
              </a:srgb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5800" y="228600"/>
            <a:ext cx="63193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Arial Black" pitchFamily="34" charset="0"/>
              </a:rPr>
              <a:t>22 июня 1941 г.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5" name="Рисунок 4" descr="1941_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219200"/>
            <a:ext cx="7620000" cy="4953000"/>
          </a:xfrm>
          <a:prstGeom prst="rect">
            <a:avLst/>
          </a:prstGeom>
        </p:spPr>
      </p:pic>
      <p:pic>
        <p:nvPicPr>
          <p:cNvPr id="8" name="svyachennaya_voin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10600" y="6248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>
                <a:alpha val="0"/>
              </a:srgb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45_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304800"/>
            <a:ext cx="3784600" cy="520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5638800"/>
            <a:ext cx="85651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small" dirty="0" smtClean="0">
                <a:solidFill>
                  <a:schemeClr val="accent6">
                    <a:lumMod val="50000"/>
                  </a:schemeClr>
                </a:solidFill>
              </a:rPr>
              <a:t>ВОЙНА – это 1725 разрушенных и сожжённых</a:t>
            </a:r>
          </a:p>
          <a:p>
            <a:r>
              <a:rPr lang="ru-RU" sz="2800" b="1" cap="small" dirty="0" smtClean="0">
                <a:solidFill>
                  <a:schemeClr val="accent6">
                    <a:lumMod val="50000"/>
                  </a:schemeClr>
                </a:solidFill>
              </a:rPr>
              <a:t>городов и посёлков…</a:t>
            </a:r>
            <a:endParaRPr lang="ru-RU" sz="2800" b="1" cap="small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>
                <a:alpha val="0"/>
              </a:srgb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41_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228600"/>
            <a:ext cx="4127500" cy="4953000"/>
          </a:xfrm>
          <a:prstGeom prst="rect">
            <a:avLst/>
          </a:prstGeom>
        </p:spPr>
      </p:pic>
      <p:pic>
        <p:nvPicPr>
          <p:cNvPr id="3" name="Рисунок 2" descr="1941_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2400"/>
            <a:ext cx="4038600" cy="4953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5562600"/>
            <a:ext cx="89178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cap="small" dirty="0" smtClean="0">
                <a:solidFill>
                  <a:schemeClr val="accent6">
                    <a:lumMod val="75000"/>
                  </a:schemeClr>
                </a:solidFill>
              </a:rPr>
              <a:t>ВОЙНА –это 900 дней и ночей блокадного Ленинграда.</a:t>
            </a:r>
          </a:p>
          <a:p>
            <a:r>
              <a:rPr lang="ru-RU" sz="2400" b="1" cap="small" dirty="0" smtClean="0">
                <a:solidFill>
                  <a:schemeClr val="accent6">
                    <a:lumMod val="75000"/>
                  </a:schemeClr>
                </a:solidFill>
              </a:rPr>
              <a:t>Это 125 граммов хлеба в сутки. Это тонны бомб и </a:t>
            </a:r>
          </a:p>
          <a:p>
            <a:r>
              <a:rPr lang="ru-RU" sz="2400" b="1" cap="small" dirty="0" smtClean="0">
                <a:solidFill>
                  <a:schemeClr val="accent6">
                    <a:lumMod val="75000"/>
                  </a:schemeClr>
                </a:solidFill>
              </a:rPr>
              <a:t>снарядов, падающих на мирных людей.</a:t>
            </a:r>
            <a:endParaRPr lang="ru-RU" sz="2400" b="1" cap="small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>
                <a:alpha val="0"/>
              </a:srgb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685800"/>
            <a:ext cx="8686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small" dirty="0" smtClean="0">
                <a:solidFill>
                  <a:srgbClr val="FFFF00"/>
                </a:solidFill>
              </a:rPr>
              <a:t>ВОЙНА</a:t>
            </a:r>
            <a:r>
              <a:rPr lang="ru-RU" sz="3200" b="1" cap="small" dirty="0" smtClean="0"/>
              <a:t> – это</a:t>
            </a:r>
            <a:r>
              <a:rPr lang="ru-RU" sz="3600" b="1" cap="small" dirty="0" smtClean="0"/>
              <a:t> </a:t>
            </a:r>
            <a:r>
              <a:rPr lang="ru-RU" sz="4000" b="1" cap="small" dirty="0" smtClean="0">
                <a:solidFill>
                  <a:srgbClr val="FFFF00"/>
                </a:solidFill>
              </a:rPr>
              <a:t>20</a:t>
            </a:r>
            <a:r>
              <a:rPr lang="ru-RU" sz="3600" b="1" cap="small" dirty="0" smtClean="0"/>
              <a:t> </a:t>
            </a:r>
            <a:r>
              <a:rPr lang="ru-RU" sz="3200" b="1" cap="small" dirty="0" smtClean="0"/>
              <a:t>часов у станка в день… </a:t>
            </a:r>
          </a:p>
          <a:p>
            <a:r>
              <a:rPr lang="ru-RU" sz="3200" b="1" cap="small" dirty="0" smtClean="0"/>
              <a:t>            Это урожай, выросший на</a:t>
            </a:r>
          </a:p>
          <a:p>
            <a:r>
              <a:rPr lang="ru-RU" sz="3200" b="1" cap="small" dirty="0" smtClean="0"/>
              <a:t>                   солёной от пота земле.</a:t>
            </a:r>
            <a:endParaRPr lang="ru-RU" sz="3200" b="1" cap="small" dirty="0"/>
          </a:p>
        </p:txBody>
      </p:sp>
      <p:sp>
        <p:nvSpPr>
          <p:cNvPr id="5" name="TextBox 4"/>
          <p:cNvSpPr txBox="1"/>
          <p:nvPr/>
        </p:nvSpPr>
        <p:spPr>
          <a:xfrm>
            <a:off x="1" y="3429000"/>
            <a:ext cx="8839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small" dirty="0" smtClean="0">
                <a:solidFill>
                  <a:srgbClr val="FFFF00"/>
                </a:solidFill>
              </a:rPr>
              <a:t>ВОЙНА</a:t>
            </a:r>
            <a:r>
              <a:rPr lang="ru-RU" sz="3200" b="1" cap="small" dirty="0" smtClean="0">
                <a:solidFill>
                  <a:schemeClr val="accent6">
                    <a:lumMod val="50000"/>
                  </a:schemeClr>
                </a:solidFill>
              </a:rPr>
              <a:t> – это </a:t>
            </a:r>
            <a:r>
              <a:rPr lang="ru-RU" sz="4000" b="1" cap="small" dirty="0" smtClean="0">
                <a:solidFill>
                  <a:srgbClr val="FFFF00"/>
                </a:solidFill>
              </a:rPr>
              <a:t>2600</a:t>
            </a:r>
            <a:r>
              <a:rPr lang="ru-RU" sz="3200" b="1" cap="small" dirty="0" smtClean="0">
                <a:solidFill>
                  <a:schemeClr val="accent6">
                    <a:lumMod val="50000"/>
                  </a:schemeClr>
                </a:solidFill>
              </a:rPr>
              <a:t> км, которые прошли</a:t>
            </a:r>
          </a:p>
          <a:p>
            <a:r>
              <a:rPr lang="ru-RU" sz="3200" b="1" cap="small" dirty="0" smtClean="0">
                <a:solidFill>
                  <a:schemeClr val="accent6">
                    <a:lumMod val="50000"/>
                  </a:schemeClr>
                </a:solidFill>
              </a:rPr>
              <a:t>         наши воины перебежками,</a:t>
            </a:r>
          </a:p>
          <a:p>
            <a:r>
              <a:rPr lang="ru-RU" sz="3200" b="1" cap="small" dirty="0" smtClean="0">
                <a:solidFill>
                  <a:schemeClr val="accent6">
                    <a:lumMod val="50000"/>
                  </a:schemeClr>
                </a:solidFill>
              </a:rPr>
              <a:t>            проползли  по-пластунски </a:t>
            </a:r>
          </a:p>
          <a:p>
            <a:r>
              <a:rPr lang="ru-RU" sz="3200" b="1" cap="small" dirty="0" smtClean="0">
                <a:solidFill>
                  <a:schemeClr val="accent6">
                    <a:lumMod val="50000"/>
                  </a:schemeClr>
                </a:solidFill>
              </a:rPr>
              <a:t>               в снег, дождь и жару </a:t>
            </a:r>
          </a:p>
          <a:p>
            <a:r>
              <a:rPr lang="ru-RU" sz="3200" b="1" cap="small" dirty="0" smtClean="0">
                <a:solidFill>
                  <a:schemeClr val="accent6">
                    <a:lumMod val="50000"/>
                  </a:schemeClr>
                </a:solidFill>
              </a:rPr>
              <a:t>                             за </a:t>
            </a:r>
            <a:r>
              <a:rPr lang="ru-RU" sz="4000" b="1" cap="small" dirty="0" smtClean="0">
                <a:solidFill>
                  <a:srgbClr val="FFFF00"/>
                </a:solidFill>
              </a:rPr>
              <a:t>1418</a:t>
            </a:r>
            <a:r>
              <a:rPr lang="ru-RU" sz="3200" b="1" cap="small" dirty="0" smtClean="0">
                <a:solidFill>
                  <a:schemeClr val="accent6">
                    <a:lumMod val="50000"/>
                  </a:schemeClr>
                </a:solidFill>
              </a:rPr>
              <a:t> дней.</a:t>
            </a:r>
          </a:p>
          <a:p>
            <a:r>
              <a:rPr lang="ru-RU" sz="2800" b="1" cap="small" dirty="0" smtClean="0">
                <a:solidFill>
                  <a:schemeClr val="accent6">
                    <a:lumMod val="50000"/>
                  </a:schemeClr>
                </a:solidFill>
              </a:rPr>
              <a:t>            </a:t>
            </a:r>
            <a:endParaRPr lang="ru-RU" sz="2800" b="1" cap="small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>
                <a:alpha val="0"/>
              </a:srgb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41_1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4800"/>
            <a:ext cx="3124200" cy="3810000"/>
          </a:xfrm>
          <a:prstGeom prst="rect">
            <a:avLst/>
          </a:prstGeom>
        </p:spPr>
      </p:pic>
      <p:pic>
        <p:nvPicPr>
          <p:cNvPr id="3" name="Рисунок 2" descr="1941_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28600"/>
            <a:ext cx="5067300" cy="4140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572000"/>
            <a:ext cx="92111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small" dirty="0" smtClean="0">
                <a:solidFill>
                  <a:srgbClr val="FFFF00"/>
                </a:solidFill>
              </a:rPr>
              <a:t>Хатынь</a:t>
            </a:r>
            <a:r>
              <a:rPr lang="ru-RU" sz="2800" b="1" cap="small" dirty="0" smtClean="0"/>
              <a:t>… </a:t>
            </a:r>
            <a:r>
              <a:rPr lang="ru-RU" sz="2800" b="1" cap="small" dirty="0" smtClean="0">
                <a:solidFill>
                  <a:srgbClr val="FFFF00"/>
                </a:solidFill>
              </a:rPr>
              <a:t>22 марта 1943 года</a:t>
            </a:r>
            <a:r>
              <a:rPr lang="ru-RU" sz="2800" b="1" cap="small" dirty="0" smtClean="0"/>
              <a:t>… Фашисты </a:t>
            </a:r>
          </a:p>
          <a:p>
            <a:r>
              <a:rPr lang="ru-RU" sz="2800" b="1" cap="small" dirty="0" smtClean="0"/>
              <a:t>заживо сожгли </a:t>
            </a:r>
            <a:r>
              <a:rPr lang="ru-RU" sz="2800" b="1" cap="small" dirty="0" smtClean="0">
                <a:solidFill>
                  <a:srgbClr val="FFFF00"/>
                </a:solidFill>
              </a:rPr>
              <a:t>149</a:t>
            </a:r>
            <a:r>
              <a:rPr lang="ru-RU" sz="2800" b="1" cap="small" dirty="0" smtClean="0"/>
              <a:t> жителей деревни… </a:t>
            </a:r>
            <a:r>
              <a:rPr lang="ru-RU" sz="2800" b="1" cap="small" dirty="0" smtClean="0">
                <a:solidFill>
                  <a:srgbClr val="FFFF00"/>
                </a:solidFill>
              </a:rPr>
              <a:t>75</a:t>
            </a:r>
            <a:r>
              <a:rPr lang="ru-RU" sz="2800" b="1" cap="small" dirty="0" smtClean="0"/>
              <a:t> детей…</a:t>
            </a:r>
            <a:endParaRPr lang="ru-RU" sz="2800" b="1" cap="smal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>
                <a:alpha val="0"/>
              </a:srgb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941_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94300" cy="4445000"/>
          </a:xfrm>
          <a:prstGeom prst="rect">
            <a:avLst/>
          </a:prstGeom>
        </p:spPr>
      </p:pic>
      <p:pic>
        <p:nvPicPr>
          <p:cNvPr id="3" name="Рисунок 2" descr="1941_2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1066800"/>
            <a:ext cx="3962400" cy="373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4953000"/>
            <a:ext cx="773481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cap="small" dirty="0" smtClean="0">
                <a:solidFill>
                  <a:srgbClr val="FFFF00"/>
                </a:solidFill>
              </a:rPr>
              <a:t>За 4 года </a:t>
            </a:r>
            <a:r>
              <a:rPr lang="ru-RU" sz="2800" b="1" cap="small" dirty="0" smtClean="0"/>
              <a:t>Великой Отечественной Войны</a:t>
            </a:r>
          </a:p>
          <a:p>
            <a:r>
              <a:rPr lang="ru-RU" sz="2800" b="1" cap="small" dirty="0" smtClean="0"/>
              <a:t>погибло  около </a:t>
            </a:r>
            <a:r>
              <a:rPr lang="ru-RU" sz="2800" b="1" cap="small" dirty="0" smtClean="0">
                <a:solidFill>
                  <a:srgbClr val="FFFF00"/>
                </a:solidFill>
              </a:rPr>
              <a:t>4о миллионов</a:t>
            </a:r>
            <a:r>
              <a:rPr lang="ru-RU" sz="2800" b="1" cap="small" dirty="0" smtClean="0"/>
              <a:t> русских</a:t>
            </a:r>
          </a:p>
          <a:p>
            <a:r>
              <a:rPr lang="ru-RU" sz="2800" b="1" cap="small" dirty="0" smtClean="0"/>
              <a:t>людей.</a:t>
            </a:r>
            <a:endParaRPr lang="ru-RU" sz="2800" b="1" cap="smal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200">
                <a:alpha val="0"/>
              </a:srgb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35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942_1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800" y="685800"/>
            <a:ext cx="6629400" cy="5207000"/>
          </a:xfrm>
          <a:prstGeom prst="rect">
            <a:avLst/>
          </a:prstGeom>
        </p:spPr>
      </p:pic>
      <p:pic>
        <p:nvPicPr>
          <p:cNvPr id="8" name="bernes_-_moskvich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6858000" y="6248400"/>
            <a:ext cx="304800" cy="304800"/>
          </a:xfrm>
          <a:prstGeom prst="rect">
            <a:avLst/>
          </a:prstGeom>
        </p:spPr>
      </p:pic>
      <p:pic>
        <p:nvPicPr>
          <p:cNvPr id="5" name="lemeshev-goluboj_konvert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8229600" y="6019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6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66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>
                <p:cTn id="1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Другая 2">
      <a:majorFont>
        <a:latin typeface="Monotype Corsiva"/>
        <a:ea typeface=""/>
        <a:cs typeface=""/>
      </a:majorFont>
      <a:minorFont>
        <a:latin typeface="Comic Sans MS"/>
        <a:ea typeface=""/>
        <a:cs typeface="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162</Words>
  <PresentationFormat>Экран (4:3)</PresentationFormat>
  <Paragraphs>33</Paragraphs>
  <Slides>17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25</cp:revision>
  <dcterms:created xsi:type="dcterms:W3CDTF">2010-05-02T12:22:46Z</dcterms:created>
  <dcterms:modified xsi:type="dcterms:W3CDTF">2010-05-06T03:06:08Z</dcterms:modified>
</cp:coreProperties>
</file>