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34"/>
  </p:notesMasterIdLst>
  <p:sldIdLst>
    <p:sldId id="278" r:id="rId2"/>
    <p:sldId id="279" r:id="rId3"/>
    <p:sldId id="296" r:id="rId4"/>
    <p:sldId id="318" r:id="rId5"/>
    <p:sldId id="309" r:id="rId6"/>
    <p:sldId id="284" r:id="rId7"/>
    <p:sldId id="319" r:id="rId8"/>
    <p:sldId id="302" r:id="rId9"/>
    <p:sldId id="305" r:id="rId10"/>
    <p:sldId id="303" r:id="rId11"/>
    <p:sldId id="311" r:id="rId12"/>
    <p:sldId id="320" r:id="rId13"/>
    <p:sldId id="308" r:id="rId14"/>
    <p:sldId id="317" r:id="rId15"/>
    <p:sldId id="304" r:id="rId16"/>
    <p:sldId id="287" r:id="rId17"/>
    <p:sldId id="280" r:id="rId18"/>
    <p:sldId id="285" r:id="rId19"/>
    <p:sldId id="300" r:id="rId20"/>
    <p:sldId id="297" r:id="rId21"/>
    <p:sldId id="298" r:id="rId22"/>
    <p:sldId id="286" r:id="rId23"/>
    <p:sldId id="289" r:id="rId24"/>
    <p:sldId id="292" r:id="rId25"/>
    <p:sldId id="293" r:id="rId26"/>
    <p:sldId id="294" r:id="rId27"/>
    <p:sldId id="321" r:id="rId28"/>
    <p:sldId id="299" r:id="rId29"/>
    <p:sldId id="313" r:id="rId30"/>
    <p:sldId id="314" r:id="rId31"/>
    <p:sldId id="312" r:id="rId32"/>
    <p:sldId id="31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93343" autoAdjust="0"/>
  </p:normalViewPr>
  <p:slideViewPr>
    <p:cSldViewPr>
      <p:cViewPr varScale="1">
        <p:scale>
          <a:sx n="87" d="100"/>
          <a:sy n="87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274E93-A185-4CC5-9812-AD930729F826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11650F-A521-41E8-BA64-5C3F643A8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20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8D98F-A2C3-4F34-A56E-C0B30E04B125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D364-BF8E-4FEA-B83B-BACF77AC933C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FA0C-969B-471E-A7B3-DF1F6E36F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0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EDEA-2BA0-427A-8551-0FD12940AED3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86A8-6054-4B3E-AFF8-D9570C1C0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0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C79E-A625-4F4A-832B-01B79D558C71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51D9-D794-4DA2-85C3-046887F4C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6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DC70-7DC1-4DCF-8486-E253B1457EF9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08B2-56B7-4F67-AF64-A0A9A5B71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5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2CB9-2EA5-4707-895B-1DFD5795BAA7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2F57-5807-4E91-B1EB-3983D1C91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3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E2B4-7ABA-4A7D-91DC-A93E05E36D66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F8C9-456E-4AEE-AE7F-9AEB894E9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4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A45F-882E-4BC5-BAE7-A4E1949EB2DB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AE32-2737-45F4-AC38-B1BD617FB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FC70-F9B0-4617-A29D-2ED0F99090B0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A018-FD48-4CCD-8A03-171757B49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3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7934-7D50-43FB-BFB9-D5618433AB94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95F2-2022-4AD2-8D1A-A1D7BE6E9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1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0E15-0901-48F9-B387-1304DB5697BD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FF82-D669-44A0-BA9B-2685ED7D2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8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A192-3BF3-4742-9597-7C9947C72D13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DC2E-6D0C-44A9-AB10-BBA1FE4B5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1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58DDE7C-ED2A-48AB-82A0-89104C0487DB}" type="datetimeFigureOut">
              <a:rPr lang="ru-RU"/>
              <a:pPr>
                <a:defRPr/>
              </a:pPr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91A8DC-0ED2-4308-9528-D3FCF9468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5" r:id="rId2"/>
    <p:sldLayoutId id="2147484124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5" r:id="rId9"/>
    <p:sldLayoutId id="2147484121" r:id="rId10"/>
    <p:sldLayoutId id="214748412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_____Microsoft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_____Microsoft_Excel_97-20032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843808" y="4941168"/>
            <a:ext cx="6192687" cy="993497"/>
          </a:xfrm>
          <a:extLst/>
        </p:spPr>
        <p:txBody>
          <a:bodyPr rtlCol="0">
            <a:noAutofit/>
          </a:bodyPr>
          <a:lstStyle/>
          <a:p>
            <a:pPr lvl="5" algn="l"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Презентацию подготовила: учитель начальных классов МБОУ «СОШ № 18» г. Энгельса Саратовской области Новикова Е.М.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14550" y="1052736"/>
            <a:ext cx="6561906" cy="3528393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Самооценка обучающихся на уроках русского языка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3" descr="C:\Users\Василий\AppData\Local\Microsoft\Windows\Temporary Internet Files\Content.IE5\7J745FE3\MC9004357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16250"/>
            <a:ext cx="1143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827088" y="765175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В 3 классе ученики тренируются в:</a:t>
            </a:r>
          </a:p>
          <a:p>
            <a:endParaRPr lang="ru-RU" sz="2400" b="1"/>
          </a:p>
          <a:p>
            <a:r>
              <a:rPr lang="ru-RU" sz="2400"/>
              <a:t>- сравнении результата деятельности с образцом;</a:t>
            </a:r>
          </a:p>
          <a:p>
            <a:r>
              <a:rPr lang="ru-RU" sz="2400"/>
              <a:t>- составлении проверочных заданий для самоконтроля;</a:t>
            </a:r>
          </a:p>
          <a:p>
            <a:r>
              <a:rPr lang="ru-RU" sz="2400"/>
              <a:t>- коллективно-распределительном составлении алгоритмов;</a:t>
            </a:r>
          </a:p>
          <a:p>
            <a:r>
              <a:rPr lang="ru-RU" sz="2400"/>
              <a:t>- выполнении действий по инструкции с ограничениями;</a:t>
            </a:r>
          </a:p>
          <a:p>
            <a:r>
              <a:rPr lang="ru-RU" sz="2400"/>
              <a:t>- самопроверке по плану с отсутствующими звеньями;</a:t>
            </a:r>
          </a:p>
          <a:p>
            <a:r>
              <a:rPr lang="ru-RU" sz="2400"/>
              <a:t>- составлении модели значимых условий деятельности под руководством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/>
              <a:t>Карточка №1</a:t>
            </a:r>
          </a:p>
          <a:p>
            <a:r>
              <a:rPr lang="ru-RU" b="1"/>
              <a:t>Спиши, вставляя пропущенные буквы. В скобках пиши проверочные слова.</a:t>
            </a:r>
          </a:p>
          <a:p>
            <a:r>
              <a:rPr lang="ru-RU"/>
              <a:t>П__стух, мол__тьба, зап__х, п__лоса, д__леко, зв__зда, ст__лбы, н__зина, д__жди, з__нты, д__брота.</a:t>
            </a:r>
          </a:p>
          <a:p>
            <a:endParaRPr lang="ru-RU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39750" y="1989138"/>
            <a:ext cx="81359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/>
              <a:t>Карточка №2</a:t>
            </a:r>
          </a:p>
          <a:p>
            <a:r>
              <a:rPr lang="ru-RU" b="1"/>
              <a:t>Из ряда слов подчеркни слова с безударными гласными в корне, проверяемые ударением, подбери проверочные слова.</a:t>
            </a:r>
          </a:p>
          <a:p>
            <a:endParaRPr lang="ru-RU"/>
          </a:p>
          <a:p>
            <a:r>
              <a:rPr lang="ru-RU"/>
              <a:t>Колючие, корзина, скользит, беда, сугроб, помогал, носил, месяц, зелёный, тащить, ворона, снежок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39750" y="3860800"/>
            <a:ext cx="8280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/>
              <a:t>Карточка №3</a:t>
            </a:r>
          </a:p>
          <a:p>
            <a:r>
              <a:rPr lang="ru-RU" b="1"/>
              <a:t>Спиши слова, поставь знак ударения и выдели корень. Подчеркни в ряду данных слов проверочное.</a:t>
            </a:r>
            <a:endParaRPr lang="ru-RU"/>
          </a:p>
          <a:p>
            <a:r>
              <a:rPr lang="ru-RU"/>
              <a:t>Варенье, варить, варка, варёный. Столяр, столовая, столик, стол. тяжёлый, тяжесть, тяжело. Плясун, плясать, пляска. Плодовитый, плодовый, плод. Дождливый, дождичек, дождь. Спасение, спасательный, спас. Размахивать, махнуть, взмах, перемахнуть, взмахивать. Заявить, явка, объявить, объявление, предъявить, заявка. Объяснить, ясный, пояснение, разъяснить, ясно. Выезд, разъезд, поезд, переезд, объезд, наездник. Единый, объединить, соединить, разъединить, единица.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5888"/>
            <a:ext cx="89630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атя-00\Урок к семинару\IMG_0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99012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4963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84213" y="765175"/>
            <a:ext cx="79914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В 4 классе школьники упражняются в:</a:t>
            </a:r>
          </a:p>
          <a:p>
            <a:endParaRPr lang="ru-RU" sz="2400" b="1"/>
          </a:p>
          <a:p>
            <a:r>
              <a:rPr lang="ru-RU" sz="2400"/>
              <a:t>- сличении результата деятельности с образцом на основе самостоятельно прогнозируемых условий эффективности;</a:t>
            </a:r>
          </a:p>
          <a:p>
            <a:r>
              <a:rPr lang="ru-RU" sz="2400"/>
              <a:t>- определении состава действий и операций с анализом возможных трудностей;</a:t>
            </a:r>
          </a:p>
          <a:p>
            <a:r>
              <a:rPr lang="ru-RU" sz="2400"/>
              <a:t>- выполнении действий по общей инструкции;</a:t>
            </a:r>
          </a:p>
          <a:p>
            <a:r>
              <a:rPr lang="ru-RU" sz="2400"/>
              <a:t>- самопроверке по плану с отсутствующими (неопределенными) звеньями;</a:t>
            </a:r>
          </a:p>
          <a:p>
            <a:r>
              <a:rPr lang="ru-RU" sz="2400"/>
              <a:t>- самостоятельном корректировании плана проверки;</a:t>
            </a:r>
          </a:p>
          <a:p>
            <a:r>
              <a:rPr lang="ru-RU" sz="2400"/>
              <a:t>- целенаправленной разработке общего способа контроля всех подобных задач под руководством педагога.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971550" y="476250"/>
            <a:ext cx="7056438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Рефлексия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Andalus" pitchFamily="18" charset="-78"/>
              </a:rPr>
              <a:t>«Спроси себя» </a:t>
            </a:r>
            <a:r>
              <a:rPr lang="ru-RU" sz="2400" dirty="0">
                <a:solidFill>
                  <a:srgbClr val="002060"/>
                </a:solidFill>
              </a:rPr>
              <a:t>по теме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002060"/>
                </a:solidFill>
              </a:rPr>
              <a:t>«Однородные члены предложения»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        Дети в начале урока получают индивидуальные карточки с заданиями. Перед изучением темы каждый пробует ответить на вопросы и ставит в соответствующей графе знак «+»  я знаю ответ;  «-» я не знаю ответ;  «?» я сомневаюсь в ответе.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В конце урока, после изучения темы, дети вновь возвращаются к карточкам и вновь ставят соответствующие знаки. 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0113" y="3068638"/>
          <a:ext cx="7127874" cy="336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944"/>
                <a:gridCol w="2087963"/>
                <a:gridCol w="1871967"/>
              </a:tblGrid>
              <a:tr h="7257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Вопросы</a:t>
                      </a:r>
                      <a:endParaRPr lang="ru-RU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Начало урока</a:t>
                      </a:r>
                      <a:endParaRPr lang="ru-RU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Конец урока</a:t>
                      </a:r>
                      <a:endParaRPr lang="ru-RU" sz="1800" dirty="0"/>
                    </a:p>
                  </a:txBody>
                  <a:tcPr marL="91429" marR="91429" marT="45711" marB="45711"/>
                </a:tc>
              </a:tr>
              <a:tr h="665489">
                <a:tc>
                  <a:txBody>
                    <a:bodyPr/>
                    <a:lstStyle/>
                    <a:p>
                      <a:r>
                        <a:rPr lang="ru-RU" sz="1800" smtClean="0"/>
                        <a:t>Зачем мы используем однородные члены?</a:t>
                      </a:r>
                      <a:endParaRPr lang="ru-RU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9" marR="91429" marT="45711" marB="45711"/>
                </a:tc>
              </a:tr>
              <a:tr h="665489">
                <a:tc>
                  <a:txBody>
                    <a:bodyPr/>
                    <a:lstStyle/>
                    <a:p>
                      <a:r>
                        <a:rPr lang="ru-RU" sz="1800" smtClean="0"/>
                        <a:t>По каким признакам их узнаём?</a:t>
                      </a:r>
                      <a:endParaRPr lang="ru-RU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9" marR="91429" marT="45711" marB="45711"/>
                </a:tc>
              </a:tr>
              <a:tr h="665489">
                <a:tc>
                  <a:txBody>
                    <a:bodyPr/>
                    <a:lstStyle/>
                    <a:p>
                      <a:r>
                        <a:rPr lang="ru-RU" sz="1800" smtClean="0"/>
                        <a:t>Какие члены предложения бывают однородными?</a:t>
                      </a:r>
                      <a:endParaRPr lang="ru-RU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29" marR="91429" marT="45711" marB="45711"/>
                </a:tc>
              </a:tr>
              <a:tr h="6400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Когда ставим запятые,</a:t>
                      </a:r>
                      <a:r>
                        <a:rPr lang="ru-RU" sz="1800" baseline="0" dirty="0" smtClean="0"/>
                        <a:t> а когда нет?</a:t>
                      </a:r>
                      <a:endParaRPr lang="ru-RU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sz="quarter" idx="4294967295"/>
          </p:nvPr>
        </p:nvSpPr>
        <p:spPr>
          <a:xfrm>
            <a:off x="0" y="620713"/>
            <a:ext cx="6400800" cy="3475037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Образец работы по русскому языку с оценочным листом</a:t>
            </a:r>
          </a:p>
          <a:p>
            <a:pPr eaLnBrk="1" hangingPunct="1"/>
            <a:r>
              <a:rPr lang="ru-RU" sz="2800" u="sng" smtClean="0">
                <a:solidFill>
                  <a:srgbClr val="0070C0"/>
                </a:solidFill>
              </a:rPr>
              <a:t>Оценочный лист к работе:</a:t>
            </a:r>
          </a:p>
          <a:p>
            <a:pPr eaLnBrk="1" hangingPunct="1"/>
            <a:endParaRPr lang="ru-RU" sz="1800" u="sng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913" y="2133600"/>
          <a:ext cx="712787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337"/>
                <a:gridCol w="855393"/>
                <a:gridCol w="1796325"/>
                <a:gridCol w="1567820"/>
              </a:tblGrid>
              <a:tr h="107652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умения</a:t>
                      </a:r>
                    </a:p>
                    <a:p>
                      <a:endParaRPr lang="ru-RU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задания</a:t>
                      </a:r>
                    </a:p>
                    <a:p>
                      <a:endParaRPr lang="ru-RU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Первичная</a:t>
                      </a:r>
                      <a:r>
                        <a:rPr lang="ru-RU" baseline="0" dirty="0" smtClean="0"/>
                        <a:t> оценка</a:t>
                      </a:r>
                      <a:endParaRPr lang="ru-RU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</a:t>
                      </a:r>
                    </a:p>
                    <a:p>
                      <a:r>
                        <a:rPr lang="ru-RU" dirty="0" smtClean="0"/>
                        <a:t>оценка</a:t>
                      </a:r>
                    </a:p>
                    <a:p>
                      <a:endParaRPr lang="ru-RU" dirty="0"/>
                    </a:p>
                  </a:txBody>
                  <a:tcPr marL="91434" marR="91434"/>
                </a:tc>
              </a:tr>
              <a:tr h="579664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Написание безударной гласной в корне слова</a:t>
                      </a:r>
                      <a:endParaRPr lang="ru-RU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472</a:t>
                      </a:r>
                      <a:endParaRPr lang="ru-RU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4" marR="91434"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Написание безударной гласной в окончании существительного</a:t>
                      </a:r>
                      <a:endParaRPr lang="ru-RU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4" marR="91434"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Написание безударной гласной в окончании прилагательного</a:t>
                      </a:r>
                      <a:endParaRPr lang="ru-RU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4" marR="914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350" y="1397000"/>
          <a:ext cx="6216649" cy="420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63"/>
                <a:gridCol w="1296206"/>
                <a:gridCol w="1440229"/>
                <a:gridCol w="1823951"/>
              </a:tblGrid>
              <a:tr h="11889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Орфограмма</a:t>
                      </a:r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 знаю правило</a:t>
                      </a:r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 вижу условия написания</a:t>
                      </a:r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 умею писать и объяснять слова с этой орфограммой</a:t>
                      </a:r>
                      <a:endParaRPr lang="ru-RU" sz="1800" dirty="0"/>
                    </a:p>
                  </a:txBody>
                  <a:tcPr marL="91444" marR="91444" marT="45728" marB="45728"/>
                </a:tc>
              </a:tr>
              <a:tr h="91455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Безударная гласная в</a:t>
                      </a:r>
                      <a:r>
                        <a:rPr lang="ru-RU" sz="1800" baseline="0" dirty="0" smtClean="0"/>
                        <a:t> корне слова</a:t>
                      </a:r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8" marB="45728"/>
                </a:tc>
              </a:tr>
              <a:tr h="91455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Парная согласная в корне слова</a:t>
                      </a:r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8" marB="45728"/>
                </a:tc>
              </a:tr>
              <a:tr h="11888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Непроизносимая</a:t>
                      </a:r>
                      <a:r>
                        <a:rPr lang="ru-RU" sz="1800" baseline="0" dirty="0" smtClean="0"/>
                        <a:t> согласная в корне слова</a:t>
                      </a:r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8" marB="45728"/>
                </a:tc>
              </a:tr>
            </a:tbl>
          </a:graphicData>
        </a:graphic>
      </p:graphicFrame>
      <p:sp>
        <p:nvSpPr>
          <p:cNvPr id="23581" name="Прямоугольник 2"/>
          <p:cNvSpPr>
            <a:spLocks noChangeArrowheads="1"/>
          </p:cNvSpPr>
          <p:nvPr/>
        </p:nvSpPr>
        <p:spPr bwMode="auto">
          <a:xfrm>
            <a:off x="2411413" y="765175"/>
            <a:ext cx="4535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Оценочный лист к работе</a:t>
            </a:r>
            <a:r>
              <a:rPr lang="ru-RU"/>
              <a:t>:</a:t>
            </a:r>
          </a:p>
        </p:txBody>
      </p:sp>
      <p:pic>
        <p:nvPicPr>
          <p:cNvPr id="23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8905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00463"/>
            <a:ext cx="8905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700463"/>
            <a:ext cx="8905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00463"/>
            <a:ext cx="8905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8905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719388"/>
            <a:ext cx="8905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D:\Катя-00\Урок к семинару\IMG_0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4813"/>
            <a:ext cx="89646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sz="quarter" idx="4294967295"/>
          </p:nvPr>
        </p:nvSpPr>
        <p:spPr>
          <a:xfrm>
            <a:off x="1871663" y="601663"/>
            <a:ext cx="7272337" cy="4483100"/>
          </a:xfrm>
        </p:spPr>
        <p:txBody>
          <a:bodyPr rtlCol="0">
            <a:normAutofit/>
          </a:bodyPr>
          <a:lstStyle/>
          <a:p>
            <a:pPr marL="46037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Трёхцветный индикатор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- «Я не знаю, прошу помощи»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-    - «Сомневаюсь, не уверен»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- «Знаю, умею»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4400" dirty="0" smtClean="0">
              <a:solidFill>
                <a:srgbClr val="002060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700213"/>
            <a:ext cx="877888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852738"/>
            <a:ext cx="877888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076700"/>
            <a:ext cx="877888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Диаграмма 1"/>
          <p:cNvGraphicFramePr>
            <a:graphicFrameLocks/>
          </p:cNvGraphicFramePr>
          <p:nvPr/>
        </p:nvGraphicFramePr>
        <p:xfrm>
          <a:off x="1497013" y="13620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r:id="rId4" imgW="6194073" imgH="4170025" progId="Excel.Chart.8">
                  <p:embed/>
                </p:oleObj>
              </mc:Choice>
              <mc:Fallback>
                <p:oleObj r:id="rId4" imgW="6194073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3620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116013" y="2603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Диагностика к упражнению 554 </a:t>
            </a:r>
          </a:p>
          <a:p>
            <a:pPr algn="ctr"/>
            <a:r>
              <a:rPr lang="ru-RU"/>
              <a:t>(Определение падежа имён существительных)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Диаграмма 2"/>
          <p:cNvGraphicFramePr>
            <a:graphicFrameLocks/>
          </p:cNvGraphicFramePr>
          <p:nvPr/>
        </p:nvGraphicFramePr>
        <p:xfrm>
          <a:off x="1425575" y="1938338"/>
          <a:ext cx="7158038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r:id="rId4" imgW="7157324" imgH="4163929" progId="Excel.Chart.8">
                  <p:embed/>
                </p:oleObj>
              </mc:Choice>
              <mc:Fallback>
                <p:oleObj r:id="rId4" imgW="7157324" imgH="4163929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38338"/>
                        <a:ext cx="7158038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541588" y="333375"/>
            <a:ext cx="46942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Диагностика самооценки по упр.554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4451350" y="337343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20137410">
            <a:off x="4933950" y="2587625"/>
            <a:ext cx="2735263" cy="863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Безударная гласная в корне,  проверяемая ударением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533775"/>
            <a:ext cx="25415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8965">
            <a:off x="4535488" y="4237037"/>
            <a:ext cx="25415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7102">
            <a:off x="2160588" y="1609725"/>
            <a:ext cx="254158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0199">
            <a:off x="2887663" y="4583113"/>
            <a:ext cx="2541587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0561">
            <a:off x="3908425" y="1257301"/>
            <a:ext cx="2541587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 rot="20137410">
            <a:off x="1712913" y="3802063"/>
            <a:ext cx="2735262" cy="863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Парная согласная в корне слова</a:t>
            </a:r>
          </a:p>
        </p:txBody>
      </p:sp>
      <p:sp>
        <p:nvSpPr>
          <p:cNvPr id="12" name="Овал 11"/>
          <p:cNvSpPr/>
          <p:nvPr/>
        </p:nvSpPr>
        <p:spPr>
          <a:xfrm rot="17427057">
            <a:off x="3794918" y="1526382"/>
            <a:ext cx="2735263" cy="86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Непроизносимая согласная в корне</a:t>
            </a:r>
          </a:p>
        </p:txBody>
      </p:sp>
      <p:sp>
        <p:nvSpPr>
          <p:cNvPr id="13" name="Овал 12"/>
          <p:cNvSpPr/>
          <p:nvPr/>
        </p:nvSpPr>
        <p:spPr>
          <a:xfrm rot="3028704">
            <a:off x="4437856" y="4514057"/>
            <a:ext cx="2735263" cy="86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Удвоенная согласная в корне слова</a:t>
            </a:r>
          </a:p>
        </p:txBody>
      </p:sp>
      <p:sp>
        <p:nvSpPr>
          <p:cNvPr id="14" name="Овал 13"/>
          <p:cNvSpPr/>
          <p:nvPr/>
        </p:nvSpPr>
        <p:spPr>
          <a:xfrm rot="2791449">
            <a:off x="2061368" y="1878807"/>
            <a:ext cx="2735263" cy="86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Безударная гласная, непроверяемая ударением</a:t>
            </a:r>
          </a:p>
        </p:txBody>
      </p:sp>
      <p:sp>
        <p:nvSpPr>
          <p:cNvPr id="15" name="Овал 14"/>
          <p:cNvSpPr/>
          <p:nvPr/>
        </p:nvSpPr>
        <p:spPr>
          <a:xfrm rot="17549843">
            <a:off x="2810669" y="4852194"/>
            <a:ext cx="2735262" cy="86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7625090">
            <a:off x="2817019" y="4845844"/>
            <a:ext cx="2735262" cy="86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Написание приставок и предлогов</a:t>
            </a:r>
          </a:p>
        </p:txBody>
      </p:sp>
      <p:sp>
        <p:nvSpPr>
          <p:cNvPr id="2766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93900" y="84138"/>
            <a:ext cx="5637213" cy="88265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Цветик-многоцветик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260350"/>
            <a:ext cx="8281987" cy="686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Тест</a:t>
            </a:r>
          </a:p>
          <a:p>
            <a:pPr>
              <a:defRPr/>
            </a:pPr>
            <a:r>
              <a:rPr lang="ru-RU" dirty="0"/>
              <a:t> Если вы правильно справитесь со всеми его заданиями, то сможете прочитать ключевое слово. </a:t>
            </a:r>
          </a:p>
          <a:p>
            <a:pPr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Часть, без которой слово не может существовать?</a:t>
            </a:r>
          </a:p>
          <a:p>
            <a:pPr>
              <a:defRPr/>
            </a:pPr>
            <a:r>
              <a:rPr lang="ru-RU" sz="1600" dirty="0"/>
              <a:t>Д) суффикс;</a:t>
            </a:r>
          </a:p>
          <a:p>
            <a:pPr>
              <a:defRPr/>
            </a:pPr>
            <a:r>
              <a:rPr lang="ru-RU" sz="1600" dirty="0"/>
              <a:t>З) корень;</a:t>
            </a:r>
          </a:p>
          <a:p>
            <a:pPr>
              <a:defRPr/>
            </a:pPr>
            <a:r>
              <a:rPr lang="ru-RU" sz="1600" dirty="0"/>
              <a:t>О) окончание.</a:t>
            </a:r>
          </a:p>
          <a:p>
            <a:pPr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2. Родственные слова это: </a:t>
            </a:r>
          </a:p>
          <a:p>
            <a:pPr>
              <a:defRPr/>
            </a:pPr>
            <a:r>
              <a:rPr lang="ru-RU" sz="1600" dirty="0"/>
              <a:t>У) слова, которые сходны по смыслу;</a:t>
            </a:r>
          </a:p>
          <a:p>
            <a:pPr>
              <a:defRPr/>
            </a:pPr>
            <a:r>
              <a:rPr lang="ru-RU" sz="1600" dirty="0"/>
              <a:t>Н) слова, которые имеют общую часть и сходны по смыслу.</a:t>
            </a:r>
          </a:p>
          <a:p>
            <a:pPr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3. Окончание служит для образования новых слов </a:t>
            </a:r>
          </a:p>
          <a:p>
            <a:pPr>
              <a:defRPr/>
            </a:pPr>
            <a:r>
              <a:rPr lang="ru-RU" sz="1600" dirty="0"/>
              <a:t>А) нет;</a:t>
            </a:r>
          </a:p>
          <a:p>
            <a:pPr>
              <a:defRPr/>
            </a:pPr>
            <a:r>
              <a:rPr lang="ru-RU" sz="1600" dirty="0"/>
              <a:t>Е) да.</a:t>
            </a:r>
          </a:p>
          <a:p>
            <a:pPr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4. Суффикс служит для связи слов в предложении</a:t>
            </a:r>
          </a:p>
          <a:p>
            <a:pPr>
              <a:defRPr/>
            </a:pPr>
            <a:r>
              <a:rPr lang="ru-RU" sz="1600" dirty="0"/>
              <a:t>М) да;</a:t>
            </a:r>
          </a:p>
          <a:p>
            <a:pPr>
              <a:defRPr/>
            </a:pPr>
            <a:r>
              <a:rPr lang="ru-RU" sz="1600" dirty="0"/>
              <a:t>Т) нет.</a:t>
            </a:r>
          </a:p>
          <a:p>
            <a:pPr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5. Корень – это: </a:t>
            </a:r>
          </a:p>
          <a:p>
            <a:pPr>
              <a:defRPr/>
            </a:pPr>
            <a:r>
              <a:rPr lang="ru-RU" sz="1600" dirty="0"/>
              <a:t>О) общая часть родственных слов;</a:t>
            </a:r>
          </a:p>
          <a:p>
            <a:pPr>
              <a:defRPr/>
            </a:pPr>
            <a:r>
              <a:rPr lang="ru-RU" sz="1600" dirty="0"/>
              <a:t>И) общая часть слов.</a:t>
            </a:r>
          </a:p>
          <a:p>
            <a:pPr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6. Разбор слова по составу надо начинать с :</a:t>
            </a:r>
          </a:p>
          <a:p>
            <a:pPr>
              <a:defRPr/>
            </a:pPr>
            <a:r>
              <a:rPr lang="ru-RU" sz="1600" dirty="0"/>
              <a:t>С) корня;</a:t>
            </a:r>
          </a:p>
          <a:p>
            <a:pPr>
              <a:defRPr/>
            </a:pPr>
            <a:r>
              <a:rPr lang="ru-RU" sz="1600" dirty="0"/>
              <a:t>П) приставки;</a:t>
            </a:r>
          </a:p>
          <a:p>
            <a:pPr>
              <a:defRPr/>
            </a:pPr>
            <a:r>
              <a:rPr lang="ru-RU" sz="1600" dirty="0"/>
              <a:t>К) окончания.</a:t>
            </a:r>
          </a:p>
          <a:p>
            <a:pPr>
              <a:defRPr/>
            </a:pP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7. Приставка служит для образования новых слов.</a:t>
            </a:r>
          </a:p>
          <a:p>
            <a:pPr>
              <a:defRPr/>
            </a:pPr>
            <a:r>
              <a:rPr lang="ru-RU" sz="1600" dirty="0"/>
              <a:t>И) да;</a:t>
            </a:r>
          </a:p>
          <a:p>
            <a:pPr>
              <a:defRPr/>
            </a:pPr>
            <a:r>
              <a:rPr lang="ru-RU" sz="1600" dirty="0"/>
              <a:t>Н)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260350"/>
            <a:ext cx="8424863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Какое слово у нас получилось?</a:t>
            </a:r>
          </a:p>
          <a:p>
            <a:pPr>
              <a:defRPr/>
            </a:pPr>
            <a:r>
              <a:rPr lang="ru-RU" dirty="0"/>
              <a:t>1. Часть, без которой слово не может существовать?</a:t>
            </a:r>
          </a:p>
          <a:p>
            <a:pPr>
              <a:defRPr/>
            </a:pPr>
            <a:r>
              <a:rPr lang="ru-RU" dirty="0"/>
              <a:t>Д) суффикс;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dirty="0"/>
              <a:t>) корень;</a:t>
            </a:r>
          </a:p>
          <a:p>
            <a:pPr>
              <a:defRPr/>
            </a:pPr>
            <a:r>
              <a:rPr lang="ru-RU" dirty="0"/>
              <a:t>О) окончание.</a:t>
            </a:r>
          </a:p>
          <a:p>
            <a:pPr>
              <a:defRPr/>
            </a:pPr>
            <a:r>
              <a:rPr lang="ru-RU" dirty="0"/>
              <a:t>2. Родственные слова это: </a:t>
            </a:r>
          </a:p>
          <a:p>
            <a:pPr>
              <a:defRPr/>
            </a:pPr>
            <a:r>
              <a:rPr lang="ru-RU" dirty="0"/>
              <a:t>У) слова, которые сходны по смыслу;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dirty="0"/>
              <a:t>) слова, которые имеют общую часть и сходны по смыслу.</a:t>
            </a:r>
          </a:p>
          <a:p>
            <a:pPr>
              <a:defRPr/>
            </a:pPr>
            <a:r>
              <a:rPr lang="ru-RU" dirty="0"/>
              <a:t>3. Окончание служит для образования новых слов 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dirty="0"/>
              <a:t>) нет;</a:t>
            </a:r>
          </a:p>
          <a:p>
            <a:pPr>
              <a:defRPr/>
            </a:pPr>
            <a:r>
              <a:rPr lang="ru-RU" dirty="0"/>
              <a:t>Е) да.</a:t>
            </a:r>
          </a:p>
          <a:p>
            <a:pPr>
              <a:defRPr/>
            </a:pPr>
            <a:r>
              <a:rPr lang="ru-RU" dirty="0"/>
              <a:t>4. Суффикс служит для связи слов в предложении</a:t>
            </a:r>
          </a:p>
          <a:p>
            <a:pPr>
              <a:defRPr/>
            </a:pPr>
            <a:r>
              <a:rPr lang="ru-RU" dirty="0"/>
              <a:t>М) да;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</a:t>
            </a:r>
            <a:r>
              <a:rPr lang="ru-RU" dirty="0"/>
              <a:t>) нет.</a:t>
            </a:r>
          </a:p>
          <a:p>
            <a:pPr>
              <a:defRPr/>
            </a:pPr>
            <a:r>
              <a:rPr lang="ru-RU" dirty="0"/>
              <a:t>5. Корень – это: 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dirty="0"/>
              <a:t>) общая часть родственных слов;</a:t>
            </a:r>
          </a:p>
          <a:p>
            <a:pPr>
              <a:defRPr/>
            </a:pPr>
            <a:r>
              <a:rPr lang="ru-RU" dirty="0"/>
              <a:t>И) общая часть слов.</a:t>
            </a:r>
          </a:p>
          <a:p>
            <a:pPr>
              <a:defRPr/>
            </a:pPr>
            <a:r>
              <a:rPr lang="ru-RU" dirty="0"/>
              <a:t>6. Разбор слова по составу надо начинать с :</a:t>
            </a:r>
          </a:p>
          <a:p>
            <a:pPr>
              <a:defRPr/>
            </a:pPr>
            <a:r>
              <a:rPr lang="ru-RU" dirty="0"/>
              <a:t>С) корня;</a:t>
            </a:r>
          </a:p>
          <a:p>
            <a:pPr>
              <a:defRPr/>
            </a:pPr>
            <a:r>
              <a:rPr lang="ru-RU" dirty="0"/>
              <a:t>П) приставки;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dirty="0"/>
              <a:t>) окончания.</a:t>
            </a:r>
          </a:p>
          <a:p>
            <a:pPr>
              <a:defRPr/>
            </a:pPr>
            <a:r>
              <a:rPr lang="ru-RU" dirty="0"/>
              <a:t>7. Приставка служит для образования новых слов.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ru-RU" dirty="0"/>
              <a:t>) да;</a:t>
            </a:r>
          </a:p>
          <a:p>
            <a:pPr>
              <a:defRPr/>
            </a:pPr>
            <a:r>
              <a:rPr lang="ru-RU" dirty="0"/>
              <a:t>Н)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16113"/>
            <a:ext cx="7175500" cy="1793875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8800" b="0" i="1" dirty="0" smtClean="0"/>
              <a:t>ЗНАТОКИ</a:t>
            </a:r>
            <a:endParaRPr lang="ru-RU" sz="88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46038"/>
            <a:ext cx="5207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900113" y="981075"/>
            <a:ext cx="75596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Проверь себя:</a:t>
            </a:r>
          </a:p>
          <a:p>
            <a:r>
              <a:rPr lang="ru-RU"/>
              <a:t>1)1,</a:t>
            </a:r>
          </a:p>
          <a:p>
            <a:r>
              <a:rPr lang="ru-RU"/>
              <a:t>2)Твёрдый согласный: цапля, жираф </a:t>
            </a:r>
          </a:p>
          <a:p>
            <a:r>
              <a:rPr lang="ru-RU"/>
              <a:t>    Мягкий согласный: лента, час, ёж;</a:t>
            </a:r>
          </a:p>
          <a:p>
            <a:r>
              <a:rPr lang="ru-RU"/>
              <a:t>3) Кабачок, капуста, колбаса, консервы, конфета</a:t>
            </a:r>
          </a:p>
          <a:p>
            <a:r>
              <a:rPr lang="ru-RU"/>
              <a:t>4) 3</a:t>
            </a:r>
          </a:p>
          <a:p>
            <a:r>
              <a:rPr lang="ru-RU"/>
              <a:t>5) 4</a:t>
            </a:r>
          </a:p>
          <a:p>
            <a:r>
              <a:rPr lang="ru-RU"/>
              <a:t>6) 3</a:t>
            </a:r>
          </a:p>
          <a:p>
            <a:r>
              <a:rPr lang="ru-RU"/>
              <a:t>7) 1</a:t>
            </a:r>
          </a:p>
          <a:p>
            <a:r>
              <a:rPr lang="ru-RU"/>
              <a:t>8) 2</a:t>
            </a:r>
          </a:p>
          <a:p>
            <a:r>
              <a:rPr lang="ru-RU" b="1" i="1"/>
              <a:t>Оцени себя:</a:t>
            </a:r>
          </a:p>
          <a:p>
            <a:r>
              <a:rPr lang="ru-RU"/>
              <a:t>Выполнил упражнение без ошибок – 5 баллов.</a:t>
            </a:r>
          </a:p>
          <a:p>
            <a:r>
              <a:rPr lang="ru-RU"/>
              <a:t>Допустил 1 ошибку – 4 балла.</a:t>
            </a:r>
          </a:p>
          <a:p>
            <a:r>
              <a:rPr lang="ru-RU"/>
              <a:t>Допустил 2 ошибки – 3 балла.</a:t>
            </a:r>
          </a:p>
          <a:p>
            <a:r>
              <a:rPr lang="ru-RU"/>
              <a:t>Допустил 3 – 4 ошибки – 2 балла.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60350"/>
            <a:ext cx="7775575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/>
              <a:t>Ребята, очень часто антонимы встречаются в произведениях устного народного творчества: загадках, поговорках, пословицах.  Следующее задание - доскажи пословицу:</a:t>
            </a:r>
          </a:p>
          <a:p>
            <a:pPr>
              <a:defRPr/>
            </a:pPr>
            <a:endParaRPr lang="ru-RU" b="1" dirty="0"/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Корень учения горек, а плод его …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Ласточка день начинает, а соловей …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Ученье – свет, а </a:t>
            </a:r>
            <a:r>
              <a:rPr lang="ru-RU" sz="2800" dirty="0" err="1"/>
              <a:t>неученье</a:t>
            </a:r>
            <a:r>
              <a:rPr lang="ru-RU" sz="2800" dirty="0"/>
              <a:t> - …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Мягко стелет, да жестко … 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Не бойся врага умного, а бойся друга …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Знай больше, говори …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Лучшая вещь новая, лучший друг - …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Легко сказать, да трудно</a:t>
            </a:r>
          </a:p>
          <a:p>
            <a:pPr marL="285750" indent="-285750">
              <a:buFontTx/>
              <a:buChar char="-"/>
              <a:defRPr/>
            </a:pPr>
            <a:r>
              <a:rPr lang="ru-RU" sz="2800" dirty="0"/>
              <a:t> Правой рукой строит, а левой…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Василий\AppData\Local\Microsoft\Windows\Temporary Internet Files\Content.IE5\K4E6WZ5Q\MC90043382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C:\Users\Василий\AppData\Local\Microsoft\Windows\Temporary Internet Files\Content.IE5\7J745FE3\MC900423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752975"/>
            <a:ext cx="2009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Василий\AppData\Local\Microsoft\Windows\Temporary Internet Files\Content.IE5\FFGUSICG\MC9004238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04813"/>
            <a:ext cx="1670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3132138" y="979488"/>
            <a:ext cx="5256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/>
              <a:t>Ура! У меня всё получилось</a:t>
            </a:r>
          </a:p>
        </p:txBody>
      </p:sp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3132138" y="3244850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/>
              <a:t>Были ошибки, но я всё понял</a:t>
            </a:r>
          </a:p>
        </p:txBody>
      </p:sp>
      <p:sp>
        <p:nvSpPr>
          <p:cNvPr id="7175" name="Прямоугольник 3"/>
          <p:cNvSpPr>
            <a:spLocks noChangeArrowheads="1"/>
          </p:cNvSpPr>
          <p:nvPr/>
        </p:nvSpPr>
        <p:spPr bwMode="auto">
          <a:xfrm>
            <a:off x="3132138" y="5445125"/>
            <a:ext cx="5111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/>
              <a:t>Мне было трудно, нужна помощь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63713" y="1484313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47"/>
                <a:gridCol w="2111921"/>
                <a:gridCol w="153583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Задание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Прогнозируемая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оценка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Итоговая оценка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T="45715" marB="45715"/>
                </a:tc>
              </a:tr>
              <a:tr h="64007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 знаю значение понятия </a:t>
                      </a:r>
                      <a:r>
                        <a:rPr lang="ru-RU" sz="1800" b="1" dirty="0" smtClean="0"/>
                        <a:t>антонимы.</a:t>
                      </a:r>
                      <a:endParaRPr lang="ru-RU" sz="18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/>
                </a:tc>
              </a:tr>
              <a:tr h="11887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 смогу подобрать антоним и продолжить пословицу.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36884" name="Прямоугольник 2"/>
          <p:cNvSpPr>
            <a:spLocks noChangeArrowheads="1"/>
          </p:cNvSpPr>
          <p:nvPr/>
        </p:nvSpPr>
        <p:spPr bwMode="auto">
          <a:xfrm>
            <a:off x="3492500" y="609600"/>
            <a:ext cx="304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/>
              <a:t>Лист самооценки</a:t>
            </a:r>
          </a:p>
        </p:txBody>
      </p:sp>
      <p:sp>
        <p:nvSpPr>
          <p:cNvPr id="36885" name="Прямоугольник 3"/>
          <p:cNvSpPr>
            <a:spLocks noChangeArrowheads="1"/>
          </p:cNvSpPr>
          <p:nvPr/>
        </p:nvSpPr>
        <p:spPr bwMode="auto">
          <a:xfrm>
            <a:off x="1763713" y="4437063"/>
            <a:ext cx="6121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Справлюсь (справился) полностью:  </a:t>
            </a:r>
            <a:r>
              <a:rPr lang="ru-RU" sz="2400"/>
              <a:t>+</a:t>
            </a:r>
          </a:p>
          <a:p>
            <a:r>
              <a:rPr lang="ru-RU"/>
              <a:t>Справлюсь (справился), допустив одну, две ошибки:    </a:t>
            </a:r>
          </a:p>
          <a:p>
            <a:r>
              <a:rPr lang="ru-RU"/>
              <a:t>Трудно, допустил много ошибок:</a:t>
            </a:r>
            <a:r>
              <a:rPr lang="ru-RU" sz="2400"/>
              <a:t>  !</a:t>
            </a:r>
          </a:p>
        </p:txBody>
      </p:sp>
      <p:pic>
        <p:nvPicPr>
          <p:cNvPr id="36886" name="Picture 3" descr="C:\Users\Василий\AppData\Local\Microsoft\Windows\Temporary Internet Files\Content.IE5\O1GGJX25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4805363"/>
            <a:ext cx="4603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13593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Ребята, очень часто антонимы встречаются в произведениях устного народного творчества: загадках, поговорках, пословицах.  Следующее задание -доскажи пословицу:</a:t>
            </a:r>
          </a:p>
          <a:p>
            <a:endParaRPr lang="ru-RU" b="1"/>
          </a:p>
          <a:p>
            <a:r>
              <a:rPr lang="ru-RU" sz="2800"/>
              <a:t>- Корень учения горек, а плод его </a:t>
            </a:r>
            <a:r>
              <a:rPr lang="ru-RU" sz="2800">
                <a:solidFill>
                  <a:srgbClr val="FF0000"/>
                </a:solidFill>
              </a:rPr>
              <a:t>сладок</a:t>
            </a:r>
            <a:r>
              <a:rPr lang="ru-RU" sz="2800"/>
              <a:t>.</a:t>
            </a:r>
          </a:p>
          <a:p>
            <a:r>
              <a:rPr lang="ru-RU" sz="2800"/>
              <a:t>- Ласточка день начинает, а соловей </a:t>
            </a:r>
            <a:r>
              <a:rPr lang="ru-RU" sz="2800">
                <a:solidFill>
                  <a:srgbClr val="FF0000"/>
                </a:solidFill>
              </a:rPr>
              <a:t>заканчивает</a:t>
            </a:r>
            <a:r>
              <a:rPr lang="ru-RU" sz="2800"/>
              <a:t>.</a:t>
            </a:r>
          </a:p>
          <a:p>
            <a:r>
              <a:rPr lang="ru-RU" sz="2800"/>
              <a:t>- Ученье – свет, а неученье – </a:t>
            </a:r>
            <a:r>
              <a:rPr lang="ru-RU" sz="2800">
                <a:solidFill>
                  <a:srgbClr val="FF0000"/>
                </a:solidFill>
              </a:rPr>
              <a:t>тьма</a:t>
            </a:r>
            <a:r>
              <a:rPr lang="ru-RU" sz="2800"/>
              <a:t>.</a:t>
            </a:r>
          </a:p>
          <a:p>
            <a:r>
              <a:rPr lang="ru-RU" sz="2800"/>
              <a:t>- Мягко стелет, да жестко </a:t>
            </a:r>
            <a:r>
              <a:rPr lang="ru-RU" sz="2800">
                <a:solidFill>
                  <a:srgbClr val="FF0000"/>
                </a:solidFill>
              </a:rPr>
              <a:t>спать</a:t>
            </a:r>
            <a:r>
              <a:rPr lang="ru-RU" sz="2800"/>
              <a:t>.</a:t>
            </a:r>
          </a:p>
          <a:p>
            <a:r>
              <a:rPr lang="ru-RU" sz="2800"/>
              <a:t>- Не бойся врага умного, а бойся друга </a:t>
            </a:r>
            <a:r>
              <a:rPr lang="ru-RU" sz="2800">
                <a:solidFill>
                  <a:srgbClr val="FF0000"/>
                </a:solidFill>
              </a:rPr>
              <a:t>глупого</a:t>
            </a:r>
            <a:r>
              <a:rPr lang="ru-RU" sz="2800"/>
              <a:t>.</a:t>
            </a:r>
          </a:p>
          <a:p>
            <a:r>
              <a:rPr lang="ru-RU" sz="2800"/>
              <a:t>- Знай больше, говори </a:t>
            </a:r>
            <a:r>
              <a:rPr lang="ru-RU" sz="2800">
                <a:solidFill>
                  <a:srgbClr val="FF0000"/>
                </a:solidFill>
              </a:rPr>
              <a:t>меньше</a:t>
            </a:r>
            <a:r>
              <a:rPr lang="ru-RU" sz="2800"/>
              <a:t>.</a:t>
            </a:r>
          </a:p>
          <a:p>
            <a:r>
              <a:rPr lang="ru-RU" sz="2800"/>
              <a:t>- Лучшая вещь новая, лучший друг – </a:t>
            </a:r>
            <a:r>
              <a:rPr lang="ru-RU" sz="2800">
                <a:solidFill>
                  <a:srgbClr val="FF0000"/>
                </a:solidFill>
              </a:rPr>
              <a:t>старый</a:t>
            </a:r>
            <a:r>
              <a:rPr lang="ru-RU" sz="2800"/>
              <a:t>.</a:t>
            </a:r>
          </a:p>
          <a:p>
            <a:r>
              <a:rPr lang="ru-RU" sz="2800"/>
              <a:t>-Легко сказать, да трудно  </a:t>
            </a:r>
            <a:r>
              <a:rPr lang="ru-RU" sz="2800">
                <a:solidFill>
                  <a:srgbClr val="FF0000"/>
                </a:solidFill>
              </a:rPr>
              <a:t>доказать</a:t>
            </a:r>
            <a:r>
              <a:rPr lang="ru-RU" sz="2800"/>
              <a:t>.</a:t>
            </a:r>
          </a:p>
          <a:p>
            <a:r>
              <a:rPr lang="ru-RU" sz="2800"/>
              <a:t>- Правой рукой строит, а левой </a:t>
            </a:r>
            <a:r>
              <a:rPr lang="ru-RU" sz="2800">
                <a:solidFill>
                  <a:srgbClr val="FF0000"/>
                </a:solidFill>
              </a:rPr>
              <a:t>разрушает</a:t>
            </a:r>
            <a:r>
              <a:rPr lang="ru-RU" sz="2800"/>
              <a:t>.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75" y="476250"/>
            <a:ext cx="82804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solidFill>
                  <a:srgbClr val="0070C0"/>
                </a:solidFill>
              </a:rPr>
              <a:t>Синий цвет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/>
              <a:t>– задания на уроке оказались слишком трудными. Мне нужна помощь!</a:t>
            </a:r>
          </a:p>
          <a:p>
            <a:pPr algn="just">
              <a:defRPr/>
            </a:pPr>
            <a:r>
              <a:rPr lang="ru-RU" sz="3200" dirty="0">
                <a:solidFill>
                  <a:srgbClr val="92D050"/>
                </a:solidFill>
              </a:rPr>
              <a:t>Зелёный цвет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/>
              <a:t>– сегодня на уроке не все задания оказались такими уж легкими. Мне было трудно, но я справился. Я вполне собой доволен!</a:t>
            </a:r>
          </a:p>
          <a:p>
            <a:pPr algn="just">
              <a:defRPr/>
            </a:pPr>
            <a:r>
              <a:rPr lang="ru-RU" sz="3200" dirty="0">
                <a:solidFill>
                  <a:srgbClr val="FF0000"/>
                </a:solidFill>
              </a:rPr>
              <a:t>Красный цвет </a:t>
            </a:r>
            <a:r>
              <a:rPr lang="ru-RU" sz="3200" dirty="0"/>
              <a:t>– урок прошел удачно: я активно участвовал в работе класса, с заданиями справлялся успешно. Я очень доволен собой!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атя-00\Урок к семинару\IMG_0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620713"/>
            <a:ext cx="71438" cy="4824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175" y="620713"/>
            <a:ext cx="1009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67175" y="5445125"/>
            <a:ext cx="108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4343400" y="620713"/>
            <a:ext cx="457200" cy="4572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379913" y="2338388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Прямоугольник 21"/>
          <p:cNvSpPr>
            <a:spLocks noChangeArrowheads="1"/>
          </p:cNvSpPr>
          <p:nvPr/>
        </p:nvSpPr>
        <p:spPr bwMode="auto">
          <a:xfrm rot="10800000" flipV="1">
            <a:off x="6227763" y="4429125"/>
            <a:ext cx="26654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Ученик:</a:t>
            </a:r>
          </a:p>
          <a:p>
            <a:endParaRPr lang="ru-RU" sz="2800"/>
          </a:p>
          <a:p>
            <a:r>
              <a:rPr lang="ru-RU" sz="2800"/>
              <a:t>Учитель: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7956550" y="5319713"/>
            <a:ext cx="457200" cy="4572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7956550" y="4508500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оединительная линия уступом 6"/>
          <p:cNvCxnSpPr/>
          <p:nvPr/>
        </p:nvCxnSpPr>
        <p:spPr>
          <a:xfrm>
            <a:off x="6207125" y="5300663"/>
            <a:ext cx="1392238" cy="9350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5292725" y="4386263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4378325" y="3471863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3625850" y="2557463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2690813" y="1643063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82750" y="1589088"/>
            <a:ext cx="0" cy="4665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74813" y="6216650"/>
            <a:ext cx="53625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3" descr="C:\Users\Василий\AppData\Local\Microsoft\Windows\Temporary Internet Files\Content.IE5\7J745FE3\MC9004420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570038"/>
            <a:ext cx="16319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674813" y="1643063"/>
            <a:ext cx="10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Прямоугольник 1"/>
          <p:cNvSpPr>
            <a:spLocks noChangeArrowheads="1"/>
          </p:cNvSpPr>
          <p:nvPr/>
        </p:nvSpPr>
        <p:spPr bwMode="auto">
          <a:xfrm>
            <a:off x="2555875" y="476250"/>
            <a:ext cx="4103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002060"/>
                </a:solidFill>
              </a:rPr>
              <a:t>Лесенка</a:t>
            </a:r>
          </a:p>
        </p:txBody>
      </p:sp>
      <p:sp>
        <p:nvSpPr>
          <p:cNvPr id="10252" name="Прямоугольник 1"/>
          <p:cNvSpPr>
            <a:spLocks noChangeArrowheads="1"/>
          </p:cNvSpPr>
          <p:nvPr/>
        </p:nvSpPr>
        <p:spPr bwMode="auto">
          <a:xfrm>
            <a:off x="5749925" y="1125538"/>
            <a:ext cx="2998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/>
              <a:t>Предлагается лесенка из 5 ступеней. Каждый из детей рисует себя на той ступеньке, на которой считает нужным. Такая работа по самооценке,  впоследствии будет формироваться и совершенствоваться на каждом уроке.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Катя-00\Урок к семинару\IMG_0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39750" y="620713"/>
            <a:ext cx="81359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Во 2 классе ученикам предлагается</a:t>
            </a:r>
            <a:r>
              <a:rPr lang="ru-RU"/>
              <a:t>:</a:t>
            </a:r>
          </a:p>
          <a:p>
            <a:endParaRPr lang="ru-RU"/>
          </a:p>
          <a:p>
            <a:r>
              <a:rPr lang="ru-RU" sz="2400"/>
              <a:t>- сравнивать промежуточный результат с эталоном;</a:t>
            </a:r>
          </a:p>
          <a:p>
            <a:r>
              <a:rPr lang="ru-RU" sz="2400"/>
              <a:t>- перечислять последовательность действий и операций контроля;</a:t>
            </a:r>
          </a:p>
          <a:p>
            <a:r>
              <a:rPr lang="ru-RU" sz="2400"/>
              <a:t>- выполнять действия по инструкции, в которой отсутствуют некоторые звенья;</a:t>
            </a:r>
          </a:p>
          <a:p>
            <a:r>
              <a:rPr lang="ru-RU" sz="2400"/>
              <a:t>- осуществлять самопроверку по плану, включающему 3-4 пункта;</a:t>
            </a:r>
          </a:p>
          <a:p>
            <a:r>
              <a:rPr lang="ru-RU" sz="2400"/>
              <a:t>- участвовать в коллективно-распределительной деятельности по составлению схем, алгоритмов к правилам и определениям.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28700" y="620713"/>
          <a:ext cx="7129462" cy="393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518"/>
                <a:gridCol w="1440295"/>
                <a:gridCol w="1728354"/>
                <a:gridCol w="1440295"/>
              </a:tblGrid>
              <a:tr h="6401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Основные умения</a:t>
                      </a:r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 задания</a:t>
                      </a:r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Прогностическая оценка</a:t>
                      </a:r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Итоговая оценка</a:t>
                      </a:r>
                      <a:endParaRPr lang="ru-RU" sz="1800" dirty="0"/>
                    </a:p>
                  </a:txBody>
                  <a:tcPr marL="91449" marR="91449" marT="45714" marB="45714"/>
                </a:tc>
              </a:tr>
              <a:tr h="91448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Я </a:t>
                      </a:r>
                      <a:r>
                        <a:rPr lang="ru-RU" sz="1800" b="1" dirty="0" smtClean="0"/>
                        <a:t>умею находить </a:t>
                      </a:r>
                      <a:r>
                        <a:rPr lang="ru-RU" sz="1800" dirty="0" smtClean="0"/>
                        <a:t>безударную гласную в слове</a:t>
                      </a:r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Упр.26</a:t>
                      </a:r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4" marB="45714"/>
                </a:tc>
              </a:tr>
              <a:tr h="11888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 </a:t>
                      </a:r>
                      <a:r>
                        <a:rPr lang="ru-RU" sz="1800" b="1" dirty="0" smtClean="0"/>
                        <a:t>знаю правило </a:t>
                      </a:r>
                      <a:r>
                        <a:rPr lang="ru-RU" sz="1800" dirty="0" smtClean="0"/>
                        <a:t>о проверке безударной гласной в корне слова</a:t>
                      </a:r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4" marB="45714"/>
                </a:tc>
              </a:tr>
              <a:tr h="11888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 </a:t>
                      </a:r>
                      <a:r>
                        <a:rPr lang="ru-RU" sz="1800" b="1" dirty="0" smtClean="0"/>
                        <a:t>смогу</a:t>
                      </a:r>
                      <a:r>
                        <a:rPr lang="ru-RU" sz="1800" dirty="0" smtClean="0"/>
                        <a:t> правильно </a:t>
                      </a:r>
                      <a:r>
                        <a:rPr lang="ru-RU" sz="1800" b="1" dirty="0" smtClean="0"/>
                        <a:t>написать</a:t>
                      </a:r>
                      <a:r>
                        <a:rPr lang="ru-RU" sz="1800" dirty="0" smtClean="0"/>
                        <a:t> безударную гласную в корне слова</a:t>
                      </a:r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14" marB="45714"/>
                </a:tc>
              </a:tr>
            </a:tbl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5549900" y="1606550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5549900" y="2563813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549900" y="3478213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119938" y="1606550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19938" y="2563813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119938" y="3478213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11213" y="5478463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11213" y="6154738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11213" y="4797425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50" name="Прямоугольник 11"/>
          <p:cNvSpPr>
            <a:spLocks noChangeArrowheads="1"/>
          </p:cNvSpPr>
          <p:nvPr/>
        </p:nvSpPr>
        <p:spPr bwMode="auto">
          <a:xfrm>
            <a:off x="1306513" y="4487863"/>
            <a:ext cx="48720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  </a:t>
            </a:r>
          </a:p>
          <a:p>
            <a:r>
              <a:rPr lang="ru-RU" sz="2400"/>
              <a:t>  Знаю</a:t>
            </a:r>
          </a:p>
          <a:p>
            <a:endParaRPr lang="ru-RU"/>
          </a:p>
          <a:p>
            <a:r>
              <a:rPr lang="ru-RU" sz="2400"/>
              <a:t>  Сомневаюсь</a:t>
            </a:r>
          </a:p>
          <a:p>
            <a:endParaRPr lang="ru-RU" sz="2400"/>
          </a:p>
          <a:p>
            <a:r>
              <a:rPr lang="ru-RU" sz="2400"/>
              <a:t>   Не знаю</a:t>
            </a:r>
          </a:p>
        </p:txBody>
      </p:sp>
      <p:sp>
        <p:nvSpPr>
          <p:cNvPr id="13351" name="Прямоугольник 12"/>
          <p:cNvSpPr>
            <a:spLocks noChangeArrowheads="1"/>
          </p:cNvSpPr>
          <p:nvPr/>
        </p:nvSpPr>
        <p:spPr bwMode="auto">
          <a:xfrm>
            <a:off x="3571875" y="188913"/>
            <a:ext cx="255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/>
              <a:t>Оценочный 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1114</TotalTime>
  <Words>1484</Words>
  <Application>Microsoft Office PowerPoint</Application>
  <PresentationFormat>Экран (4:3)</PresentationFormat>
  <Paragraphs>208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Воздушный поток</vt:lpstr>
      <vt:lpstr>Диаграмма Microsoft Excel</vt:lpstr>
      <vt:lpstr>Самооценка обучающихся на уроках русского языка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ЗНАТОКИ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МИПК СНПО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Василий</cp:lastModifiedBy>
  <cp:revision>94</cp:revision>
  <dcterms:created xsi:type="dcterms:W3CDTF">2010-03-18T06:55:47Z</dcterms:created>
  <dcterms:modified xsi:type="dcterms:W3CDTF">2014-10-22T18:57:45Z</dcterms:modified>
</cp:coreProperties>
</file>