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56" r:id="rId3"/>
    <p:sldId id="257" r:id="rId4"/>
    <p:sldId id="258" r:id="rId5"/>
    <p:sldId id="267" r:id="rId6"/>
    <p:sldId id="268" r:id="rId7"/>
    <p:sldId id="263" r:id="rId8"/>
    <p:sldId id="261" r:id="rId9"/>
    <p:sldId id="264" r:id="rId10"/>
    <p:sldId id="265" r:id="rId11"/>
    <p:sldId id="270" r:id="rId12"/>
    <p:sldId id="273" r:id="rId13"/>
    <p:sldId id="274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FBFD8-A69D-4CF1-9A73-7475451C2DD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FAAE6-69CF-4A7B-8515-0DBA15600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B9E9B2-5F00-4B6B-B478-8651C41EAE7B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E18E6-516F-4FBC-97D4-2DC1E83AB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Падежные окончания имен существительных 1 и 2 склонения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Прохорова Елена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еонидовна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WordArt 2"/>
          <p:cNvSpPr>
            <a:spLocks noChangeArrowheads="1" noChangeShapeType="1" noTextEdit="1"/>
          </p:cNvSpPr>
          <p:nvPr/>
        </p:nvSpPr>
        <p:spPr bwMode="auto">
          <a:xfrm rot="385284">
            <a:off x="468313" y="0"/>
            <a:ext cx="4319587" cy="19891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5028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Impact"/>
              </a:rPr>
              <a:t>Почему ?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4033838" y="1466850"/>
            <a:ext cx="5110162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Я прилагаю</a:t>
            </a:r>
            <a:r>
              <a:rPr lang="ru-RU" sz="2400" dirty="0"/>
              <a:t> </a:t>
            </a:r>
            <a:r>
              <a:rPr lang="ru-RU" sz="2400" b="1" dirty="0"/>
              <a:t>всё</a:t>
            </a:r>
            <a:r>
              <a:rPr lang="ru-RU" sz="2400" dirty="0"/>
              <a:t> </a:t>
            </a:r>
            <a:r>
              <a:rPr lang="ru-RU" sz="2400" b="1" dirty="0"/>
              <a:t>старанье,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Хочу понять правописанье.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Но вызывает, тем не менее</a:t>
            </a:r>
            <a:r>
              <a:rPr lang="ru-RU" sz="2000" b="1" dirty="0"/>
              <a:t>,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Правописанье удивление.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9900"/>
                </a:solidFill>
              </a:rPr>
              <a:t>Летят на ветк</a:t>
            </a:r>
            <a:r>
              <a:rPr lang="ru-RU" sz="3600" b="1" dirty="0">
                <a:solidFill>
                  <a:srgbClr val="FF9900"/>
                </a:solidFill>
              </a:rPr>
              <a:t>и </a:t>
            </a:r>
            <a:r>
              <a:rPr lang="ru-RU" sz="2800" b="1" dirty="0">
                <a:solidFill>
                  <a:srgbClr val="FF9900"/>
                </a:solidFill>
              </a:rPr>
              <a:t>снегири</a:t>
            </a:r>
            <a:r>
              <a:rPr lang="ru-RU" sz="2800" b="1" dirty="0">
                <a:solidFill>
                  <a:srgbClr val="FF3300"/>
                </a:solidFill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Чтоб обсудить дела свои</a:t>
            </a:r>
            <a:r>
              <a:rPr lang="ru-RU" sz="2000" b="1" dirty="0"/>
              <a:t>.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9900"/>
                </a:solidFill>
              </a:rPr>
              <a:t>Сидят на ветк</a:t>
            </a:r>
            <a:r>
              <a:rPr lang="ru-RU" sz="3600" b="1" dirty="0">
                <a:solidFill>
                  <a:srgbClr val="FF9900"/>
                </a:solidFill>
              </a:rPr>
              <a:t>е</a:t>
            </a:r>
            <a:r>
              <a:rPr lang="ru-RU" sz="2800" b="1" dirty="0">
                <a:solidFill>
                  <a:srgbClr val="FF9900"/>
                </a:solidFill>
              </a:rPr>
              <a:t> снегири</a:t>
            </a:r>
            <a:r>
              <a:rPr lang="ru-RU" sz="2800" dirty="0">
                <a:solidFill>
                  <a:srgbClr val="FF9900"/>
                </a:solidFill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Сидят на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9900"/>
                </a:solidFill>
              </a:rPr>
              <a:t>е</a:t>
            </a:r>
            <a:r>
              <a:rPr lang="ru-RU" sz="2400" dirty="0">
                <a:solidFill>
                  <a:srgbClr val="FF3300"/>
                </a:solidFill>
              </a:rPr>
              <a:t>,</a:t>
            </a:r>
            <a:r>
              <a:rPr lang="ru-RU" sz="2400" dirty="0"/>
              <a:t> </a:t>
            </a:r>
            <a:r>
              <a:rPr lang="ru-RU" sz="2400" b="1" dirty="0"/>
              <a:t>летят на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9900"/>
                </a:solidFill>
              </a:rPr>
              <a:t>и</a:t>
            </a:r>
            <a:r>
              <a:rPr lang="ru-RU" sz="2400" dirty="0"/>
              <a:t>.</a:t>
            </a:r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  <p:pic>
        <p:nvPicPr>
          <p:cNvPr id="192516" name="Picture 4" descr="017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133600"/>
            <a:ext cx="3054350" cy="4392613"/>
          </a:xfr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nimBg="1"/>
      <p:bldP spid="1925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Зимний жаворонок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0" y="2786058"/>
            <a:ext cx="9144000" cy="3500462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Медленно ползёт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улиц__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рассвет. 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воздух__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раздаётся пересвист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птиц__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Это проснулся и бежит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дорог__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хохлатый жаворонок.  С первым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снег___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появляется он на деревенской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улиц__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окраин__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город__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003800" y="1844675"/>
            <a:ext cx="865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619250" y="2349500"/>
            <a:ext cx="865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6659563" y="2349500"/>
            <a:ext cx="865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5076825" y="2852738"/>
            <a:ext cx="865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5076825" y="3357563"/>
            <a:ext cx="865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3635375" y="3789363"/>
            <a:ext cx="431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6084888" y="3860800"/>
            <a:ext cx="865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7667625" y="3860800"/>
            <a:ext cx="865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5435600" y="4292600"/>
            <a:ext cx="865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6875463" y="4292600"/>
            <a:ext cx="865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1331913" y="4797425"/>
            <a:ext cx="503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6516688" y="4797425"/>
            <a:ext cx="503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071546"/>
            <a:ext cx="1871663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5148263" y="5300663"/>
            <a:ext cx="503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6732588" y="5300663"/>
            <a:ext cx="503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20936141">
            <a:off x="62773" y="409096"/>
            <a:ext cx="436773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Всех ребят в отчаянье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Приводят  окончания!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786050" y="785794"/>
            <a:ext cx="5900750" cy="631844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Вставьте пропущенные окончания, определите падеж и склонение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3671888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землянк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___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лавочк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___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дорожк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__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посёлк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__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город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__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телег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__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урок__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700338" y="1557338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203575" y="15573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700338" y="2276475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132138" y="2276475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2484438" y="3068638"/>
            <a:ext cx="574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2843213" y="3068638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3059113" y="3789363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2500298" y="4000504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2124075" y="4508500"/>
            <a:ext cx="5762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2627313" y="4508500"/>
            <a:ext cx="7921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2339975" y="5229225"/>
            <a:ext cx="576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2771775" y="5229225"/>
            <a:ext cx="792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2195513" y="5949950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2700338" y="6021388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4067175" y="1600200"/>
            <a:ext cx="48974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kern="0" dirty="0" err="1">
                <a:latin typeface="Times New Roman" pitchFamily="18" charset="0"/>
                <a:cs typeface="Times New Roman" pitchFamily="18" charset="0"/>
              </a:rPr>
              <a:t>мордочк</a:t>
            </a:r>
            <a:r>
              <a:rPr lang="ru-RU" sz="4000" kern="0" dirty="0" err="1">
                <a:latin typeface="Times New Roman" pitchFamily="18" charset="0"/>
                <a:cs typeface="Times New Roman" pitchFamily="18" charset="0"/>
              </a:rPr>
              <a:t>___</a:t>
            </a:r>
            <a:endParaRPr lang="ru-RU" sz="40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kern="0" dirty="0" err="1">
                <a:latin typeface="Times New Roman" pitchFamily="18" charset="0"/>
                <a:cs typeface="Times New Roman" pitchFamily="18" charset="0"/>
              </a:rPr>
              <a:t>плач</a:t>
            </a:r>
            <a:r>
              <a:rPr lang="ru-RU" sz="4000" kern="0" dirty="0" err="1">
                <a:latin typeface="Times New Roman" pitchFamily="18" charset="0"/>
                <a:cs typeface="Times New Roman" pitchFamily="18" charset="0"/>
              </a:rPr>
              <a:t>___</a:t>
            </a:r>
            <a:endParaRPr lang="ru-RU" sz="40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kern="0" dirty="0" err="1">
                <a:latin typeface="Times New Roman" pitchFamily="18" charset="0"/>
                <a:cs typeface="Times New Roman" pitchFamily="18" charset="0"/>
              </a:rPr>
              <a:t>опушк</a:t>
            </a:r>
            <a:r>
              <a:rPr lang="ru-RU" sz="4000" kern="0" dirty="0" err="1" smtClean="0">
                <a:latin typeface="Times New Roman" pitchFamily="18" charset="0"/>
                <a:cs typeface="Times New Roman" pitchFamily="18" charset="0"/>
              </a:rPr>
              <a:t>__</a:t>
            </a:r>
            <a:endParaRPr lang="ru-RU" sz="40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kern="0" dirty="0" err="1">
                <a:latin typeface="Times New Roman" pitchFamily="18" charset="0"/>
                <a:cs typeface="Times New Roman" pitchFamily="18" charset="0"/>
              </a:rPr>
              <a:t>дверц</a:t>
            </a:r>
            <a:r>
              <a:rPr lang="ru-RU" sz="4000" kern="0" dirty="0" err="1">
                <a:latin typeface="Times New Roman" pitchFamily="18" charset="0"/>
                <a:cs typeface="Times New Roman" pitchFamily="18" charset="0"/>
              </a:rPr>
              <a:t>__</a:t>
            </a:r>
            <a:endParaRPr lang="ru-RU" sz="40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kern="0" dirty="0" err="1" smtClean="0">
                <a:latin typeface="Times New Roman" pitchFamily="18" charset="0"/>
                <a:cs typeface="Times New Roman" pitchFamily="18" charset="0"/>
              </a:rPr>
              <a:t>апрел</a:t>
            </a:r>
            <a:r>
              <a:rPr lang="ru-RU" sz="4000" kern="0" dirty="0" err="1" smtClean="0">
                <a:latin typeface="Times New Roman" pitchFamily="18" charset="0"/>
                <a:cs typeface="Times New Roman" pitchFamily="18" charset="0"/>
              </a:rPr>
              <a:t>__</a:t>
            </a:r>
            <a:endParaRPr lang="ru-RU" sz="40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3200" kern="0" dirty="0" err="1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4000" kern="0" dirty="0" err="1">
                <a:latin typeface="Times New Roman" pitchFamily="18" charset="0"/>
                <a:cs typeface="Times New Roman" pitchFamily="18" charset="0"/>
              </a:rPr>
              <a:t>__</a:t>
            </a:r>
            <a:endParaRPr lang="ru-RU" sz="40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Около </a:t>
            </a:r>
            <a:r>
              <a:rPr lang="ru-RU" sz="3200" kern="0" dirty="0" err="1">
                <a:latin typeface="Times New Roman" pitchFamily="18" charset="0"/>
                <a:cs typeface="Times New Roman" pitchFamily="18" charset="0"/>
              </a:rPr>
              <a:t>улиц</a:t>
            </a:r>
            <a:r>
              <a:rPr lang="ru-RU" sz="4000" kern="0" dirty="0" err="1">
                <a:latin typeface="Times New Roman" pitchFamily="18" charset="0"/>
                <a:cs typeface="Times New Roman" pitchFamily="18" charset="0"/>
              </a:rPr>
              <a:t>__</a:t>
            </a:r>
            <a:endParaRPr lang="ru-RU" sz="40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6732588" y="1557338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 bwMode="auto">
          <a:xfrm>
            <a:off x="7235825" y="1557338"/>
            <a:ext cx="720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5651500" y="2276475"/>
            <a:ext cx="792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 bwMode="auto">
          <a:xfrm>
            <a:off x="6372225" y="2276475"/>
            <a:ext cx="720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 bwMode="auto">
          <a:xfrm>
            <a:off x="6227763" y="3068638"/>
            <a:ext cx="504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6732588" y="3068638"/>
            <a:ext cx="719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5867400" y="371633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6227763" y="3716338"/>
            <a:ext cx="79216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5580063" y="45085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 bwMode="auto">
          <a:xfrm>
            <a:off x="6084888" y="4508500"/>
            <a:ext cx="7905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6516688" y="5229225"/>
            <a:ext cx="503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 bwMode="auto">
          <a:xfrm>
            <a:off x="6875463" y="5229225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 bwMode="auto">
          <a:xfrm>
            <a:off x="6732588" y="5949950"/>
            <a:ext cx="503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7308850" y="5949950"/>
            <a:ext cx="792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20857050">
            <a:off x="29655" y="265834"/>
            <a:ext cx="39705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Всё я сам смогу!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786050" y="785794"/>
            <a:ext cx="5900750" cy="631844"/>
          </a:xfrm>
        </p:spPr>
        <p:txBody>
          <a:bodyPr>
            <a:noAutofit/>
          </a:bodyPr>
          <a:lstStyle/>
          <a:p>
            <a:pPr eaLnBrk="1" hangingPunct="1"/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3886202" cy="5257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землянк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(1скл.,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лавочк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(1скл.,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дорожк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посёлк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город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(2скл.,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телег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(1скл.,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урок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(2скл.,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700338" y="1557338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203575" y="15573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700338" y="2276475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132138" y="2276475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2484438" y="3068638"/>
            <a:ext cx="574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2843213" y="3068638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3059113" y="3789363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2500298" y="4000504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2124075" y="4508500"/>
            <a:ext cx="5762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2627313" y="4508500"/>
            <a:ext cx="7921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2339975" y="5229225"/>
            <a:ext cx="576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2771775" y="5229225"/>
            <a:ext cx="792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2195513" y="5949950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2700338" y="6021388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4067175" y="1600200"/>
            <a:ext cx="48974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мордочк</a:t>
            </a:r>
            <a:r>
              <a:rPr lang="ru-RU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(1скл., </a:t>
            </a:r>
            <a:r>
              <a:rPr lang="ru-RU" sz="24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плач</a:t>
            </a:r>
            <a:r>
              <a:rPr lang="ru-RU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(2скл., </a:t>
            </a:r>
            <a:r>
              <a:rPr lang="ru-RU" sz="24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Т.п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опушк</a:t>
            </a:r>
            <a:r>
              <a:rPr lang="ru-RU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(1скл., </a:t>
            </a:r>
            <a:r>
              <a:rPr lang="ru-RU" sz="24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К дверц</a:t>
            </a:r>
            <a:r>
              <a:rPr lang="ru-RU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(1скл., </a:t>
            </a:r>
            <a:r>
              <a:rPr lang="ru-RU" sz="24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В апрел</a:t>
            </a:r>
            <a:r>
              <a:rPr lang="ru-RU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(2скл., П..</a:t>
            </a:r>
            <a:r>
              <a:rPr lang="ru-RU" sz="24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От ученик</a:t>
            </a:r>
            <a:r>
              <a:rPr lang="ru-RU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(2скл., </a:t>
            </a:r>
            <a:r>
              <a:rPr lang="ru-RU" sz="24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Около </a:t>
            </a: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улиц</a:t>
            </a:r>
            <a:r>
              <a:rPr lang="ru-RU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(1скл., </a:t>
            </a:r>
            <a:r>
              <a:rPr lang="ru-RU" sz="24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6732588" y="1557338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 bwMode="auto">
          <a:xfrm>
            <a:off x="7235825" y="1557338"/>
            <a:ext cx="720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5651500" y="2276475"/>
            <a:ext cx="792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 bwMode="auto">
          <a:xfrm>
            <a:off x="6372225" y="2276475"/>
            <a:ext cx="720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 bwMode="auto">
          <a:xfrm>
            <a:off x="6227763" y="3068638"/>
            <a:ext cx="504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6732588" y="3068638"/>
            <a:ext cx="719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5867400" y="371633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6227763" y="3716338"/>
            <a:ext cx="79216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5580063" y="45085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 bwMode="auto">
          <a:xfrm>
            <a:off x="6084888" y="4508500"/>
            <a:ext cx="7905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6516688" y="5229225"/>
            <a:ext cx="503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 bwMode="auto">
          <a:xfrm>
            <a:off x="6875463" y="5229225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 bwMode="auto">
          <a:xfrm>
            <a:off x="6732588" y="5949950"/>
            <a:ext cx="503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7308850" y="5949950"/>
            <a:ext cx="792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4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20857050">
            <a:off x="286709" y="265834"/>
            <a:ext cx="34563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0675256">
            <a:off x="617262" y="1571612"/>
            <a:ext cx="3878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645379">
            <a:off x="1032790" y="2655527"/>
            <a:ext cx="6054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4" descr="1600000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57950" y="4143380"/>
            <a:ext cx="1857388" cy="2000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80645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>
                <a:latin typeface="Monotype Corsiva" pitchFamily="66" charset="0"/>
              </a:rPr>
              <a:t>       </a:t>
            </a:r>
            <a:r>
              <a:rPr lang="ru-RU" sz="3600" b="1">
                <a:solidFill>
                  <a:schemeClr val="hlink"/>
                </a:solidFill>
                <a:latin typeface="Monotype Corsiva" pitchFamily="66" charset="0"/>
              </a:rPr>
              <a:t>Русский</a:t>
            </a:r>
            <a:r>
              <a:rPr lang="ru-RU" sz="3600" b="1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3600" b="1" i="1">
                <a:solidFill>
                  <a:schemeClr val="hlink"/>
                </a:solidFill>
                <a:latin typeface="Monotype Corsiva" pitchFamily="66" charset="0"/>
              </a:rPr>
              <a:t>язык в умелых руках и в опытных  устах – красив, певуч, выразителен, гибок , послушен, ловок и вместителен.</a:t>
            </a:r>
          </a:p>
          <a:p>
            <a:pPr eaLnBrk="0" hangingPunct="0">
              <a:spcBef>
                <a:spcPct val="50000"/>
              </a:spcBef>
            </a:pPr>
            <a:r>
              <a:rPr lang="ru-RU" sz="3600" b="1" i="1">
                <a:solidFill>
                  <a:schemeClr val="hlink"/>
                </a:solidFill>
                <a:latin typeface="Monotype Corsiva" pitchFamily="66" charset="0"/>
              </a:rPr>
              <a:t>                                                     А. И. Куприн</a:t>
            </a:r>
            <a:endParaRPr lang="ru-RU" sz="3600" b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193539" name="Picture 3" descr="J0283615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916113"/>
            <a:ext cx="3849687" cy="2921000"/>
          </a:xfrm>
        </p:spPr>
      </p:pic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539750" y="5013325"/>
            <a:ext cx="806608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</a:t>
            </a:r>
            <a:r>
              <a:rPr lang="ru-RU" sz="3600" b="1">
                <a:solidFill>
                  <a:srgbClr val="FF3300"/>
                </a:solidFill>
                <a:latin typeface="Monotype Corsiva" pitchFamily="66" charset="0"/>
              </a:rPr>
              <a:t>Чтобы хорошо писать, надо много</a:t>
            </a:r>
            <a:r>
              <a:rPr lang="ru-RU" sz="3600">
                <a:solidFill>
                  <a:srgbClr val="FF3300"/>
                </a:solidFill>
              </a:rPr>
              <a:t> </a:t>
            </a:r>
            <a:r>
              <a:rPr lang="ru-RU" sz="3600" b="1">
                <a:solidFill>
                  <a:srgbClr val="FF3300"/>
                </a:solidFill>
                <a:latin typeface="Monotype Corsiva" pitchFamily="66" charset="0"/>
              </a:rPr>
              <a:t>знать.</a:t>
            </a:r>
            <a:r>
              <a:rPr lang="ru-RU" sz="3600"/>
              <a:t> </a:t>
            </a:r>
            <a:endParaRPr lang="ru-RU" sz="2800"/>
          </a:p>
          <a:p>
            <a:pPr>
              <a:spcBef>
                <a:spcPct val="50000"/>
              </a:spcBef>
            </a:pPr>
            <a:r>
              <a:rPr lang="ru-RU" sz="2800"/>
              <a:t>                                      </a:t>
            </a:r>
            <a:r>
              <a:rPr lang="ru-RU" sz="3600" b="1">
                <a:solidFill>
                  <a:srgbClr val="FF3300"/>
                </a:solidFill>
                <a:latin typeface="Monotype Corsiva" pitchFamily="66" charset="0"/>
              </a:rPr>
              <a:t>А. М.  Г о р ь к и й</a:t>
            </a:r>
            <a:r>
              <a:rPr lang="ru-RU" sz="3600" b="1"/>
              <a:t> </a:t>
            </a:r>
            <a:r>
              <a:rPr lang="ru-RU" sz="3600"/>
              <a:t>                                                                                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8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  <p:bldP spid="1935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476375" y="1700213"/>
            <a:ext cx="5808663" cy="365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FE81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Правописание</a:t>
            </a:r>
          </a:p>
          <a:p>
            <a:pPr algn="ctr"/>
            <a:r>
              <a:rPr lang="ru-RU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FE81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падежных окончаний</a:t>
            </a:r>
          </a:p>
          <a:p>
            <a:pPr algn="ctr"/>
            <a:r>
              <a:rPr lang="ru-RU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FE81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имён существительных</a:t>
            </a:r>
          </a:p>
          <a:p>
            <a:pPr algn="ctr"/>
            <a:r>
              <a:rPr lang="ru-RU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FE81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 и 2 склонения.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3384550" cy="12969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Тема урока</a:t>
            </a:r>
          </a:p>
        </p:txBody>
      </p:sp>
      <p:pic>
        <p:nvPicPr>
          <p:cNvPr id="5124" name="Picture 13" descr="16000000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092950" y="4724400"/>
            <a:ext cx="2051050" cy="2051050"/>
          </a:xfr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nimBg="1"/>
      <p:bldP spid="553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273050"/>
            <a:ext cx="8226425" cy="993775"/>
          </a:xfrm>
        </p:spPr>
        <p:txBody>
          <a:bodyPr anchorCtr="0"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Склонение</a:t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имён существительных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95288" y="1412875"/>
            <a:ext cx="3382962" cy="1655763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66FF"/>
                </a:solidFill>
                <a:latin typeface="Arial" charset="0"/>
              </a:rPr>
              <a:t>1 склонение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395288" y="5013325"/>
            <a:ext cx="3382962" cy="1655763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66FF"/>
                </a:solidFill>
                <a:latin typeface="Arial" charset="0"/>
              </a:rPr>
              <a:t>3 склонение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95288" y="3213100"/>
            <a:ext cx="3382962" cy="1655763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66FF"/>
                </a:solidFill>
                <a:latin typeface="Arial" charset="0"/>
              </a:rPr>
              <a:t>2 склонение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11188" y="1341438"/>
            <a:ext cx="2808287" cy="1346200"/>
            <a:chOff x="521" y="935"/>
            <a:chExt cx="1769" cy="848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21" y="1207"/>
              <a:ext cx="1769" cy="576"/>
              <a:chOff x="0" y="2976"/>
              <a:chExt cx="1769" cy="576"/>
            </a:xfrm>
          </p:grpSpPr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0" y="2976"/>
                <a:ext cx="1769" cy="576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000" b="1" i="1">
                    <a:solidFill>
                      <a:srgbClr val="0000FF"/>
                    </a:solidFill>
                    <a:latin typeface="Arial" charset="0"/>
                  </a:rPr>
                  <a:t>Ж.р. +  М.р.</a:t>
                </a:r>
              </a:p>
              <a:p>
                <a:pPr algn="ctr"/>
                <a:endParaRPr lang="ru-RU" sz="2000" b="1" i="1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521" y="3294"/>
                <a:ext cx="182" cy="18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000" b="1" i="1">
                    <a:solidFill>
                      <a:srgbClr val="009900"/>
                    </a:solidFill>
                    <a:latin typeface="Arial" charset="0"/>
                  </a:rPr>
                  <a:t>-а</a:t>
                </a: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auto">
              <a:xfrm>
                <a:off x="975" y="3294"/>
                <a:ext cx="182" cy="18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000" b="1" i="1">
                    <a:solidFill>
                      <a:srgbClr val="009900"/>
                    </a:solidFill>
                    <a:latin typeface="Arial" charset="0"/>
                  </a:rPr>
                  <a:t>-я</a:t>
                </a:r>
              </a:p>
            </p:txBody>
          </p:sp>
        </p:grpSp>
        <p:sp>
          <p:nvSpPr>
            <p:cNvPr id="5131" name="Text Box 23"/>
            <p:cNvSpPr txBox="1">
              <a:spLocks noChangeArrowheads="1"/>
            </p:cNvSpPr>
            <p:nvPr/>
          </p:nvSpPr>
          <p:spPr bwMode="auto">
            <a:xfrm>
              <a:off x="975" y="935"/>
              <a:ext cx="8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 i="1">
                  <a:solidFill>
                    <a:srgbClr val="0066FF"/>
                  </a:solidFill>
                  <a:latin typeface="Arial" charset="0"/>
                </a:rPr>
                <a:t>1 склонение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11188" y="4941888"/>
            <a:ext cx="2808287" cy="1490662"/>
            <a:chOff x="567" y="2886"/>
            <a:chExt cx="1769" cy="939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567" y="3249"/>
              <a:ext cx="1769" cy="576"/>
              <a:chOff x="340" y="3566"/>
              <a:chExt cx="1769" cy="576"/>
            </a:xfrm>
          </p:grpSpPr>
          <p:sp>
            <p:nvSpPr>
              <p:cNvPr id="5134" name="Rectangle 18"/>
              <p:cNvSpPr>
                <a:spLocks noChangeArrowheads="1"/>
              </p:cNvSpPr>
              <p:nvPr/>
            </p:nvSpPr>
            <p:spPr bwMode="auto">
              <a:xfrm>
                <a:off x="340" y="3566"/>
                <a:ext cx="1769" cy="576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000" b="1" i="1">
                    <a:solidFill>
                      <a:srgbClr val="0000FF"/>
                    </a:solidFill>
                    <a:latin typeface="Arial" charset="0"/>
                  </a:rPr>
                  <a:t>Ж.р.</a:t>
                </a:r>
              </a:p>
              <a:p>
                <a:pPr algn="ctr"/>
                <a:endParaRPr lang="ru-RU" sz="2000" b="1" i="1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sp>
            <p:nvSpPr>
              <p:cNvPr id="5135" name="Rectangle 19"/>
              <p:cNvSpPr>
                <a:spLocks noChangeArrowheads="1"/>
              </p:cNvSpPr>
              <p:nvPr/>
            </p:nvSpPr>
            <p:spPr bwMode="auto">
              <a:xfrm>
                <a:off x="1111" y="3884"/>
                <a:ext cx="182" cy="18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000" b="1" i="1">
                  <a:solidFill>
                    <a:srgbClr val="009900"/>
                  </a:solidFill>
                  <a:latin typeface="Arial" charset="0"/>
                </a:endParaRPr>
              </a:p>
            </p:txBody>
          </p:sp>
        </p:grpSp>
        <p:sp>
          <p:nvSpPr>
            <p:cNvPr id="5136" name="Text Box 27"/>
            <p:cNvSpPr txBox="1">
              <a:spLocks noChangeArrowheads="1"/>
            </p:cNvSpPr>
            <p:nvPr/>
          </p:nvSpPr>
          <p:spPr bwMode="auto">
            <a:xfrm>
              <a:off x="975" y="2886"/>
              <a:ext cx="8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>
                  <a:solidFill>
                    <a:srgbClr val="0066FF"/>
                  </a:solidFill>
                  <a:latin typeface="Arial" charset="0"/>
                </a:rPr>
                <a:t>3 склонение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84213" y="3141663"/>
            <a:ext cx="2808287" cy="1490662"/>
            <a:chOff x="476" y="1979"/>
            <a:chExt cx="1769" cy="939"/>
          </a:xfrm>
        </p:grpSpPr>
        <p:sp>
          <p:nvSpPr>
            <p:cNvPr id="5138" name="Rectangle 13"/>
            <p:cNvSpPr>
              <a:spLocks noChangeArrowheads="1"/>
            </p:cNvSpPr>
            <p:nvPr/>
          </p:nvSpPr>
          <p:spPr bwMode="auto">
            <a:xfrm>
              <a:off x="476" y="2342"/>
              <a:ext cx="1769" cy="576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 i="1">
                  <a:solidFill>
                    <a:srgbClr val="0000FF"/>
                  </a:solidFill>
                  <a:latin typeface="Arial" charset="0"/>
                </a:rPr>
                <a:t>М.р. +  Ср.р.</a:t>
              </a:r>
            </a:p>
            <a:p>
              <a:pPr algn="ctr"/>
              <a:endParaRPr lang="ru-RU" sz="2000" b="1" i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5139" name="Rectangle 14"/>
            <p:cNvSpPr>
              <a:spLocks noChangeArrowheads="1"/>
            </p:cNvSpPr>
            <p:nvPr/>
          </p:nvSpPr>
          <p:spPr bwMode="auto">
            <a:xfrm>
              <a:off x="1429" y="2659"/>
              <a:ext cx="182" cy="18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 i="1">
                  <a:solidFill>
                    <a:srgbClr val="009900"/>
                  </a:solidFill>
                  <a:latin typeface="Arial" charset="0"/>
                </a:rPr>
                <a:t>-о</a:t>
              </a:r>
            </a:p>
          </p:txBody>
        </p:sp>
        <p:sp>
          <p:nvSpPr>
            <p:cNvPr id="5140" name="Rectangle 15"/>
            <p:cNvSpPr>
              <a:spLocks noChangeArrowheads="1"/>
            </p:cNvSpPr>
            <p:nvPr/>
          </p:nvSpPr>
          <p:spPr bwMode="auto">
            <a:xfrm>
              <a:off x="1746" y="2659"/>
              <a:ext cx="182" cy="18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 i="1">
                  <a:solidFill>
                    <a:srgbClr val="009900"/>
                  </a:solidFill>
                  <a:latin typeface="Arial" charset="0"/>
                </a:rPr>
                <a:t>-е</a:t>
              </a:r>
            </a:p>
          </p:txBody>
        </p:sp>
        <p:sp>
          <p:nvSpPr>
            <p:cNvPr id="5141" name="Text Box 25"/>
            <p:cNvSpPr txBox="1">
              <a:spLocks noChangeArrowheads="1"/>
            </p:cNvSpPr>
            <p:nvPr/>
          </p:nvSpPr>
          <p:spPr bwMode="auto">
            <a:xfrm>
              <a:off x="884" y="1979"/>
              <a:ext cx="8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 i="1">
                  <a:solidFill>
                    <a:srgbClr val="0066FF"/>
                  </a:solidFill>
                  <a:latin typeface="Arial" charset="0"/>
                </a:rPr>
                <a:t>2 склонение</a:t>
              </a:r>
            </a:p>
          </p:txBody>
        </p:sp>
        <p:sp>
          <p:nvSpPr>
            <p:cNvPr id="5142" name="Rectangle 40"/>
            <p:cNvSpPr>
              <a:spLocks noChangeArrowheads="1"/>
            </p:cNvSpPr>
            <p:nvPr/>
          </p:nvSpPr>
          <p:spPr bwMode="auto">
            <a:xfrm>
              <a:off x="930" y="2659"/>
              <a:ext cx="182" cy="18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000" b="1" i="1">
                <a:solidFill>
                  <a:srgbClr val="009900"/>
                </a:solidFill>
                <a:latin typeface="Arial" charset="0"/>
              </a:endParaRPr>
            </a:p>
          </p:txBody>
        </p:sp>
      </p:grp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7885113" y="1484313"/>
            <a:ext cx="89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лиса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6443663" y="1989138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дерево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7885113" y="2565400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кот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6858016" y="3214686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лошадь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6948488" y="4652963"/>
            <a:ext cx="98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дядя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7956550" y="5300663"/>
            <a:ext cx="96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рожь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56647E-6 L -0.40174 0.0469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132 0.22011 " pathEditMode="relative" ptsTypes="AA">
                                      <p:cBhvr>
                                        <p:cTn id="56" dur="2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21387E-6 L -0.3974 0.2041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51445E-7 L -0.30278 0.3149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4335E-6 L -0.30365 -0.3202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955 0.10497 " pathEditMode="relative" ptsTypes="AA">
                                      <p:cBhvr>
                                        <p:cTn id="72" dur="20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81" grpId="0"/>
      <p:bldP spid="23581" grpId="1"/>
      <p:bldP spid="23582" grpId="0"/>
      <p:bldP spid="23582" grpId="1"/>
      <p:bldP spid="23583" grpId="0"/>
      <p:bldP spid="23583" grpId="1"/>
      <p:bldP spid="23584" grpId="0"/>
      <p:bldP spid="23584" grpId="1"/>
      <p:bldP spid="23594" grpId="0"/>
      <p:bldP spid="23594" grpId="1"/>
      <p:bldP spid="23596" grpId="0"/>
      <p:bldP spid="2359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14414" y="2285992"/>
            <a:ext cx="1571636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643306" y="2357430"/>
            <a:ext cx="1571636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000760" y="2357430"/>
            <a:ext cx="1571636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642918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дорога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214422"/>
            <a:ext cx="1431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прорубь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642918"/>
            <a:ext cx="1924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библиотека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1214422"/>
            <a:ext cx="690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85723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озеро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1571612"/>
            <a:ext cx="134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тетрадь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5074" y="1571612"/>
            <a:ext cx="1873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расстояние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6644" y="928670"/>
            <a:ext cx="109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мышь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4714884"/>
            <a:ext cx="172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коллектив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44" y="4357694"/>
            <a:ext cx="151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площадь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12" y="4714884"/>
            <a:ext cx="124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ворона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4942" y="5715016"/>
            <a:ext cx="1636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пассажир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5214950"/>
            <a:ext cx="1241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0100" y="5643578"/>
            <a:ext cx="1015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степь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86050" y="5857892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земля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86644" y="5715016"/>
            <a:ext cx="1076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вафля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414338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деревня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224" y="4143380"/>
            <a:ext cx="139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помощь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71472" y="500042"/>
            <a:ext cx="1571636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14744" y="571480"/>
            <a:ext cx="1571636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715140" y="500042"/>
            <a:ext cx="1571636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786058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дорога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9454" y="3357562"/>
            <a:ext cx="1431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прорубь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285992"/>
            <a:ext cx="1924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библиотека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786058"/>
            <a:ext cx="690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2859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озеро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9454" y="2857496"/>
            <a:ext cx="134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тетрадь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3306" y="3286124"/>
            <a:ext cx="1873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расстояние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2330" y="2285992"/>
            <a:ext cx="109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мышь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2" y="3786190"/>
            <a:ext cx="172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коллектив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9454" y="3929066"/>
            <a:ext cx="151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площадь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3786190"/>
            <a:ext cx="124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ворона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7620" y="4714884"/>
            <a:ext cx="1477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пасажир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0496" y="4214818"/>
            <a:ext cx="1241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15206" y="4429132"/>
            <a:ext cx="1015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степь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4286256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земля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4348" y="4714884"/>
            <a:ext cx="1076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вафля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328612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деревня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00892" y="4857760"/>
            <a:ext cx="139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помощь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узнать падеж имени существительного?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>
                <a:solidFill>
                  <a:srgbClr val="0070C0"/>
                </a:solidFill>
              </a:rPr>
              <a:t>Найти слово, к которому имя существительное относится.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</a:rPr>
              <a:t>От того слова поставить вопрос к имени существительному.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</a:rPr>
              <a:t>По вопросу (и предлогу, если он есть) определить падеж.</a:t>
            </a:r>
          </a:p>
          <a:p>
            <a:pPr algn="just"/>
            <a:endParaRPr lang="ru-RU" dirty="0"/>
          </a:p>
        </p:txBody>
      </p:sp>
      <p:pic>
        <p:nvPicPr>
          <p:cNvPr id="5" name="Picture 4" descr="160000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48488" y="4868863"/>
            <a:ext cx="1871662" cy="187166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WordArt 2"/>
          <p:cNvSpPr>
            <a:spLocks noChangeArrowheads="1" noChangeShapeType="1" noTextEdit="1"/>
          </p:cNvSpPr>
          <p:nvPr/>
        </p:nvSpPr>
        <p:spPr bwMode="auto">
          <a:xfrm rot="385284">
            <a:off x="468313" y="0"/>
            <a:ext cx="4319587" cy="19891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5028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Impact"/>
              </a:rPr>
              <a:t>Почему ?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4033838" y="1466850"/>
            <a:ext cx="5110162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Я прилагаю</a:t>
            </a:r>
            <a:r>
              <a:rPr lang="ru-RU" sz="2400" dirty="0"/>
              <a:t> </a:t>
            </a:r>
            <a:r>
              <a:rPr lang="ru-RU" sz="2400" b="1" dirty="0"/>
              <a:t>всё</a:t>
            </a:r>
            <a:r>
              <a:rPr lang="ru-RU" sz="2400" dirty="0"/>
              <a:t> </a:t>
            </a:r>
            <a:r>
              <a:rPr lang="ru-RU" sz="2400" b="1" dirty="0"/>
              <a:t>старанье,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Хочу понять правописанье.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Но вызывает, тем не менее</a:t>
            </a:r>
            <a:r>
              <a:rPr lang="ru-RU" sz="2000" b="1" dirty="0"/>
              <a:t>,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Правописанье удивление.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9900"/>
                </a:solidFill>
              </a:rPr>
              <a:t>Летят на ветк</a:t>
            </a:r>
            <a:r>
              <a:rPr lang="ru-RU" sz="3600" b="1" dirty="0">
                <a:solidFill>
                  <a:srgbClr val="FF9900"/>
                </a:solidFill>
              </a:rPr>
              <a:t>и </a:t>
            </a:r>
            <a:r>
              <a:rPr lang="ru-RU" sz="2800" b="1" dirty="0">
                <a:solidFill>
                  <a:srgbClr val="FF9900"/>
                </a:solidFill>
              </a:rPr>
              <a:t>снегири</a:t>
            </a:r>
            <a:r>
              <a:rPr lang="ru-RU" sz="2800" b="1" dirty="0">
                <a:solidFill>
                  <a:srgbClr val="FF3300"/>
                </a:solidFill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Чтоб обсудить дела свои</a:t>
            </a:r>
            <a:r>
              <a:rPr lang="ru-RU" sz="2000" b="1" dirty="0"/>
              <a:t>.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9900"/>
                </a:solidFill>
              </a:rPr>
              <a:t>Сидят на ветк</a:t>
            </a:r>
            <a:r>
              <a:rPr lang="ru-RU" sz="3600" b="1" dirty="0">
                <a:solidFill>
                  <a:srgbClr val="FF9900"/>
                </a:solidFill>
              </a:rPr>
              <a:t>е</a:t>
            </a:r>
            <a:r>
              <a:rPr lang="ru-RU" sz="2800" b="1" dirty="0">
                <a:solidFill>
                  <a:srgbClr val="FF9900"/>
                </a:solidFill>
              </a:rPr>
              <a:t> снегири</a:t>
            </a:r>
            <a:r>
              <a:rPr lang="ru-RU" sz="2800" dirty="0">
                <a:solidFill>
                  <a:srgbClr val="FF9900"/>
                </a:solidFill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Сидят на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9900"/>
                </a:solidFill>
              </a:rPr>
              <a:t>е</a:t>
            </a:r>
            <a:r>
              <a:rPr lang="ru-RU" sz="2400" dirty="0">
                <a:solidFill>
                  <a:srgbClr val="FF3300"/>
                </a:solidFill>
              </a:rPr>
              <a:t>,</a:t>
            </a:r>
            <a:r>
              <a:rPr lang="ru-RU" sz="2400" dirty="0"/>
              <a:t> </a:t>
            </a:r>
            <a:r>
              <a:rPr lang="ru-RU" sz="2400" b="1" dirty="0"/>
              <a:t>летят на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9900"/>
                </a:solidFill>
              </a:rPr>
              <a:t>и</a:t>
            </a:r>
            <a:r>
              <a:rPr lang="ru-RU" sz="2400" dirty="0"/>
              <a:t>.</a:t>
            </a:r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  <p:pic>
        <p:nvPicPr>
          <p:cNvPr id="192516" name="Picture 4" descr="017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133600"/>
            <a:ext cx="3054350" cy="4392613"/>
          </a:xfr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nimBg="1"/>
      <p:bldP spid="1925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написания безударного падежного окончания существительного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 Поставить его в начальную форму (И.п.  ед.ч.) и определить склонение.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 Определить его падеж.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 Вспомнить окончание существительного в этом падеже или подобрать опорное слово.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60000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48488" y="4868863"/>
            <a:ext cx="1871662" cy="18716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547</Words>
  <PresentationFormat>Экран (4:3)</PresentationFormat>
  <Paragraphs>138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Падежные окончания имен существительных 1 и 2 склонения</vt:lpstr>
      <vt:lpstr>Слайд 2</vt:lpstr>
      <vt:lpstr>Слайд 3</vt:lpstr>
      <vt:lpstr>Склонение имён существительных</vt:lpstr>
      <vt:lpstr>Слайд 5</vt:lpstr>
      <vt:lpstr>Слайд 6</vt:lpstr>
      <vt:lpstr>Как узнать падеж имени существительного?</vt:lpstr>
      <vt:lpstr>Слайд 8</vt:lpstr>
      <vt:lpstr>Алгоритм написания безударного падежного окончания существительного</vt:lpstr>
      <vt:lpstr>Слайд 10</vt:lpstr>
      <vt:lpstr>   Зимний жаворонок</vt:lpstr>
      <vt:lpstr>Вставьте пропущенные окончания, определите падеж и склонение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35</cp:revision>
  <dcterms:created xsi:type="dcterms:W3CDTF">2012-03-27T16:20:13Z</dcterms:created>
  <dcterms:modified xsi:type="dcterms:W3CDTF">2013-11-29T05:03:18Z</dcterms:modified>
</cp:coreProperties>
</file>