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E974F3-D780-47DD-8C42-4E1FC1EF28AC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D7F7F1-84CC-44F2-B2C3-1E2065DCB3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42138" cy="2714644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  <a:latin typeface="+mn-lt"/>
              </a:rPr>
              <a:t>Арт-терапия</a:t>
            </a:r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  <a:latin typeface="+mn-lt"/>
              </a:rPr>
              <a:t> в работе с детьми с ОВЗ в условиях специальной (коррекционной) школы VIII вида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/>
              <a:t> 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8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ru-RU" sz="1800" dirty="0" smtClean="0"/>
              <a:t>Подготовила: педагог – психолог</a:t>
            </a:r>
          </a:p>
          <a:p>
            <a:r>
              <a:rPr lang="ru-RU" sz="1800" dirty="0" smtClean="0"/>
              <a:t>                                                        МБС(К)ОУ «Специальной</a:t>
            </a:r>
          </a:p>
          <a:p>
            <a:r>
              <a:rPr lang="ru-RU" sz="1800" dirty="0" smtClean="0"/>
              <a:t> (коррекционной) общеобразовательной</a:t>
            </a:r>
          </a:p>
          <a:p>
            <a:r>
              <a:rPr lang="ru-RU" sz="1800" dirty="0" smtClean="0"/>
              <a:t>                                        школы №14 </a:t>
            </a:r>
            <a:r>
              <a:rPr lang="en-US" sz="1800" dirty="0" smtClean="0"/>
              <a:t>VIII </a:t>
            </a:r>
            <a:r>
              <a:rPr lang="ru-RU" sz="1800" dirty="0" smtClean="0"/>
              <a:t>вида»</a:t>
            </a:r>
          </a:p>
          <a:p>
            <a:r>
              <a:rPr lang="ru-RU" sz="1800" dirty="0" smtClean="0"/>
              <a:t>                              Рукавицына А.В.</a:t>
            </a:r>
            <a:r>
              <a:rPr lang="ru-RU" sz="1800" b="1" dirty="0" smtClean="0"/>
              <a:t>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107157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Музыка регулирует </a:t>
            </a:r>
            <a:r>
              <a:rPr lang="ru-RU" sz="2800" dirty="0" err="1" smtClean="0">
                <a:solidFill>
                  <a:schemeClr val="tx1"/>
                </a:solidFill>
              </a:rPr>
              <a:t>психоэмоционального</a:t>
            </a:r>
            <a:r>
              <a:rPr lang="ru-RU" sz="2800" dirty="0" smtClean="0">
                <a:solidFill>
                  <a:schemeClr val="tx1"/>
                </a:solidFill>
              </a:rPr>
              <a:t> состояния детей: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5429288" cy="428628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dirty="0" smtClean="0"/>
              <a:t>уменьшает </a:t>
            </a:r>
            <a:r>
              <a:rPr lang="ru-RU" dirty="0" smtClean="0"/>
              <a:t>чувства тревоги и </a:t>
            </a:r>
            <a:r>
              <a:rPr lang="ru-RU" dirty="0" smtClean="0"/>
              <a:t>неуверенности;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уменьшает раздражительность, разочарование;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снимает напряженность в </a:t>
            </a:r>
            <a:r>
              <a:rPr lang="ru-RU" dirty="0" smtClean="0"/>
              <a:t>отношениях с другими людьми </a:t>
            </a:r>
            <a:r>
              <a:rPr lang="ru-RU" dirty="0" smtClean="0"/>
              <a:t>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улучшает самочувствие, активность, настроение 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уменьшает злобность, агрессию.</a:t>
            </a:r>
            <a:endParaRPr lang="ru-RU" dirty="0"/>
          </a:p>
        </p:txBody>
      </p:sp>
      <p:pic>
        <p:nvPicPr>
          <p:cNvPr id="20482" name="Picture 2" descr="http://nabchelny.ru/upload/iblock/a5f/vmkbnkwmrgph%20iizrsaepytgto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285992"/>
            <a:ext cx="2705100" cy="26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0575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 smtClean="0">
                <a:solidFill>
                  <a:schemeClr val="tx1"/>
                </a:solidFill>
              </a:rPr>
              <a:t>работе с детьми специальной коррекционной школы VIII вида для получения наиболее положительного результата в коррекционно-развивающей работе необходимо  использовать все многообразие </a:t>
            </a:r>
            <a:r>
              <a:rPr lang="ru-RU" sz="2800" dirty="0" err="1" smtClean="0">
                <a:solidFill>
                  <a:schemeClr val="tx1"/>
                </a:solidFill>
              </a:rPr>
              <a:t>арттерапевтических</a:t>
            </a:r>
            <a:r>
              <a:rPr lang="ru-RU" sz="2800" dirty="0" smtClean="0">
                <a:solidFill>
                  <a:schemeClr val="tx1"/>
                </a:solidFill>
              </a:rPr>
              <a:t> методик.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50006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Псих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олог коррекционной школы VIII вида один из ведущих специалистов, организующих процесс психолого-педагогической коррекции, способствующий созданию единой идеологии всего коллектива в отношении работы с детьми с ОВЗ.</a:t>
            </a:r>
            <a:b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400" b="0" dirty="0" smtClean="0">
                <a:solidFill>
                  <a:schemeClr val="tx1"/>
                </a:solidFill>
                <a:effectLst/>
              </a:rPr>
            </a:br>
            <a:endParaRPr lang="ru-RU" sz="14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3071834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effectLst/>
              </a:rPr>
              <a:t>Арт-терапия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- художественная деятельность субъекта, посредством активизации которой осуществляется коррекция тех или иных нарушений в развитии человека: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33400" y="3214686"/>
            <a:ext cx="7854696" cy="3000396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ru-RU" dirty="0" err="1" smtClean="0"/>
              <a:t>изотерапия</a:t>
            </a:r>
            <a:r>
              <a:rPr lang="ru-RU" dirty="0" smtClean="0"/>
              <a:t>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музыкотерапия;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err="1" smtClean="0"/>
              <a:t>библиотерапия</a:t>
            </a:r>
            <a:r>
              <a:rPr lang="ru-RU" dirty="0" smtClean="0"/>
              <a:t>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err="1" smtClean="0"/>
              <a:t>имаготерипи</a:t>
            </a:r>
            <a:r>
              <a:rPr lang="ru-RU" dirty="0" smtClean="0"/>
              <a:t>;  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err="1" smtClean="0"/>
              <a:t>кинезитерапия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178595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Изотерапия</a:t>
            </a:r>
            <a:r>
              <a:rPr lang="ru-RU" sz="2800" dirty="0" smtClean="0">
                <a:solidFill>
                  <a:schemeClr val="tx1"/>
                </a:solidFill>
              </a:rPr>
              <a:t> - коррекция посредством изобразительной деятельности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4110038" cy="407196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5000" dirty="0" smtClean="0"/>
              <a:t>При проведении рисуночной терапии можно использовать несколько  типов заданий: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5000" i="1" dirty="0" smtClean="0"/>
              <a:t>п</a:t>
            </a:r>
            <a:r>
              <a:rPr lang="ru-RU" sz="5000" i="1" dirty="0" smtClean="0"/>
              <a:t>редметно-тематический </a:t>
            </a:r>
            <a:r>
              <a:rPr lang="ru-RU" sz="5000" i="1" dirty="0" smtClean="0"/>
              <a:t>тип;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5000" i="1" dirty="0" smtClean="0"/>
              <a:t>о</a:t>
            </a:r>
            <a:r>
              <a:rPr lang="ru-RU" sz="5000" i="1" dirty="0" smtClean="0"/>
              <a:t>бразно-символический </a:t>
            </a:r>
            <a:r>
              <a:rPr lang="ru-RU" sz="5000" i="1" dirty="0" smtClean="0"/>
              <a:t>тип</a:t>
            </a:r>
            <a:r>
              <a:rPr lang="ru-RU" sz="5000" dirty="0" smtClean="0"/>
              <a:t>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5000" i="1" dirty="0" smtClean="0"/>
              <a:t>у</a:t>
            </a:r>
            <a:r>
              <a:rPr lang="ru-RU" sz="5000" i="1" dirty="0" smtClean="0"/>
              <a:t>пражнения </a:t>
            </a:r>
            <a:r>
              <a:rPr lang="ru-RU" sz="5000" i="1" dirty="0" smtClean="0"/>
              <a:t>па развитие образного восприятия, воображения и символической функции;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5000" i="1" dirty="0" smtClean="0"/>
              <a:t>и</a:t>
            </a:r>
            <a:r>
              <a:rPr lang="ru-RU" sz="5000" i="1" dirty="0" smtClean="0"/>
              <a:t>гры-упражнения </a:t>
            </a:r>
            <a:r>
              <a:rPr lang="ru-RU" sz="5000" i="1" dirty="0" smtClean="0"/>
              <a:t>с изобразительными материалами</a:t>
            </a:r>
            <a:r>
              <a:rPr lang="ru-RU" sz="5000" dirty="0" smtClean="0"/>
              <a:t> ;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5000" i="1" dirty="0" smtClean="0"/>
              <a:t>з</a:t>
            </a:r>
            <a:r>
              <a:rPr lang="ru-RU" sz="5000" i="1" dirty="0" smtClean="0"/>
              <a:t>адания </a:t>
            </a:r>
            <a:r>
              <a:rPr lang="ru-RU" sz="5000" i="1" dirty="0" smtClean="0"/>
              <a:t>на совместную деятельность.</a:t>
            </a:r>
            <a:endParaRPr lang="ru-RU" sz="5000" dirty="0" smtClean="0"/>
          </a:p>
          <a:p>
            <a:pPr marL="457200" indent="-457200">
              <a:buFont typeface="Wingdings" pitchFamily="2" charset="2"/>
              <a:buChar char="v"/>
            </a:pPr>
            <a:endParaRPr lang="ru-RU" sz="2000" i="1" dirty="0" smtClean="0"/>
          </a:p>
          <a:p>
            <a:pPr marL="457200" indent="-457200"/>
            <a:endParaRPr lang="ru-RU" sz="2000" dirty="0"/>
          </a:p>
        </p:txBody>
      </p:sp>
      <p:pic>
        <p:nvPicPr>
          <p:cNvPr id="4098" name="Picture 2" descr="http://static.goldenline.pl/event_logo/000/event_66816_ec7e45_hu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357430"/>
            <a:ext cx="2024050" cy="1643074"/>
          </a:xfrm>
          <a:prstGeom prst="rect">
            <a:avLst/>
          </a:prstGeom>
          <a:noFill/>
        </p:spPr>
      </p:pic>
      <p:pic>
        <p:nvPicPr>
          <p:cNvPr id="4100" name="Picture 4" descr="http://kindiz.narod.ru/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429000"/>
            <a:ext cx="2185983" cy="2214578"/>
          </a:xfrm>
          <a:prstGeom prst="rect">
            <a:avLst/>
          </a:prstGeom>
          <a:noFill/>
        </p:spPr>
      </p:pic>
      <p:pic>
        <p:nvPicPr>
          <p:cNvPr id="4102" name="Picture 6" descr="http://www.stihi.ru/pics/2011/07/09/26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4429132"/>
            <a:ext cx="228601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235745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Применение </a:t>
            </a:r>
            <a:r>
              <a:rPr lang="ru-RU" sz="2800" dirty="0" err="1" smtClean="0">
                <a:solidFill>
                  <a:schemeClr val="tx1"/>
                </a:solidFill>
              </a:rPr>
              <a:t>изотерапии</a:t>
            </a:r>
            <a:r>
              <a:rPr lang="ru-RU" sz="2800" dirty="0" smtClean="0">
                <a:solidFill>
                  <a:schemeClr val="tx1"/>
                </a:solidFill>
              </a:rPr>
              <a:t> в коррекционной работе с детьми с ОВЗ позволяет получить положительные результаты: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subTitle" idx="1"/>
          </p:nvPr>
        </p:nvSpPr>
        <p:spPr>
          <a:xfrm>
            <a:off x="533400" y="2857496"/>
            <a:ext cx="7854696" cy="3500462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ru-RU" dirty="0" smtClean="0"/>
              <a:t>создаются благоприятные условия для развития общения замкнутых детей;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обеспечивается эффективное эмоциональное </a:t>
            </a:r>
            <a:r>
              <a:rPr lang="ru-RU" dirty="0" err="1" smtClean="0"/>
              <a:t>отреагирование</a:t>
            </a:r>
            <a:r>
              <a:rPr lang="ru-RU" dirty="0" smtClean="0"/>
              <a:t> социально приемлемыми формами — у детей с агрессивными проявлениями ;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оказывается влияние на осознание ребенком своих переживаний;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развитие произвольности и способности к </a:t>
            </a:r>
            <a:r>
              <a:rPr lang="ru-RU" dirty="0" err="1" smtClean="0"/>
              <a:t>саморегуляции</a:t>
            </a:r>
            <a:r>
              <a:rPr lang="ru-RU" dirty="0" smtClean="0"/>
              <a:t>;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уверенности в себе за счет социального признания ценности продукта, созданного ребенком.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851648" cy="128588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effectLst/>
              </a:rPr>
              <a:t>Сказкотерапия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психокоррекция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средствами литературного произведения — сказки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5681674" cy="364333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Посредством </a:t>
            </a:r>
            <a:r>
              <a:rPr lang="ru-RU" dirty="0" err="1" smtClean="0"/>
              <a:t>сказкотерапии</a:t>
            </a:r>
            <a:r>
              <a:rPr lang="ru-RU" dirty="0" smtClean="0"/>
              <a:t> можно оказать помощь детям с проблемами: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 smtClean="0"/>
              <a:t>агрессивным;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 smtClean="0"/>
              <a:t> неуверенным;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 smtClean="0"/>
              <a:t> застенчивым;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 smtClean="0"/>
              <a:t> с проблемами принятия своих </a:t>
            </a:r>
            <a:r>
              <a:rPr lang="ru-RU" dirty="0" smtClean="0"/>
              <a:t>чувств;</a:t>
            </a:r>
            <a:endParaRPr lang="ru-RU" dirty="0" smtClean="0"/>
          </a:p>
          <a:p>
            <a:pPr algn="l">
              <a:buFont typeface="Wingdings" pitchFamily="2" charset="2"/>
              <a:buChar char="q"/>
            </a:pPr>
            <a:r>
              <a:rPr lang="ru-RU" dirty="0" smtClean="0"/>
              <a:t>с различного рода психосоматическими заболеваниями.</a:t>
            </a:r>
            <a:endParaRPr lang="ru-RU" dirty="0"/>
          </a:p>
        </p:txBody>
      </p:sp>
      <p:pic>
        <p:nvPicPr>
          <p:cNvPr id="2050" name="Picture 2" descr="http://img15.nnm.ru/2/c/8/9/e/6608341e40702de67bb72ca9b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857365"/>
            <a:ext cx="1714512" cy="2571767"/>
          </a:xfrm>
          <a:prstGeom prst="rect">
            <a:avLst/>
          </a:prstGeom>
          <a:noFill/>
        </p:spPr>
      </p:pic>
      <p:pic>
        <p:nvPicPr>
          <p:cNvPr id="2052" name="Picture 4" descr="http://www.stoknig.ru/_ld/81/217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000504"/>
            <a:ext cx="1876415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5716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Для прослушивания и обсуждения используются сказки: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5467360" cy="240939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800" dirty="0" smtClean="0"/>
              <a:t>- народные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 -литературные;</a:t>
            </a:r>
            <a:br>
              <a:rPr lang="ru-RU" sz="2800" dirty="0" smtClean="0"/>
            </a:br>
            <a:r>
              <a:rPr lang="ru-RU" sz="2800" dirty="0" smtClean="0"/>
              <a:t>- авторские сказки;</a:t>
            </a:r>
            <a:br>
              <a:rPr lang="ru-RU" sz="2800" dirty="0" smtClean="0"/>
            </a:br>
            <a:r>
              <a:rPr lang="ru-RU" sz="2800" dirty="0" smtClean="0"/>
              <a:t>- придуманные сказки (на свободную</a:t>
            </a:r>
            <a:r>
              <a:rPr lang="ru-RU" sz="2800" dirty="0" smtClean="0"/>
              <a:t>,</a:t>
            </a:r>
          </a:p>
          <a:p>
            <a:pPr algn="l"/>
            <a:r>
              <a:rPr lang="ru-RU" sz="2800" dirty="0" smtClean="0"/>
              <a:t> </a:t>
            </a:r>
            <a:r>
              <a:rPr lang="ru-RU" sz="2800" dirty="0" smtClean="0"/>
              <a:t>на заданную тему</a:t>
            </a:r>
            <a:r>
              <a:rPr lang="ru-RU" sz="2800" dirty="0" smtClean="0"/>
              <a:t>).</a:t>
            </a:r>
            <a:endParaRPr lang="ru-RU" dirty="0"/>
          </a:p>
        </p:txBody>
      </p:sp>
      <p:pic>
        <p:nvPicPr>
          <p:cNvPr id="1026" name="Picture 2" descr="http://img-fotki.yandex.ru/get/4606/123333163.24/0_6f040_bfb7b8c4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643182"/>
            <a:ext cx="3762348" cy="3695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15370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Посредством сказочных образов, их </a:t>
            </a:r>
            <a:r>
              <a:rPr lang="ru-RU" sz="2800" dirty="0" smtClean="0">
                <a:solidFill>
                  <a:schemeClr val="tx1"/>
                </a:solidFill>
              </a:rPr>
              <a:t>действий, дети могут: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7854696" cy="2695144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r>
              <a:rPr lang="ru-RU" dirty="0" smtClean="0"/>
              <a:t>найти выход из различных сложных </a:t>
            </a:r>
            <a:r>
              <a:rPr lang="ru-RU" dirty="0" smtClean="0"/>
              <a:t>ситуаций;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увидеть пути решения возникших </a:t>
            </a:r>
            <a:r>
              <a:rPr lang="ru-RU" dirty="0" smtClean="0"/>
              <a:t>конфликтов;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усвоить моральные нормы и ценности, различать добро и зло.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2858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Музыкотерапия – коррекция средствами музыки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00306"/>
            <a:ext cx="4181476" cy="2480830"/>
          </a:xfrm>
        </p:spPr>
        <p:txBody>
          <a:bodyPr/>
          <a:lstStyle/>
          <a:p>
            <a:pPr algn="l"/>
            <a:r>
              <a:rPr lang="ru-RU" dirty="0" smtClean="0"/>
              <a:t>Наиболее приемлема:</a:t>
            </a:r>
          </a:p>
          <a:p>
            <a:pPr algn="l"/>
            <a:r>
              <a:rPr lang="ru-RU" dirty="0" smtClean="0"/>
              <a:t> - классическая;</a:t>
            </a:r>
          </a:p>
          <a:p>
            <a:pPr algn="l"/>
            <a:r>
              <a:rPr lang="ru-RU" dirty="0" smtClean="0"/>
              <a:t> - народная музыка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357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Арт-терапия в работе с детьми с ОВЗ в условиях специальной (коррекционной) школы VIII вида   </vt:lpstr>
      <vt:lpstr>Психолог коррекционной школы VIII вида один из ведущих специалистов, организующих процесс психолого-педагогической коррекции, способствующий созданию единой идеологии всего коллектива в отношении работы с детьми с ОВЗ.  </vt:lpstr>
      <vt:lpstr>Арт-терапия - художественная деятельность субъекта, посредством активизации которой осуществляется коррекция тех или иных нарушений в развитии человека: </vt:lpstr>
      <vt:lpstr> Изотерапия - коррекция посредством изобразительной деятельности </vt:lpstr>
      <vt:lpstr>Применение изотерапии в коррекционной работе с детьми с ОВЗ позволяет получить положительные результаты:</vt:lpstr>
      <vt:lpstr>Сказкотерапия - психокоррекция средствами литературного произведения — сказки</vt:lpstr>
      <vt:lpstr>Для прослушивания и обсуждения используются сказки: </vt:lpstr>
      <vt:lpstr>Посредством сказочных образов, их действий, дети могут:</vt:lpstr>
      <vt:lpstr>Музыкотерапия – коррекция средствами музыки</vt:lpstr>
      <vt:lpstr>Музыка регулирует психоэмоционального состояния детей:</vt:lpstr>
      <vt:lpstr>В работе с детьми специальной коррекционной школы VIII вида для получения наиболее положительного результата в коррекционно-развивающей работе необходимо  использовать все многообразие арттерапевтических методик.  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www.PHILka.RU</cp:lastModifiedBy>
  <cp:revision>15</cp:revision>
  <dcterms:created xsi:type="dcterms:W3CDTF">2012-11-24T17:01:17Z</dcterms:created>
  <dcterms:modified xsi:type="dcterms:W3CDTF">2012-11-24T19:43:06Z</dcterms:modified>
</cp:coreProperties>
</file>