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5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18171A1-A181-4100-8141-D11141A16141}" type="slidenum">
              <a:rPr lang="ru-R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558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4204800"/>
          </a:xfrm>
          <a:prstGeom prst="rect">
            <a:avLst/>
          </a:prstGeom>
        </p:spPr>
      </p:sp>
      <p:sp>
        <p:nvSpPr>
          <p:cNvPr id="4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41E1B171-11D1-4121-B191-0151513101E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/>
              <a:t>1</a:t>
            </a:fld>
            <a:fld id="{31213161-4171-41C1-9181-9101718171D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ru-RU" sz="1200" smtClean="0">
                <a:solidFill>
                  <a:srgbClr val="465E9C"/>
                </a:solidFill>
                <a:latin typeface="Rage Italic"/>
              </a:rPr>
              <a:t>&lt;дата/время&gt;3.4.12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ru-RU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612181-B151-4171-8191-B1F1D141F19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fld id="{01A1A1F1-71B1-4191-81A1-51A1F191E151}" type="slidenum">
              <a:rPr lang="ru-RU" sz="1400" smtClean="0">
                <a:solidFill>
                  <a:srgbClr val="465E9C"/>
                </a:solidFill>
                <a:latin typeface="Rage Italic"/>
              </a:rPr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Shape 1"/>
          <p:cNvSpPr txBox="1"/>
          <p:nvPr/>
        </p:nvSpPr>
        <p:spPr>
          <a:xfrm>
            <a:off x="1259640" y="836640"/>
            <a:ext cx="6624360" cy="1235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6000" b="1" dirty="0">
                <a:solidFill>
                  <a:srgbClr val="7030A0"/>
                </a:solidFill>
                <a:latin typeface="Times New Roman"/>
              </a:rPr>
              <a:t>   Тема проекта</a:t>
            </a:r>
            <a:endParaRPr dirty="0"/>
          </a:p>
        </p:txBody>
      </p:sp>
      <p:sp>
        <p:nvSpPr>
          <p:cNvPr id="17" name="CustomShape 2"/>
          <p:cNvSpPr/>
          <p:nvPr/>
        </p:nvSpPr>
        <p:spPr>
          <a:xfrm>
            <a:off x="865800" y="2621520"/>
            <a:ext cx="7412040" cy="596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/>
              </a:rPr>
              <a:t>Агрессивность в начальной школе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8" name="TextShape 3"/>
          <p:cNvSpPr txBox="1"/>
          <p:nvPr/>
        </p:nvSpPr>
        <p:spPr>
          <a:xfrm>
            <a:off x="3060000" y="3961080"/>
            <a:ext cx="6231240" cy="4616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Проект </a:t>
            </a:r>
            <a:r>
              <a:rPr lang="ru-RU" sz="2000" dirty="0" smtClean="0">
                <a:solidFill>
                  <a:srgbClr val="7030A0"/>
                </a:solidFill>
              </a:rPr>
              <a:t>подготовила:</a:t>
            </a:r>
            <a:endParaRPr dirty="0"/>
          </a:p>
          <a:p>
            <a:pPr algn="ctr"/>
            <a:r>
              <a:rPr lang="ru-RU" sz="2000" dirty="0" err="1">
                <a:solidFill>
                  <a:srgbClr val="7030A0"/>
                </a:solidFill>
              </a:rPr>
              <a:t>Семенченкова</a:t>
            </a:r>
            <a:r>
              <a:rPr lang="ru-RU" sz="2000" dirty="0">
                <a:solidFill>
                  <a:srgbClr val="7030A0"/>
                </a:solidFill>
              </a:rPr>
              <a:t> О.В.</a:t>
            </a:r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19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720" y="3776760"/>
            <a:ext cx="2365920" cy="237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88744"/>
            <a:ext cx="7200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Риски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Со стороны родителей 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Плохое распознавание собственных негативных эмоциональных состояний, возникающих при общении с агрессивными детьми.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Отсутствие в семье единых требований и правил воспитания.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Преобладание наказаний как основного метода воспитания.</a:t>
            </a:r>
          </a:p>
          <a:p>
            <a:pPr algn="just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Со стороны педагогов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Авторитарный стиль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Преобладание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оценочности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общении.</a:t>
            </a:r>
          </a:p>
          <a:p>
            <a:pPr algn="just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Со стороны администрации</a:t>
            </a:r>
          </a:p>
          <a:p>
            <a:pPr algn="just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Непонимание актуальности проблемы.</a:t>
            </a:r>
          </a:p>
          <a:p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44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1403640" y="836640"/>
            <a:ext cx="6171840" cy="1235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onstantia"/>
              </a:rPr>
              <a:t>Контроль</a:t>
            </a:r>
            <a:endParaRPr dirty="0"/>
          </a:p>
        </p:txBody>
      </p:sp>
      <p:sp>
        <p:nvSpPr>
          <p:cNvPr id="40" name="TextShape 2"/>
          <p:cNvSpPr txBox="1"/>
          <p:nvPr/>
        </p:nvSpPr>
        <p:spPr>
          <a:xfrm>
            <a:off x="1456200" y="2709000"/>
            <a:ext cx="6231240" cy="21601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Shape 1"/>
          <p:cNvSpPr txBox="1"/>
          <p:nvPr/>
        </p:nvSpPr>
        <p:spPr>
          <a:xfrm>
            <a:off x="1115640" y="1196640"/>
            <a:ext cx="7200360" cy="1235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Constantia"/>
              </a:rPr>
              <a:t>Основополагающий вопрос</a:t>
            </a:r>
            <a:endParaRPr dirty="0"/>
          </a:p>
        </p:txBody>
      </p:sp>
      <p:sp>
        <p:nvSpPr>
          <p:cNvPr id="21" name="CustomShape 2"/>
          <p:cNvSpPr/>
          <p:nvPr/>
        </p:nvSpPr>
        <p:spPr>
          <a:xfrm>
            <a:off x="207360" y="2967480"/>
            <a:ext cx="8728920" cy="503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Franklin Gothic Book"/>
              </a:rPr>
              <a:t>Откуда столько агрессии в наших детях?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2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640" y="3645000"/>
            <a:ext cx="2268000" cy="2309400"/>
          </a:xfrm>
          <a:prstGeom prst="rect">
            <a:avLst/>
          </a:prstGeom>
        </p:spPr>
      </p:pic>
      <p:pic>
        <p:nvPicPr>
          <p:cNvPr id="23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0" y="4077000"/>
            <a:ext cx="1800000" cy="187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/>
          <p:cNvSpPr txBox="1"/>
          <p:nvPr/>
        </p:nvSpPr>
        <p:spPr>
          <a:xfrm>
            <a:off x="1403640" y="587700"/>
            <a:ext cx="6253560" cy="1361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onstantia"/>
              </a:rPr>
              <a:t>Актуальность темы</a:t>
            </a:r>
            <a:endParaRPr dirty="0"/>
          </a:p>
        </p:txBody>
      </p:sp>
      <p:sp>
        <p:nvSpPr>
          <p:cNvPr id="25" name="TextShape 2"/>
          <p:cNvSpPr txBox="1"/>
          <p:nvPr/>
        </p:nvSpPr>
        <p:spPr>
          <a:xfrm>
            <a:off x="899640" y="1268640"/>
            <a:ext cx="7416360" cy="41760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pPr algn="just"/>
            <a:r>
              <a:rPr lang="ru-RU" sz="1600" dirty="0">
                <a:solidFill>
                  <a:srgbClr val="C00000"/>
                </a:solidFill>
              </a:rPr>
              <a:t>Актуальность данной проблемы определяется необходимостью более глубокого изучения особенностей агрессивного поведения детей. К сожалению,  в течение долгих лет эта тема была практически закрытой. Детская агрессия изучалась только в связи с разрешением конфликтов, так как в науке главенствовала установка, что агрессивные реакции могут возникнуть только у педагогически запущенных детей. Повышенная агрессивность детей является одной из наиболее острых проблем не только для врачей, педагогов и психологов, но и для общества в целом. В последние десятилетия серьезную тревогу общественности вызывает значительный рост детской преступности, асоциального поведения, агрессивности и жестокости детей и подростков. И число детей с таким поведением стремительно растёт. Агрессия, в каких бы формах она ни проявлялась, оказывается часто главным источником трудностей во взаимоотношениях между людьми, приносит боль и непонимание распространенных явлений у родителей и педагогов в современном </a:t>
            </a:r>
            <a:r>
              <a:rPr lang="ru-RU" sz="1600" dirty="0" smtClean="0">
                <a:solidFill>
                  <a:srgbClr val="C00000"/>
                </a:solidFill>
              </a:rPr>
              <a:t>обществе, </a:t>
            </a:r>
            <a:r>
              <a:rPr lang="ru-RU" sz="1600" dirty="0">
                <a:solidFill>
                  <a:srgbClr val="C00000"/>
                </a:solidFill>
              </a:rPr>
              <a:t>а зачастую ведет к драматическим последствиям.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Shape 1"/>
          <p:cNvSpPr txBox="1"/>
          <p:nvPr/>
        </p:nvSpPr>
        <p:spPr>
          <a:xfrm>
            <a:off x="827640" y="692640"/>
            <a:ext cx="7560360" cy="1778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Times New Roman"/>
              </a:rPr>
              <a:t>Цель нашего проекта</a:t>
            </a:r>
            <a:endParaRPr sz="5400" dirty="0"/>
          </a:p>
        </p:txBody>
      </p:sp>
      <p:sp>
        <p:nvSpPr>
          <p:cNvPr id="27" name="TextShape 2"/>
          <p:cNvSpPr txBox="1"/>
          <p:nvPr/>
        </p:nvSpPr>
        <p:spPr>
          <a:xfrm>
            <a:off x="827640" y="2493000"/>
            <a:ext cx="7416360" cy="4616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/>
              </a:rPr>
              <a:t>Создать систему работы по снижению агрессивных тенденций в поведении детей.</a:t>
            </a:r>
            <a:endParaRPr dirty="0"/>
          </a:p>
        </p:txBody>
      </p:sp>
      <p:pic>
        <p:nvPicPr>
          <p:cNvPr id="2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000" y="4221000"/>
            <a:ext cx="2376000" cy="20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Shape 1"/>
          <p:cNvSpPr txBox="1"/>
          <p:nvPr/>
        </p:nvSpPr>
        <p:spPr>
          <a:xfrm>
            <a:off x="971640" y="404640"/>
            <a:ext cx="6571800" cy="1235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onstantia"/>
              </a:rPr>
              <a:t>  Задачи проекта</a:t>
            </a:r>
            <a:endParaRPr dirty="0"/>
          </a:p>
        </p:txBody>
      </p:sp>
      <p:sp>
        <p:nvSpPr>
          <p:cNvPr id="30" name="TextShape 2"/>
          <p:cNvSpPr txBox="1"/>
          <p:nvPr/>
        </p:nvSpPr>
        <p:spPr>
          <a:xfrm>
            <a:off x="899640" y="1124744"/>
            <a:ext cx="7416360" cy="5040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Wingdings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Изучить психологические основы агрессивности у детей начальной школы.</a:t>
            </a:r>
            <a:endParaRPr dirty="0"/>
          </a:p>
          <a:p>
            <a:endParaRPr dirty="0"/>
          </a:p>
          <a:p>
            <a:pPr>
              <a:buSzPct val="45000"/>
              <a:buFont typeface="Wingdings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Выявить особенности и причины возникновения агрессии у детей.</a:t>
            </a:r>
            <a:endParaRPr dirty="0"/>
          </a:p>
          <a:p>
            <a:endParaRPr dirty="0"/>
          </a:p>
          <a:p>
            <a:pPr>
              <a:buSzPct val="45000"/>
              <a:buFont typeface="Wingdings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Разработать диагностическую программу по снижению детской агрессивности.</a:t>
            </a:r>
            <a:endParaRPr dirty="0"/>
          </a:p>
          <a:p>
            <a:endParaRPr dirty="0"/>
          </a:p>
          <a:p>
            <a:pPr>
              <a:buSzPct val="45000"/>
              <a:buFont typeface="Wingdings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Оказать коррекционную помощь детям и родителям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buSzPct val="45000"/>
            </a:pPr>
            <a:endParaRPr dirty="0"/>
          </a:p>
          <a:p>
            <a:pPr>
              <a:buSzPct val="45000"/>
              <a:buFont typeface="Wingdings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Вовлечение детей во внеурочную деятельность(участие в </a:t>
            </a:r>
            <a:r>
              <a:rPr lang="ru-RU" sz="2400" dirty="0" smtClean="0">
                <a:solidFill>
                  <a:srgbClr val="C00000"/>
                </a:solidFill>
              </a:rPr>
              <a:t>секциях, студиях, клубах, кружках</a:t>
            </a:r>
            <a:r>
              <a:rPr lang="ru-RU" sz="2400" dirty="0">
                <a:solidFill>
                  <a:srgbClr val="C00000"/>
                </a:solidFill>
              </a:rPr>
              <a:t>...)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Shape 1"/>
          <p:cNvSpPr txBox="1"/>
          <p:nvPr/>
        </p:nvSpPr>
        <p:spPr>
          <a:xfrm>
            <a:off x="1259640" y="764640"/>
            <a:ext cx="6171840" cy="1235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Constantia"/>
              </a:rPr>
              <a:t>Противоречия</a:t>
            </a:r>
            <a:endParaRPr dirty="0"/>
          </a:p>
        </p:txBody>
      </p:sp>
      <p:sp>
        <p:nvSpPr>
          <p:cNvPr id="32" name="TextShape 2"/>
          <p:cNvSpPr txBox="1"/>
          <p:nvPr/>
        </p:nvSpPr>
        <p:spPr>
          <a:xfrm>
            <a:off x="1115640" y="1845000"/>
            <a:ext cx="6714720" cy="39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buSzPct val="45000"/>
              <a:buFont typeface="StarSymbol"/>
              <a:buChar char="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Агрессия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инстинкт, изначально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заложенный в каждом человеке, который находит определённое выражение в словах 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поступках. Она приводит к противоречиям:</a:t>
            </a:r>
          </a:p>
          <a:p>
            <a:pPr algn="just">
              <a:buSzPct val="45000"/>
              <a:buFont typeface="StarSymbol"/>
              <a:buChar char="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ежду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родителями 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ребёнком</a:t>
            </a:r>
            <a:endParaRPr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45000"/>
              <a:buFont typeface="StarSymbol"/>
              <a:buChar char="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 учителями 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  <a:endParaRPr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45000"/>
              <a:buFont typeface="StarSymbol"/>
              <a:buChar char="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 учителями 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45000"/>
              <a:buFont typeface="StarSymbol"/>
              <a:buChar char="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сверстниками</a:t>
            </a:r>
            <a:endParaRPr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971640" y="620640"/>
            <a:ext cx="7272360" cy="935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/>
              </a:rPr>
              <a:t>Планируемые мероприятия</a:t>
            </a:r>
            <a:endParaRPr dirty="0"/>
          </a:p>
        </p:txBody>
      </p:sp>
      <p:sp>
        <p:nvSpPr>
          <p:cNvPr id="34" name="TextShape 2"/>
          <p:cNvSpPr txBox="1"/>
          <p:nvPr/>
        </p:nvSpPr>
        <p:spPr>
          <a:xfrm>
            <a:off x="971640" y="1484784"/>
            <a:ext cx="7272360" cy="465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buSzPct val="45000"/>
            </a:pPr>
            <a:r>
              <a:rPr lang="ru-RU" sz="2000" dirty="0" smtClean="0">
                <a:solidFill>
                  <a:srgbClr val="C00000"/>
                </a:solidFill>
              </a:rPr>
              <a:t>1.Изучение </a:t>
            </a:r>
            <a:r>
              <a:rPr lang="ru-RU" sz="2000" dirty="0">
                <a:solidFill>
                  <a:srgbClr val="C00000"/>
                </a:solidFill>
              </a:rPr>
              <a:t>теоретических основ с целью обобщения данных научно-методической литературы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buSzPct val="45000"/>
            </a:pPr>
            <a:endParaRPr sz="2000" dirty="0"/>
          </a:p>
          <a:p>
            <a:pPr algn="just">
              <a:buSzPct val="45000"/>
            </a:pPr>
            <a:r>
              <a:rPr lang="ru-RU" sz="2000" dirty="0" smtClean="0">
                <a:solidFill>
                  <a:srgbClr val="C00000"/>
                </a:solidFill>
              </a:rPr>
              <a:t>2.Проведение </a:t>
            </a:r>
            <a:r>
              <a:rPr lang="ru-RU" sz="2000" dirty="0">
                <a:solidFill>
                  <a:srgbClr val="C00000"/>
                </a:solidFill>
              </a:rPr>
              <a:t>диагностики детей с целью выявления детской агрессивности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buSzPct val="45000"/>
              <a:buFont typeface="Constantia"/>
              <a:buAutoNum type="arabicPeriod"/>
            </a:pPr>
            <a:endParaRPr sz="2000" dirty="0"/>
          </a:p>
          <a:p>
            <a:pPr algn="just">
              <a:buSzPct val="45000"/>
            </a:pPr>
            <a:r>
              <a:rPr lang="ru-RU" sz="2000" dirty="0" smtClean="0">
                <a:solidFill>
                  <a:srgbClr val="C00000"/>
                </a:solidFill>
              </a:rPr>
              <a:t>3.Выявление </a:t>
            </a:r>
            <a:r>
              <a:rPr lang="ru-RU" sz="2000" dirty="0">
                <a:solidFill>
                  <a:srgbClr val="C00000"/>
                </a:solidFill>
              </a:rPr>
              <a:t>уровня социально-психологического развития классного коллектива с целью выяснения его влияния на проявление агрессивности детей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buSzPct val="45000"/>
              <a:buFont typeface="Constantia"/>
              <a:buAutoNum type="arabicPeriod"/>
            </a:pPr>
            <a:endParaRPr sz="2000" dirty="0"/>
          </a:p>
          <a:p>
            <a:pPr algn="just">
              <a:buSzPct val="45000"/>
            </a:pPr>
            <a:r>
              <a:rPr lang="ru-RU" sz="2000" dirty="0" smtClean="0">
                <a:solidFill>
                  <a:srgbClr val="C00000"/>
                </a:solidFill>
              </a:rPr>
              <a:t>4.Проведение </a:t>
            </a:r>
            <a:r>
              <a:rPr lang="ru-RU" sz="2000" dirty="0">
                <a:solidFill>
                  <a:srgbClr val="C00000"/>
                </a:solidFill>
              </a:rPr>
              <a:t>собеседования с родителями с целью выяснения  причин  агрессивного поведения  детей.</a:t>
            </a:r>
            <a:endParaRPr sz="2000" dirty="0"/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 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Shape 1"/>
          <p:cNvSpPr txBox="1"/>
          <p:nvPr/>
        </p:nvSpPr>
        <p:spPr>
          <a:xfrm>
            <a:off x="743080" y="692696"/>
            <a:ext cx="7560360" cy="1273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onstantia"/>
              </a:rPr>
              <a:t>Ресурсы, необходимые для реализации проекта</a:t>
            </a:r>
            <a:endParaRPr dirty="0"/>
          </a:p>
        </p:txBody>
      </p:sp>
      <p:sp>
        <p:nvSpPr>
          <p:cNvPr id="36" name="TextShape 2"/>
          <p:cNvSpPr txBox="1"/>
          <p:nvPr/>
        </p:nvSpPr>
        <p:spPr>
          <a:xfrm>
            <a:off x="755640" y="2637000"/>
            <a:ext cx="7704360" cy="4616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2600" dirty="0">
                <a:solidFill>
                  <a:srgbClr val="C00000"/>
                </a:solidFill>
              </a:rPr>
              <a:t>Информационные и кадровые </a:t>
            </a:r>
            <a:endParaRPr dirty="0"/>
          </a:p>
          <a:p>
            <a:pPr algn="ctr"/>
            <a:r>
              <a:rPr lang="ru-RU" dirty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(педагог-психолог</a:t>
            </a:r>
            <a:r>
              <a:rPr lang="ru-RU" dirty="0">
                <a:solidFill>
                  <a:srgbClr val="C00000"/>
                </a:solidFill>
              </a:rPr>
              <a:t>, педагоги образовательных учреждений, медицинские работники).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748495" y="476672"/>
            <a:ext cx="7704360" cy="8791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r>
              <a:rPr lang="ru-RU" sz="3600" b="1" dirty="0">
                <a:solidFill>
                  <a:srgbClr val="7030A0"/>
                </a:solidFill>
                <a:latin typeface="Constantia"/>
              </a:rPr>
              <a:t>            Ожидаемые результаты</a:t>
            </a:r>
            <a:endParaRPr dirty="0"/>
          </a:p>
        </p:txBody>
      </p:sp>
      <p:sp>
        <p:nvSpPr>
          <p:cNvPr id="38" name="TextShape 2"/>
          <p:cNvSpPr txBox="1"/>
          <p:nvPr/>
        </p:nvSpPr>
        <p:spPr>
          <a:xfrm>
            <a:off x="1043640" y="903014"/>
            <a:ext cx="7272360" cy="9347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 Дети</a:t>
            </a:r>
            <a:endParaRPr dirty="0"/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1.Сокращение в поведении детей агрессивных тенденций, появление доброжелательности.</a:t>
            </a:r>
            <a:endParaRPr dirty="0"/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2.Преобладание положительных эмоций.</a:t>
            </a:r>
            <a:endParaRPr dirty="0"/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3.Появление способности сдерживать нежелательные эмоции или приемлемых способов их проявления.</a:t>
            </a:r>
            <a:endParaRPr dirty="0"/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Родители</a:t>
            </a:r>
            <a:endParaRPr dirty="0"/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1.Информированность родителей об индивидуально-психологических особенностях агрессивного ребёнка.</a:t>
            </a:r>
            <a:endParaRPr dirty="0"/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2.Переход к методам убеждения ,поощрения.</a:t>
            </a:r>
            <a:endParaRPr dirty="0"/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3.Участие родителей во включении ребёнка в работу кружков и секций.</a:t>
            </a:r>
            <a:endParaRPr dirty="0"/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4.Повышение психологической грамотности родителей.</a:t>
            </a:r>
            <a:endParaRPr dirty="0"/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5.Повышение </a:t>
            </a:r>
            <a:r>
              <a:rPr lang="ru-RU" sz="2000" dirty="0">
                <a:solidFill>
                  <a:srgbClr val="C00000"/>
                </a:solidFill>
              </a:rPr>
              <a:t>мотивации родителей к использованию полученных знаний и умений в решении проблемы агрессивного поведения детей.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</TotalTime>
  <Words>484</Words>
  <Application>Microsoft Office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7</cp:revision>
  <dcterms:modified xsi:type="dcterms:W3CDTF">2013-03-23T15:11:32Z</dcterms:modified>
</cp:coreProperties>
</file>