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4" r:id="rId4"/>
    <p:sldId id="281" r:id="rId5"/>
    <p:sldId id="284" r:id="rId6"/>
    <p:sldId id="285" r:id="rId7"/>
    <p:sldId id="286" r:id="rId8"/>
    <p:sldId id="287" r:id="rId9"/>
    <p:sldId id="289" r:id="rId10"/>
    <p:sldId id="290" r:id="rId11"/>
    <p:sldId id="298" r:id="rId12"/>
    <p:sldId id="299" r:id="rId13"/>
    <p:sldId id="301" r:id="rId14"/>
    <p:sldId id="302" r:id="rId15"/>
    <p:sldId id="303" r:id="rId16"/>
    <p:sldId id="304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268" r:id="rId30"/>
    <p:sldId id="271" r:id="rId31"/>
    <p:sldId id="272" r:id="rId32"/>
    <p:sldId id="270" r:id="rId33"/>
    <p:sldId id="273" r:id="rId34"/>
    <p:sldId id="275" r:id="rId35"/>
    <p:sldId id="321" r:id="rId36"/>
    <p:sldId id="32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90710-6740-4D71-9546-1C87CB463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DBAA-D183-47A0-B03A-7F7746BA5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60086-E3DC-43D5-B8BA-6611030D1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DA4F-6578-4217-AE06-E5F614BD5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E970C-9402-422A-B27C-6E262404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122C9-4684-4B0C-8D6B-24EFD5540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D23A-04D6-4010-9E20-B192330C9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7CEE8-D60C-4B4F-ABCC-B5F10D206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E1DE-C9ED-4211-B480-104D92961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AAB1A-6CFD-4B34-B0E1-CA50258CD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3402-1CD7-45BE-96E5-9246641BA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6E4AF6E-7F49-4091-8A91-1B924F854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4" y="326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4" y="176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3" y="891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0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3" y="136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1342512905_13_Mendel_son-Svadebnyi_Marsh.mp3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0;&#1051;&#1040;&#1057;&#1057;&#1048;&#1050;&#1040;\-_-.mp3_portasound.ru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0;&#1051;&#1040;&#1057;&#1057;&#1048;&#1050;&#1040;\-.mp3_portasound.ru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50;&#1051;&#1040;&#1057;&#1057;&#1048;&#1050;&#1040;\-.mp3_portasound.ru%20(1)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 rot="-1412229">
            <a:off x="2436813" y="2127250"/>
            <a:ext cx="6321425" cy="324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95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Арт-терапия как средство</a:t>
            </a:r>
          </a:p>
          <a:p>
            <a:pPr algn="ctr"/>
            <a:r>
              <a:rPr lang="ru-RU" sz="395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укрепления эмоционального </a:t>
            </a:r>
          </a:p>
          <a:p>
            <a:pPr algn="ctr"/>
            <a:r>
              <a:rPr lang="ru-RU" sz="395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здоровья школьников </a:t>
            </a:r>
          </a:p>
          <a:p>
            <a:pPr algn="ctr"/>
            <a:endParaRPr lang="ru-RU" sz="3950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1500" y="642938"/>
            <a:ext cx="6870700" cy="1600200"/>
          </a:xfrm>
        </p:spPr>
        <p:txBody>
          <a:bodyPr/>
          <a:lstStyle/>
          <a:p>
            <a:r>
              <a:rPr lang="ru-RU" sz="4000" b="1" smtClean="0">
                <a:solidFill>
                  <a:schemeClr val="tx2"/>
                </a:solidFill>
                <a:latin typeface="Arial Black" pitchFamily="34" charset="0"/>
              </a:rPr>
              <a:t>ОСНОВЫ СКАЗКОТЕРАПИИ</a:t>
            </a:r>
            <a:br>
              <a:rPr lang="ru-RU" sz="4000" b="1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40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4339" name="Picture 4" descr="5 cka3o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57313"/>
            <a:ext cx="8342313" cy="4883150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71563" y="1071563"/>
            <a:ext cx="6870700" cy="16002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Привлекательность сказок для психотерапии, </a:t>
            </a:r>
            <a:r>
              <a:rPr lang="ru-RU" sz="2400" b="1" dirty="0" err="1" smtClean="0">
                <a:solidFill>
                  <a:schemeClr val="tx2"/>
                </a:solidFill>
                <a:latin typeface="Arial Black" pitchFamily="34" charset="0"/>
              </a:rPr>
              <a:t>психокоррекции</a:t>
            </a: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</a:rPr>
              <a:t> и развития личности ребенка, достоинство сказок заключается в следующем</a:t>
            </a:r>
            <a:r>
              <a:rPr lang="ru-RU" sz="2400" dirty="0" smtClean="0">
                <a:solidFill>
                  <a:schemeClr val="tx2"/>
                </a:solidFill>
                <a:latin typeface="Arial Black" pitchFamily="34" charset="0"/>
              </a:rPr>
              <a:t>: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714375" y="2071688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Отсутствие в сказках дидактики, нравоучений.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Неопределенность места действия главного героя.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Образность языка. Кладезь мудрости. Метафоричность языка.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Победа Добра. Психологическая защищенность.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Наличие Тайны и Волшебства.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Метод </a:t>
            </a:r>
            <a:r>
              <a:rPr lang="ru-RU" sz="2000" b="1" dirty="0" err="1" smtClean="0">
                <a:latin typeface="Arial Black" pitchFamily="34" charset="0"/>
              </a:rPr>
              <a:t>сказкотерапии</a:t>
            </a:r>
            <a:r>
              <a:rPr lang="ru-RU" sz="2000" b="1" dirty="0" smtClean="0">
                <a:latin typeface="Arial Black" pitchFamily="34" charset="0"/>
              </a:rPr>
              <a:t>, как и многие психотерапевтические методы, можно 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dirty="0" smtClean="0">
                <a:latin typeface="Arial Black" pitchFamily="34" charset="0"/>
              </a:rPr>
              <a:t>использовать как в индивидуальной работе, так и в группе.</a:t>
            </a:r>
          </a:p>
          <a:p>
            <a:endParaRPr lang="ru-RU" sz="2000" dirty="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6870700" cy="1600200"/>
          </a:xfrm>
        </p:spPr>
        <p:txBody>
          <a:bodyPr/>
          <a:lstStyle/>
          <a:p>
            <a:r>
              <a:rPr lang="ru-RU" sz="3600" b="1" smtClean="0">
                <a:solidFill>
                  <a:schemeClr val="tx2"/>
                </a:solidFill>
                <a:latin typeface="Arial Black" pitchFamily="34" charset="0"/>
              </a:rPr>
              <a:t>Структура сказкотерапевтического занятия:</a:t>
            </a:r>
            <a:endParaRPr lang="ru-RU" sz="36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latin typeface="Arial Black" pitchFamily="34" charset="0"/>
              </a:rPr>
              <a:t>Ритуал «входа» в сказку</a:t>
            </a:r>
          </a:p>
          <a:p>
            <a:pPr eaLnBrk="1" hangingPunct="1"/>
            <a:r>
              <a:rPr lang="ru-RU" sz="2800" b="1" smtClean="0">
                <a:latin typeface="Arial Black" pitchFamily="34" charset="0"/>
              </a:rPr>
              <a:t>Повторение</a:t>
            </a:r>
          </a:p>
          <a:p>
            <a:pPr eaLnBrk="1" hangingPunct="1"/>
            <a:r>
              <a:rPr lang="ru-RU" sz="2800" b="1" smtClean="0">
                <a:latin typeface="Arial Black" pitchFamily="34" charset="0"/>
              </a:rPr>
              <a:t>Расширение</a:t>
            </a:r>
          </a:p>
          <a:p>
            <a:pPr eaLnBrk="1" hangingPunct="1"/>
            <a:r>
              <a:rPr lang="ru-RU" sz="2800" b="1" smtClean="0">
                <a:latin typeface="Arial Black" pitchFamily="34" charset="0"/>
              </a:rPr>
              <a:t>Закрепление</a:t>
            </a:r>
          </a:p>
          <a:p>
            <a:pPr eaLnBrk="1" hangingPunct="1"/>
            <a:r>
              <a:rPr lang="ru-RU" sz="2800" b="1" smtClean="0">
                <a:latin typeface="Arial Black" pitchFamily="34" charset="0"/>
              </a:rPr>
              <a:t>Интеграция</a:t>
            </a:r>
          </a:p>
          <a:p>
            <a:pPr eaLnBrk="1" hangingPunct="1"/>
            <a:r>
              <a:rPr lang="ru-RU" sz="2800" b="1" smtClean="0">
                <a:latin typeface="Arial Black" pitchFamily="34" charset="0"/>
              </a:rPr>
              <a:t>Резюмирование</a:t>
            </a:r>
          </a:p>
          <a:p>
            <a:pPr eaLnBrk="1" hangingPunct="1"/>
            <a:r>
              <a:rPr lang="ru-RU" sz="2800" b="1" smtClean="0">
                <a:latin typeface="Arial Black" pitchFamily="34" charset="0"/>
              </a:rPr>
              <a:t>Ритуал «выхода» из сказки</a:t>
            </a:r>
          </a:p>
          <a:p>
            <a:endParaRPr lang="ru-RU" sz="2800" smtClean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6870700" cy="1600200"/>
          </a:xfrm>
        </p:spPr>
        <p:txBody>
          <a:bodyPr/>
          <a:lstStyle/>
          <a:p>
            <a:r>
              <a:rPr lang="ru-RU" sz="5400" smtClean="0">
                <a:solidFill>
                  <a:schemeClr val="tx2"/>
                </a:solidFill>
                <a:latin typeface="Arial Black" pitchFamily="34" charset="0"/>
              </a:rPr>
              <a:t>Кинезитерапия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714375" y="2286000"/>
            <a:ext cx="7696200" cy="3657600"/>
          </a:xfrm>
        </p:spPr>
        <p:txBody>
          <a:bodyPr/>
          <a:lstStyle/>
          <a:p>
            <a:r>
              <a:rPr lang="ru-RU" sz="2800" smtClean="0">
                <a:latin typeface="Arial Black" pitchFamily="34" charset="0"/>
              </a:rPr>
              <a:t>Это активный метод лечения, при котором больной полноценно участвует в оздоровительном процессе.</a:t>
            </a:r>
          </a:p>
          <a:p>
            <a:r>
              <a:rPr lang="ru-RU" sz="2800" smtClean="0">
                <a:latin typeface="Arial Black" pitchFamily="34" charset="0"/>
              </a:rPr>
              <a:t>Может выражаться в форме танцтерапии, коррекционной ритмики, психогимнастики.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9600" smtClean="0">
                <a:solidFill>
                  <a:schemeClr val="tx2"/>
                </a:solidFill>
                <a:latin typeface="Arial Black" pitchFamily="34" charset="0"/>
              </a:rPr>
              <a:t>Танец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это особая форма движений, музыкально – пластическое искусство, отражающее жизнь в двигательных образах.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2"/>
                </a:solidFill>
                <a:latin typeface="Arial Black" pitchFamily="34" charset="0"/>
              </a:rPr>
              <a:t>Коррекционная ритмика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smtClean="0">
                <a:latin typeface="Arial Black" pitchFamily="34" charset="0"/>
              </a:rPr>
              <a:t>вид активной музыкотерапии, в основе которой лежит синтез музыко – ритмо – двигательного воздействия.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solidFill>
                  <a:schemeClr val="tx2"/>
                </a:solidFill>
                <a:latin typeface="Arial Black" pitchFamily="34" charset="0"/>
              </a:rPr>
              <a:t>Психогимнастика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latin typeface="Arial Black" pitchFamily="34" charset="0"/>
              </a:rPr>
              <a:t>Это метод, при котором участники проявляют себя и общаются без помощи слов.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tx2"/>
                </a:solidFill>
                <a:latin typeface="Arial Black" pitchFamily="34" charset="0"/>
              </a:rPr>
              <a:t>Изотерапия (рисуночная терапия)</a:t>
            </a: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500063" y="1714500"/>
            <a:ext cx="7696200" cy="3657600"/>
          </a:xfrm>
        </p:spPr>
        <p:txBody>
          <a:bodyPr/>
          <a:lstStyle/>
          <a:p>
            <a:r>
              <a:rPr lang="ru-RU" smtClean="0">
                <a:latin typeface="Arial Black" pitchFamily="34" charset="0"/>
              </a:rPr>
              <a:t>Рисование – это творческий акт, позволяющий ребенку ощутить и понять самого себя, выразить свободно свои мысли и чувства, освободиться от конфликтов и сильных переживаний, развить эмпатию.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dirty="0" smtClean="0">
                <a:solidFill>
                  <a:schemeClr val="tx2"/>
                </a:solidFill>
                <a:latin typeface="Arial Black" pitchFamily="34" charset="0"/>
              </a:rPr>
              <a:t>Изготовление цветка</a:t>
            </a:r>
            <a:endParaRPr lang="ru-RU" sz="54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3795" name="Picture 6" descr="арт 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71688" y="1785938"/>
            <a:ext cx="5273675" cy="4457700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500063" y="-285750"/>
            <a:ext cx="6870700" cy="1600200"/>
          </a:xfrm>
        </p:spPr>
        <p:txBody>
          <a:bodyPr/>
          <a:lstStyle/>
          <a:p>
            <a:r>
              <a:rPr lang="ru-RU" sz="3200" i="1" smtClean="0">
                <a:solidFill>
                  <a:schemeClr val="tx2"/>
                </a:solidFill>
                <a:latin typeface="Arial Black" pitchFamily="34" charset="0"/>
              </a:rPr>
              <a:t>Изобразительные техники:</a:t>
            </a:r>
            <a:br>
              <a:rPr lang="ru-RU" sz="3200" i="1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i="1" smtClean="0">
                <a:solidFill>
                  <a:schemeClr val="tx2"/>
                </a:solidFill>
                <a:latin typeface="Arial Black" pitchFamily="34" charset="0"/>
              </a:rPr>
              <a:t>марания, оттиски</a:t>
            </a:r>
            <a:endParaRPr lang="ru-RU" sz="32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4819" name="Picture 8" descr="арт 4 класс 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85875"/>
            <a:ext cx="3584575" cy="2663825"/>
          </a:xfrm>
          <a:noFill/>
        </p:spPr>
      </p:pic>
      <p:pic>
        <p:nvPicPr>
          <p:cNvPr id="34820" name="Picture 7" descr="арт 4 класс 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1214438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арт 4 класс 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9624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арт 4 класс 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9624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81075"/>
            <a:ext cx="8280400" cy="4968875"/>
          </a:xfrm>
        </p:spPr>
        <p:txBody>
          <a:bodyPr/>
          <a:lstStyle/>
          <a:p>
            <a:pPr eaLnBrk="1" hangingPunct="1"/>
            <a:r>
              <a:rPr lang="ru-RU" dirty="0" err="1" smtClean="0">
                <a:solidFill>
                  <a:schemeClr val="tx2"/>
                </a:solidFill>
                <a:latin typeface="Arial Black" pitchFamily="34" charset="0"/>
              </a:rPr>
              <a:t>Арт-терапия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(от англ. а</a:t>
            </a:r>
            <a:r>
              <a:rPr lang="en-US" dirty="0" err="1" smtClean="0">
                <a:solidFill>
                  <a:schemeClr val="tx2"/>
                </a:solidFill>
                <a:latin typeface="Arial Black" pitchFamily="34" charset="0"/>
              </a:rPr>
              <a:t>rt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искусство; </a:t>
            </a: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therapy-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терапия, лечение, уход, забота) </a:t>
            </a:r>
            <a:r>
              <a:rPr lang="ru-RU" dirty="0" smtClean="0">
                <a:solidFill>
                  <a:schemeClr val="folHlink"/>
                </a:solidFill>
                <a:latin typeface="Arial Black" pitchFamily="34" charset="0"/>
              </a:rPr>
              <a:t>– диагностика и коррекция нервных расстройств с помощью рисования, сказки, танца, прослушивания музыки и т.д.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i="1" smtClean="0">
                <a:solidFill>
                  <a:schemeClr val="tx2"/>
                </a:solidFill>
                <a:latin typeface="Arial Black" pitchFamily="34" charset="0"/>
              </a:rPr>
              <a:t>«Узнай меня по ладошке…»</a:t>
            </a:r>
            <a:endParaRPr lang="ru-RU" sz="48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5843" name="Picture 2" descr="C:\Users\NATAHA\Desktop\Безымя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706563"/>
            <a:ext cx="7143750" cy="3786187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smtClean="0">
                <a:solidFill>
                  <a:schemeClr val="tx2"/>
                </a:solidFill>
                <a:latin typeface="Arial Black" pitchFamily="34" charset="0"/>
              </a:rPr>
              <a:t>Изобразительная техника: штриховка.</a:t>
            </a:r>
            <a:br>
              <a:rPr lang="ru-RU" sz="3600" i="1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600" i="1" smtClean="0">
                <a:solidFill>
                  <a:schemeClr val="tx2"/>
                </a:solidFill>
                <a:latin typeface="Arial Black" pitchFamily="34" charset="0"/>
              </a:rPr>
              <a:t>Тема «Лучи солнца»</a:t>
            </a:r>
            <a:endParaRPr lang="ru-RU" sz="36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6867" name="Picture 4" descr="февраль 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1857375"/>
            <a:ext cx="6642100" cy="4743450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chemeClr val="tx2"/>
                </a:solidFill>
                <a:latin typeface="Arial Black" pitchFamily="34" charset="0"/>
              </a:rPr>
              <a:t>Изобразительная техника: каракули.</a:t>
            </a:r>
            <a:endParaRPr lang="ru-RU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7891" name="Picture 16" descr="арт 4 класс+ 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785938"/>
            <a:ext cx="3200400" cy="2212975"/>
          </a:xfrm>
          <a:noFill/>
        </p:spPr>
      </p:pic>
      <p:pic>
        <p:nvPicPr>
          <p:cNvPr id="37892" name="Picture 17" descr="арт 4 класс+ 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17145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8" descr="арт 4 класс+ 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4071938"/>
            <a:ext cx="32004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9" descr="арт 4 класс+ 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4071938"/>
            <a:ext cx="32004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smtClean="0">
                <a:solidFill>
                  <a:schemeClr val="tx2"/>
                </a:solidFill>
                <a:latin typeface="Arial Black" pitchFamily="34" charset="0"/>
              </a:rPr>
              <a:t>Что можно разглядеть в каракулях?</a:t>
            </a:r>
            <a:endParaRPr lang="ru-RU" sz="40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8915" name="Picture 6" descr="арт 4 класс+ 02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785938"/>
            <a:ext cx="4051300" cy="3657600"/>
          </a:xfrm>
          <a:noFill/>
        </p:spPr>
      </p:pic>
      <p:pic>
        <p:nvPicPr>
          <p:cNvPr id="38916" name="Picture 7" descr="арт 4 класс+ 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1643063"/>
            <a:ext cx="20113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арт 4 класс+ 0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86250"/>
            <a:ext cx="289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smtClean="0">
                <a:solidFill>
                  <a:schemeClr val="tx2"/>
                </a:solidFill>
                <a:latin typeface="Arial Black" pitchFamily="34" charset="0"/>
              </a:rPr>
              <a:t>Работа в рамке…</a:t>
            </a:r>
            <a:endParaRPr lang="ru-RU" sz="54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9939" name="Picture 4" descr="арт 4 класс+ 0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4114800" cy="3213100"/>
          </a:xfrm>
          <a:noFill/>
        </p:spPr>
      </p:pic>
      <p:pic>
        <p:nvPicPr>
          <p:cNvPr id="39940" name="Picture 5" descr="арт 4 класс+ 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39719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i="1" smtClean="0">
                <a:solidFill>
                  <a:schemeClr val="tx2"/>
                </a:solidFill>
                <a:latin typeface="Arial Black" pitchFamily="34" charset="0"/>
              </a:rPr>
              <a:t>«Грусть»</a:t>
            </a:r>
            <a:endParaRPr lang="ru-RU" sz="72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0963" name="Picture 10" descr="грусть 2 класс 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3" y="1643063"/>
            <a:ext cx="2743200" cy="2000250"/>
          </a:xfrm>
          <a:noFill/>
        </p:spPr>
      </p:pic>
      <p:pic>
        <p:nvPicPr>
          <p:cNvPr id="40964" name="Picture 9" descr="грусть 2 класс 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2" descr="грусть 2 класс 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17145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 descr="грусть 2 класс 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94335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3" descr="грусть 2 класс 0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88" y="17145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1" descr="грусть 2 класс 0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96240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smtClean="0">
                <a:solidFill>
                  <a:schemeClr val="tx2"/>
                </a:solidFill>
                <a:latin typeface="Arial Black" pitchFamily="34" charset="0"/>
              </a:rPr>
              <a:t>Парное рисование</a:t>
            </a:r>
            <a:endParaRPr lang="ru-RU" sz="54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1987" name="Picture 10" descr="ар 02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38" y="1785938"/>
            <a:ext cx="6880225" cy="4772025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smtClean="0">
                <a:solidFill>
                  <a:schemeClr val="tx2"/>
                </a:solidFill>
                <a:latin typeface="Arial Black" pitchFamily="34" charset="0"/>
              </a:rPr>
              <a:t>«Рисунок по кругу»</a:t>
            </a:r>
            <a:endParaRPr lang="ru-RU" sz="540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43011" name="Picture 7" descr="февраль 0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785938"/>
            <a:ext cx="3048000" cy="2286000"/>
          </a:xfrm>
          <a:noFill/>
        </p:spPr>
      </p:pic>
      <p:pic>
        <p:nvPicPr>
          <p:cNvPr id="43012" name="Picture 8" descr="февраль 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657600"/>
            <a:ext cx="21558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февраль 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43063"/>
            <a:ext cx="31242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chemeClr val="tx2"/>
                </a:solidFill>
                <a:latin typeface="Arial Black" pitchFamily="34" charset="0"/>
              </a:rPr>
              <a:t>Конфликт </a:t>
            </a:r>
          </a:p>
        </p:txBody>
      </p:sp>
      <p:pic>
        <p:nvPicPr>
          <p:cNvPr id="44035" name="Picture 6" descr="октябрь  2,4 класс 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57375" y="1785938"/>
            <a:ext cx="4946650" cy="4741862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chemeClr val="accent2"/>
                </a:solidFill>
                <a:latin typeface="Arial Black" pitchFamily="34" charset="0"/>
              </a:rPr>
              <a:t>Этапы:</a:t>
            </a:r>
          </a:p>
          <a:p>
            <a:pPr eaLnBrk="1" hangingPunct="1"/>
            <a:r>
              <a:rPr lang="ru-RU" sz="3600" smtClean="0">
                <a:solidFill>
                  <a:schemeClr val="accent2"/>
                </a:solidFill>
                <a:latin typeface="Arial Black" pitchFamily="34" charset="0"/>
                <a:hlinkClick r:id="rId2" action="ppaction://hlinksldjump"/>
              </a:rPr>
              <a:t>введение и “разогрев”.</a:t>
            </a:r>
            <a:endParaRPr lang="ru-RU" sz="3600" smtClean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/>
            <a:r>
              <a:rPr lang="ru-RU" sz="3600" smtClean="0">
                <a:solidFill>
                  <a:schemeClr val="accent2"/>
                </a:solidFill>
                <a:latin typeface="Arial Black" pitchFamily="34" charset="0"/>
                <a:hlinkClick r:id="rId3" action="ppaction://hlinksldjump"/>
              </a:rPr>
              <a:t>этап изобразительной работы .</a:t>
            </a:r>
            <a:endParaRPr lang="ru-RU" sz="3600" smtClean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/>
            <a:r>
              <a:rPr lang="ru-RU" sz="3600" smtClean="0">
                <a:solidFill>
                  <a:schemeClr val="accent2"/>
                </a:solidFill>
                <a:latin typeface="Arial Black" pitchFamily="34" charset="0"/>
                <a:hlinkClick r:id="rId4" action="ppaction://hlinksldjump"/>
              </a:rPr>
              <a:t>этап обсуждения.</a:t>
            </a:r>
            <a:endParaRPr lang="ru-RU" sz="3600" smtClean="0">
              <a:solidFill>
                <a:schemeClr val="accent2"/>
              </a:solidFill>
              <a:latin typeface="Arial Black" pitchFamily="34" charset="0"/>
            </a:endParaRPr>
          </a:p>
          <a:p>
            <a:pPr eaLnBrk="1" hangingPunct="1"/>
            <a:r>
              <a:rPr lang="ru-RU" sz="3600" smtClean="0">
                <a:solidFill>
                  <a:schemeClr val="accent2"/>
                </a:solidFill>
                <a:latin typeface="Arial Black" pitchFamily="34" charset="0"/>
                <a:hlinkClick r:id="rId5" action="ppaction://hlinksldjump"/>
              </a:rPr>
              <a:t>завершение.</a:t>
            </a:r>
            <a:endParaRPr lang="ru-RU" sz="3600" smtClean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51203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74882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 Black"/>
              </a:rPr>
              <a:t>Занятие с использованием изотерапии включает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60350"/>
            <a:ext cx="8280400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Поскольку </a:t>
            </a:r>
            <a:r>
              <a:rPr lang="ru-RU" sz="2800" dirty="0" err="1" smtClean="0">
                <a:solidFill>
                  <a:schemeClr val="folHlink"/>
                </a:solidFill>
                <a:latin typeface="Arial Black" pitchFamily="34" charset="0"/>
              </a:rPr>
              <a:t>арт-терапия</a:t>
            </a: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 обеспечивается воздействием средствами искусства, то ее классификация основывается, прежде всего, на специфике видов искусства :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      музыка —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музыкотерапия;</a:t>
            </a: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изобразительное искусство — </a:t>
            </a:r>
            <a:r>
              <a:rPr lang="ru-RU" sz="2800" dirty="0" err="1" smtClean="0">
                <a:solidFill>
                  <a:schemeClr val="tx2"/>
                </a:solidFill>
                <a:latin typeface="Arial Black" pitchFamily="34" charset="0"/>
              </a:rPr>
              <a:t>изотерапия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;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литература, книга – </a:t>
            </a:r>
            <a:r>
              <a:rPr lang="ru-RU" sz="2800" dirty="0" err="1" smtClean="0">
                <a:solidFill>
                  <a:schemeClr val="tx2"/>
                </a:solidFill>
                <a:latin typeface="Arial Black" pitchFamily="34" charset="0"/>
              </a:rPr>
              <a:t>библиотерапия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,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dirty="0" smtClean="0">
                <a:latin typeface="Arial Black" pitchFamily="34" charset="0"/>
              </a:rPr>
              <a:t>танец, движение — </a:t>
            </a:r>
            <a:r>
              <a:rPr lang="ru-RU" sz="2800" dirty="0" err="1" smtClean="0">
                <a:solidFill>
                  <a:schemeClr val="tx2"/>
                </a:solidFill>
                <a:latin typeface="Arial Black" pitchFamily="34" charset="0"/>
              </a:rPr>
              <a:t>кинезитерапия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.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sz="28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В свою очередь каждый вид </a:t>
            </a:r>
            <a:r>
              <a:rPr lang="ru-RU" sz="2800" dirty="0" err="1" smtClean="0">
                <a:solidFill>
                  <a:schemeClr val="folHlink"/>
                </a:solidFill>
                <a:latin typeface="Arial Black" pitchFamily="34" charset="0"/>
              </a:rPr>
              <a:t>арт</a:t>
            </a:r>
            <a:r>
              <a:rPr lang="ru-RU" sz="2800" dirty="0" smtClean="0">
                <a:solidFill>
                  <a:schemeClr val="folHlink"/>
                </a:solidFill>
                <a:latin typeface="Arial Black" pitchFamily="34" charset="0"/>
              </a:rPr>
              <a:t> -терапии подразделяется на подвиды.</a:t>
            </a:r>
            <a:r>
              <a:rPr lang="ru-RU" sz="2800" dirty="0" smtClean="0">
                <a:latin typeface="Arial Black" pitchFamily="34" charset="0"/>
              </a:rPr>
              <a:t> 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3059113" y="5805488"/>
            <a:ext cx="561657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3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46831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tx2"/>
                </a:solidFill>
                <a:latin typeface="Arial Black" pitchFamily="34" charset="0"/>
              </a:rPr>
              <a:t>Этап 1.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571500"/>
            <a:ext cx="7696200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 Black" pitchFamily="34" charset="0"/>
              </a:rPr>
              <a:t>Введение и “разогрев”. Предполагает приветствие и подготовку участников к работе, а также создание атмосферы доверия и безопасности. Педагог объясняет или напоминает основные правила поведения в группе.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 Black" pitchFamily="34" charset="0"/>
              </a:rPr>
              <a:t>Последующий “разогрев” представляет собой разные виды физической активности и способы “настройки” на изобразительную работу: общая игра “по теме”, мини-беседа.</a:t>
            </a:r>
          </a:p>
        </p:txBody>
      </p:sp>
      <p:pic>
        <p:nvPicPr>
          <p:cNvPr id="1026" name="Picture 2" descr="C:\Users\NATAHA\Desktop\ДЕТКИ  КЛАСС\DSC0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6121">
            <a:off x="650265" y="3672036"/>
            <a:ext cx="3571900" cy="2678925"/>
          </a:xfrm>
          <a:prstGeom prst="rect">
            <a:avLst/>
          </a:prstGeom>
          <a:noFill/>
        </p:spPr>
      </p:pic>
      <p:pic>
        <p:nvPicPr>
          <p:cNvPr id="1027" name="Picture 3" descr="C:\Users\NATAHA\Desktop\ДЕТКИ  КЛАСС\DSC01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8364">
            <a:off x="5164705" y="3623328"/>
            <a:ext cx="3428992" cy="25717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2"/>
                </a:solidFill>
                <a:latin typeface="Arial Black" pitchFamily="34" charset="0"/>
              </a:rPr>
              <a:t>Этап 2.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08050"/>
            <a:ext cx="7696200" cy="2881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>
                <a:latin typeface="Arial Black" pitchFamily="34" charset="0"/>
              </a:rPr>
              <a:t>Представление и разработка темы, может быть и небольшая дискуссия. Учитывая небольшой возраст участников, данный этап целесообразно организовать в форме рассказывания или драматизации сказки, игры или путешествия. Можно предложить детям “прожить” образ в движении (Представь, что в тебе зазвучала плавная, нежная музыка. Как ты будешь двигаться?).</a:t>
            </a:r>
          </a:p>
        </p:txBody>
      </p:sp>
      <p:pic>
        <p:nvPicPr>
          <p:cNvPr id="2050" name="Picture 2" descr="C:\Users\NATAHA\Desktop\ДЕТКИ  КЛАСС\DSC01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143248"/>
            <a:ext cx="4648021" cy="34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2"/>
                </a:solidFill>
                <a:latin typeface="Arial Black" pitchFamily="34" charset="0"/>
              </a:rPr>
              <a:t>Этап 3.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642938"/>
            <a:ext cx="7696200" cy="3600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Обсуждение представляет собой рассказ или комментарии участников о своей изобразительной работе. Они не просто описывают то, что нарисовано, но обычно стараются сочинить сказку об изображенном персонаже.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При рассказе участников о своих работах другие, как правило, воздерживаются от каких-либо комментариев или оценок, но могут задавать вопросы автору.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>
                <a:latin typeface="Arial Black" pitchFamily="34" charset="0"/>
              </a:rPr>
              <a:t>На этом этапе занятия педагог может дать собственные комментарии или оценки хода работы, ее результатов, поведения отдельных участников и т. д. Педагог может также задать вопросы автору, направленные на уточнение содержания его работы, а также его переживаний и мыслей.</a:t>
            </a:r>
          </a:p>
        </p:txBody>
      </p:sp>
      <p:pic>
        <p:nvPicPr>
          <p:cNvPr id="3074" name="Picture 2" descr="C:\Users\NATAHA\Desktop\ДЕТКИ  КЛАСС\DSC01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3" y="4086364"/>
            <a:ext cx="3500462" cy="26253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2"/>
                </a:solidFill>
                <a:latin typeface="Arial Black" pitchFamily="34" charset="0"/>
              </a:rPr>
              <a:t>Этап 4.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3" y="714375"/>
            <a:ext cx="7696200" cy="2592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Завершение занятия. Предполагает подведение итогов, усиление положительного эмоционального переживания.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Варианты завершения занятия: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«Подари улыбку»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«Я хочу подарить тебе…»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«Подари тепло своего сердца»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 smtClean="0">
                <a:latin typeface="Arial Black" pitchFamily="34" charset="0"/>
              </a:rPr>
              <a:t>«Свиток пожеланий» и т.д.</a:t>
            </a:r>
          </a:p>
          <a:p>
            <a:pPr eaLnBrk="1" hangingPunct="1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4098" name="Picture 2" descr="C:\Users\NATAHA\Desktop\ДЕТКИ  КЛАСС\DSC01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857628"/>
            <a:ext cx="3624045" cy="2718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3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696200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Дети с удовольствием посещали занятия и бережно относились к своим произведениям. Так же уверенно они использовали и время, отведенное для работы и разделенное на этапы. Хотя не все работали одновременно.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Интересно отметить, как проходило освоение детьми новых материалов. Замкнутые, стеснительные дети с осторожностью прикасались к краскам, но, глядя на остальных, преодолевали свою неуверенность и к концу занятия действовали свободней.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Хочется отметить, что от занятия к занятию взаимодействие детей становилось все активнее. Особенно это проявлялось в процессе создания парных и коллективных работ. Работа в парах часто вызывала споры у детей. Но в процессе детям удавалась найти общее решение, и они с удовольствием представляли результат на обсуждении.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dirty="0" smtClean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latin typeface="Arial Black" pitchFamily="34" charset="0"/>
              </a:rPr>
              <a:t>Сравнивая высказывания детей при обсуждении в начале и конце года, можно отметить, что они стали более развернутые и осознанные. Большинство  не испытывали затруднений в сочинении сказок по собственным произведениям. Даже те, кто по началу не мог вообще ничего сказать, сочиняли короткие рассказы и могли ответить на вопросы по своему рисунку.</a:t>
            </a:r>
          </a:p>
        </p:txBody>
      </p:sp>
      <p:sp>
        <p:nvSpPr>
          <p:cNvPr id="56323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932363" y="5661025"/>
            <a:ext cx="3589337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 pitchFamily="34" charset="0"/>
                <a:cs typeface="Arial"/>
              </a:rPr>
              <a:t>результаты</a:t>
            </a: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30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30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3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chemeClr val="tx2"/>
                </a:solidFill>
                <a:latin typeface="Arial Black" pitchFamily="34" charset="0"/>
              </a:rPr>
              <a:t>Вывод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err="1" smtClean="0">
                <a:latin typeface="Arial Black" pitchFamily="34" charset="0"/>
              </a:rPr>
              <a:t>Арт</a:t>
            </a:r>
            <a:r>
              <a:rPr lang="ru-RU" sz="3600" dirty="0" smtClean="0">
                <a:latin typeface="Arial Black" pitchFamily="34" charset="0"/>
              </a:rPr>
              <a:t> – терапевтические методики способствуют укреплению эмоционального здоровья школьников посредством соприкосновения с искусством.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214686"/>
            <a:ext cx="6870700" cy="1600200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Спасибо за внимание</a:t>
            </a:r>
            <a:br>
              <a:rPr lang="ru-RU" sz="60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endParaRPr lang="ru-RU" sz="6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60419" name="Рисунок 4" descr="sv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786188"/>
            <a:ext cx="25241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3.jpg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748374">
            <a:off x="6728619" y="442119"/>
            <a:ext cx="1114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80694">
            <a:off x="227013" y="268288"/>
            <a:ext cx="1371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5214938"/>
            <a:ext cx="128587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0.00972 C -0.0441 0.02477 -0.06146 0.03981 -0.09531 0.07963 C -0.12917 0.11944 -0.21563 0.17199 -0.23021 0.24815 C -0.24479 0.3243 -0.21389 0.43032 -0.18281 0.53634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00" y="26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2315 C 0.08767 0.0706 0.16128 0.11806 0.26042 0.22477 C 0.35955 0.33125 0.48437 0.49722 0.60885 0.66273 " pathEditMode="relative" rAng="0" ptsTypes="a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32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78 -0.04161 C -0.16389 -0.14265 -0.17483 -0.24369 -0.1415 -0.3482 C -0.10816 -0.45271 -0.0691 -0.61988 0.04722 -0.6682 C 0.16354 -0.7163 0.45607 -0.71907 0.55607 -0.63653 C 0.65607 -0.55421 0.65156 -0.36369 0.64722 -0.17317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0" y="-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5348288"/>
          </a:xfrm>
        </p:spPr>
        <p:txBody>
          <a:bodyPr/>
          <a:lstStyle/>
          <a:p>
            <a:r>
              <a:rPr lang="ru-RU" sz="3200" smtClean="0">
                <a:solidFill>
                  <a:schemeClr val="tx2"/>
                </a:solidFill>
                <a:latin typeface="Arial Black" pitchFamily="34" charset="0"/>
              </a:rPr>
              <a:t>Музыкотерапия </a:t>
            </a:r>
            <a:r>
              <a:rPr lang="ru-RU" sz="3200" smtClean="0">
                <a:latin typeface="Arial Black" pitchFamily="34" charset="0"/>
              </a:rPr>
              <a:t>активно используется в коррекции эмоциональных отклонений, страхов, двигательных и речевых расстройств, психосоматических заболеваний, отклонений в поведении, при коммуникативных затруднениях и др.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928688" y="285750"/>
            <a:ext cx="6870700" cy="16002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Нормализует кровяное давление и сердечную деятельность “Свадебный марш Мендельсона”</a:t>
            </a:r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8195" name="Picture 2" descr="D:\музыкотерапия\свадебный марш Мендельсон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0250" y="1928813"/>
            <a:ext cx="6572250" cy="4633912"/>
          </a:xfrm>
        </p:spPr>
      </p:pic>
      <p:pic>
        <p:nvPicPr>
          <p:cNvPr id="5" name="1342512905_13_Mendel_son-Svadebnyi_Mar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57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chemeClr val="tx2"/>
                </a:solidFill>
                <a:latin typeface="Arial Black" pitchFamily="34" charset="0"/>
              </a:rPr>
              <a:t>Полонез Агинского снимает головную боль и невроз</a:t>
            </a:r>
            <a:endParaRPr lang="ru-RU" sz="36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9219" name="Picture 2" descr="D:\музыкотерапия\полонез огинского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57500" y="1714500"/>
            <a:ext cx="5010150" cy="4902200"/>
          </a:xfrm>
        </p:spPr>
      </p:pic>
      <p:pic>
        <p:nvPicPr>
          <p:cNvPr id="5" name="-_-.mp3_portasoun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9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6870700" cy="1600200"/>
          </a:xfrm>
        </p:spPr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  <a:latin typeface="Arial Black" pitchFamily="34" charset="0"/>
              </a:rPr>
              <a:t>Музыка Моцарта способствует развитию умственных способностей у детей</a:t>
            </a:r>
            <a:endParaRPr lang="ru-RU" sz="28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0243" name="Picture 4" descr="C:\Users\NATAHA\Desktop\DSC013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1688" y="2286000"/>
            <a:ext cx="5476875" cy="4108450"/>
          </a:xfrm>
          <a:noFill/>
        </p:spPr>
      </p:pic>
      <p:pic>
        <p:nvPicPr>
          <p:cNvPr id="5" name="-.mp3_portasound.r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7246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5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Black" pitchFamily="34" charset="0"/>
              </a:rPr>
              <a:t>Язва желудка исчезает при прослушивании “Вальса цветов” П.И. Чайковского</a:t>
            </a:r>
            <a:endParaRPr lang="ru-RU" sz="3200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1267" name="Picture 2" descr="D:\музыкотерапия\вальс цветов 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57375" y="1928813"/>
            <a:ext cx="5573713" cy="4065587"/>
          </a:xfrm>
        </p:spPr>
      </p:pic>
      <p:pic>
        <p:nvPicPr>
          <p:cNvPr id="5" name="-.mp3_portasound.ru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tx2"/>
                </a:solidFill>
                <a:latin typeface="Arial Black" pitchFamily="34" charset="0"/>
              </a:rPr>
              <a:t>Подвид библиотерапии-сказкотерапия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Сказка развивает внутренние силы ребенка, благодаря которым человек не может не делать добра, то есть учит сопереживать.</a:t>
            </a:r>
          </a:p>
          <a:p>
            <a:pPr lvl="4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                                </a:t>
            </a:r>
            <a:r>
              <a:rPr lang="ru-RU" sz="3600" i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В.А.Сухомлинский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959</TotalTime>
  <Words>922</Words>
  <Application>Microsoft Office PowerPoint</Application>
  <PresentationFormat>Экран (4:3)</PresentationFormat>
  <Paragraphs>91</Paragraphs>
  <Slides>36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Пастель</vt:lpstr>
      <vt:lpstr>Презентация PowerPoint</vt:lpstr>
      <vt:lpstr>Презентация PowerPoint</vt:lpstr>
      <vt:lpstr>Презентация PowerPoint</vt:lpstr>
      <vt:lpstr>Музыкотерапия активно используется в коррекции эмоциональных отклонений, страхов, двигательных и речевых расстройств, психосоматических заболеваний, отклонений в поведении, при коммуникативных затруднениях и др. </vt:lpstr>
      <vt:lpstr>Нормализует кровяное давление и сердечную деятельность “Свадебный марш Мендельсона”</vt:lpstr>
      <vt:lpstr>Полонез Агинского снимает головную боль и невроз</vt:lpstr>
      <vt:lpstr>Музыка Моцарта способствует развитию умственных способностей у детей</vt:lpstr>
      <vt:lpstr>Язва желудка исчезает при прослушивании “Вальса цветов” П.И. Чайковского</vt:lpstr>
      <vt:lpstr>Подвид библиотерапии-сказкотерапия</vt:lpstr>
      <vt:lpstr>ОСНОВЫ СКАЗКОТЕРАПИИ </vt:lpstr>
      <vt:lpstr>Привлекательность сказок для психотерапии, психокоррекции и развития личности ребенка, достоинство сказок заключается в следующем: </vt:lpstr>
      <vt:lpstr>Структура сказкотерапевтического занятия:</vt:lpstr>
      <vt:lpstr>Кинезитерапия</vt:lpstr>
      <vt:lpstr>Танец</vt:lpstr>
      <vt:lpstr>Коррекционная ритмика</vt:lpstr>
      <vt:lpstr>Психогимнастика</vt:lpstr>
      <vt:lpstr>Изотерапия (рисуночная терапия)</vt:lpstr>
      <vt:lpstr>Изготовление цветка</vt:lpstr>
      <vt:lpstr>Изобразительные техники: марания, оттиски</vt:lpstr>
      <vt:lpstr>«Узнай меня по ладошке…»</vt:lpstr>
      <vt:lpstr>Изобразительная техника: штриховка. Тема «Лучи солнца»</vt:lpstr>
      <vt:lpstr>Изобразительная техника: каракули.</vt:lpstr>
      <vt:lpstr>Что можно разглядеть в каракулях?</vt:lpstr>
      <vt:lpstr>Работа в рамке…</vt:lpstr>
      <vt:lpstr>«Грусть»</vt:lpstr>
      <vt:lpstr>Парное рисование</vt:lpstr>
      <vt:lpstr>«Рисунок по кругу»</vt:lpstr>
      <vt:lpstr>Конфликт </vt:lpstr>
      <vt:lpstr>Презентация PowerPoint</vt:lpstr>
      <vt:lpstr>Этап 1.</vt:lpstr>
      <vt:lpstr>Этап 2.</vt:lpstr>
      <vt:lpstr>Этап 3.</vt:lpstr>
      <vt:lpstr>Этап 4.</vt:lpstr>
      <vt:lpstr>Презентация PowerPoint</vt:lpstr>
      <vt:lpstr>Вывод</vt:lpstr>
      <vt:lpstr>Спасибо за внимание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ZA</dc:creator>
  <cp:lastModifiedBy>1</cp:lastModifiedBy>
  <cp:revision>59</cp:revision>
  <dcterms:created xsi:type="dcterms:W3CDTF">2010-05-19T16:38:16Z</dcterms:created>
  <dcterms:modified xsi:type="dcterms:W3CDTF">2013-03-24T12:08:14Z</dcterms:modified>
</cp:coreProperties>
</file>