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67" r:id="rId14"/>
    <p:sldId id="268" r:id="rId15"/>
    <p:sldId id="269" r:id="rId16"/>
    <p:sldId id="270" r:id="rId17"/>
    <p:sldId id="277" r:id="rId18"/>
    <p:sldId id="271" r:id="rId19"/>
    <p:sldId id="272" r:id="rId20"/>
    <p:sldId id="273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C%D0%B5%D1%80%D1%82%D1%8C" TargetMode="External"/><Relationship Id="rId3" Type="http://schemas.openxmlformats.org/officeDocument/2006/relationships/hyperlink" Target="http://ru.wikipedia.org/wiki/%D0%93%D1%80%D0%B5%D1%87%D0%B5%D1%81%D0%BA%D0%B8%D0%B9_%D1%8F%D0%B7%D1%8B%D0%BA" TargetMode="External"/><Relationship Id="rId7" Type="http://schemas.openxmlformats.org/officeDocument/2006/relationships/hyperlink" Target="http://ru.wikipedia.org/wiki/%D0%91%D0%B5%D1%81%D0%BF%D0%BE%D0%BB%D0%BE%D0%B5_%D1%80%D0%B0%D0%B7%D0%BC%D0%BD%D0%BE%D0%B6%D0%B5%D0%BD%D0%B8%D0%B5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0%BE%D0%BB%D0%BE%D0%B2%D0%BE%D0%B5_%D1%80%D0%B0%D0%B7%D0%BC%D0%BD%D0%BE%D0%B6%D0%B5%D0%BD%D0%B8%D0%B5" TargetMode="External"/><Relationship Id="rId5" Type="http://schemas.openxmlformats.org/officeDocument/2006/relationships/hyperlink" Target="http://ru.wikipedia.org/wiki/%D0%9E%D0%BF%D0%BB%D0%BE%D0%B4%D0%BE%D1%82%D0%B2%D0%BE%D1%80%D0%B5%D0%BD%D0%B8%D0%B5" TargetMode="External"/><Relationship Id="rId4" Type="http://schemas.openxmlformats.org/officeDocument/2006/relationships/hyperlink" Target="http://ru.wikipedia.org/wiki/%D0%9E%D1%80%D0%B3%D0%B0%D0%BD%D0%B8%D0%B7%D0%BC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3%D1%80%D0%B5%D1%87%D0%B5%D1%81%D0%BA%D0%B8%D0%B9_%D1%8F%D0%B7%D1%8B%D0%BA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tionary.org/wiki/%D0%B4%D0%B8%D0%B0%D0%B3%D0%BD%D0%BE%D1%81%D1%82%D0%B8%D0%BA%D0%B0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3%D0%BC%D1%81%D1%82%D0%B2%D0%B5%D0%BD%D0%BD%D0%B0%D1%8F_%D0%BE%D1%82%D1%81%D1%82%D0%B0%D0%BB%D0%BE%D1%81%D1%82%D1%8C" TargetMode="External"/><Relationship Id="rId3" Type="http://schemas.openxmlformats.org/officeDocument/2006/relationships/hyperlink" Target="http://ru.wikipedia.org/wiki/%D0%9F%D0%B0%D0%BC%D1%8F%D1%82%D1%8C" TargetMode="External"/><Relationship Id="rId7" Type="http://schemas.openxmlformats.org/officeDocument/2006/relationships/hyperlink" Target="http://ru.wikipedia.org/wiki/%D0%98%D0%BD%D1%84%D0%B0%D0%BD%D1%82%D0%B8%D0%BB%D0%B8%D0%B7%D0%B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D%D0%BC%D0%BE%D1%86%D0%B8%D0%B8" TargetMode="External"/><Relationship Id="rId5" Type="http://schemas.openxmlformats.org/officeDocument/2006/relationships/hyperlink" Target="http://ru.wikipedia.org/wiki/%D0%9C%D1%8B%D1%88%D0%BB%D0%B5%D0%BD%D0%B8%D0%B5" TargetMode="External"/><Relationship Id="rId4" Type="http://schemas.openxmlformats.org/officeDocument/2006/relationships/hyperlink" Target="http://ru.wikipedia.org/wiki/%D0%92%D0%BD%D0%B8%D0%BC%D0%B0%D0%BD%D0%B8%D0%B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Картинка 40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"/>
            <a:ext cx="9144000" cy="68580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42910" y="785794"/>
            <a:ext cx="8225265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Понятие«</a:t>
            </a:r>
            <a:r>
              <a:rPr lang="ru-RU" sz="5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Дизонтогенез</a:t>
            </a:r>
            <a:r>
              <a:rPr lang="ru-RU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». </a:t>
            </a:r>
          </a:p>
          <a:p>
            <a:pPr algn="ctr"/>
            <a:endParaRPr lang="ru-RU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endParaRPr lang="ru-RU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endParaRPr lang="ru-RU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endParaRPr lang="ru-RU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5229" y="5214950"/>
            <a:ext cx="80585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Варианты </a:t>
            </a:r>
            <a:r>
              <a:rPr lang="ru-RU" sz="54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дизонтогенеза</a:t>
            </a:r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20484" name="Picture 4" descr="Картинка 38 из 2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643050"/>
            <a:ext cx="5572164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8136"/>
            <a:ext cx="9144000" cy="661986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531536">
            <a:off x="2092346" y="1402925"/>
            <a:ext cx="550071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К органическим факторам возникновения </a:t>
            </a:r>
            <a:r>
              <a:rPr lang="ru-RU" sz="2000" dirty="0" err="1" smtClean="0"/>
              <a:t>дизонтогенеза</a:t>
            </a:r>
            <a:r>
              <a:rPr lang="ru-RU" sz="2000" dirty="0" smtClean="0"/>
              <a:t> традиционно. относят церебральную патологию, структурные, т. е. органические поражения мозга и функциональные нарушения мозговой деятельности. Но при последних допускают наличие «мягких» органических признаков. Именно в этом случае говорят об уже упоминавшейся минимальной мозговой дисфункции. 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539156">
            <a:off x="2021558" y="1464037"/>
            <a:ext cx="61436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В. В. Ковалев (1981) выделяет 4 типа </a:t>
            </a:r>
            <a:r>
              <a:rPr lang="ru-RU" dirty="0" err="1" smtClean="0"/>
              <a:t>дизонтогенеза</a:t>
            </a:r>
            <a:r>
              <a:rPr lang="ru-RU" dirty="0" smtClean="0"/>
              <a:t>: 1) задержанное или искаженное психическое развитие; 2) органический </a:t>
            </a:r>
            <a:r>
              <a:rPr lang="ru-RU" dirty="0" err="1" smtClean="0"/>
              <a:t>дизонтогенез</a:t>
            </a:r>
            <a:r>
              <a:rPr lang="ru-RU" dirty="0" smtClean="0"/>
              <a:t> — как результат повреждения мозга на ранних этапах онтогенеза; 3) </a:t>
            </a:r>
            <a:r>
              <a:rPr lang="ru-RU" dirty="0" err="1" smtClean="0"/>
              <a:t>дизонтогенез</a:t>
            </a:r>
            <a:r>
              <a:rPr lang="ru-RU" dirty="0" smtClean="0"/>
              <a:t> вследствие поражения отдельных анализаторов (зрения, слуха) или сенсорной </a:t>
            </a:r>
            <a:r>
              <a:rPr lang="ru-RU" dirty="0" err="1" smtClean="0"/>
              <a:t>депривации</a:t>
            </a:r>
            <a:r>
              <a:rPr lang="ru-RU" dirty="0" smtClean="0"/>
              <a:t>; 4) </a:t>
            </a:r>
            <a:r>
              <a:rPr lang="ru-RU" dirty="0" err="1" smtClean="0"/>
              <a:t>дизонтогенез</a:t>
            </a:r>
            <a:r>
              <a:rPr lang="ru-RU" dirty="0" smtClean="0"/>
              <a:t> как результат дефицита информации с раннего возраста вследствие социальной </a:t>
            </a:r>
            <a:r>
              <a:rPr lang="ru-RU" dirty="0" err="1" smtClean="0"/>
              <a:t>депривации</a:t>
            </a:r>
            <a:r>
              <a:rPr lang="ru-RU" dirty="0" smtClean="0"/>
              <a:t> (включая неправильное воспитание).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40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"/>
            <a:ext cx="9144000" cy="68580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928670"/>
            <a:ext cx="42654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Акселерация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и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Ретардация.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3794" name="Picture 2" descr="Картинка 15 из 1100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3589741"/>
            <a:ext cx="4357678" cy="32682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501122" cy="6619864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 rot="376759">
            <a:off x="1955279" y="1825878"/>
            <a:ext cx="607219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Акселерация - явление ускорения физического развития детей и подростков в современных условиях. Данные сравнительно - антропометрических исследований в разных странах свидетельствуют о значительных сдвигах в структуре физического развития детей и подростков в сравнении с ранее жившими сверстниками.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501122" cy="6619864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 rot="390538">
            <a:off x="1916274" y="1725230"/>
            <a:ext cx="664370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Акселерация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общесоматического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развития детей объясняется разными причинами: изменившаяся структура питания, улучшение гигиенических условий, увеличившийся поток информации,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социокультурные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факторы и т.д. Акселерация физического развития влияет на изменение темпов и характера полового созревания. По данным физиологических и медицинских исследований, начало полового созревания у современных подростков сдвинулось на 1 --2 года.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38136"/>
            <a:ext cx="8501122" cy="6619864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 rot="292925">
            <a:off x="2214546" y="1508927"/>
            <a:ext cx="550069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Одаренные дети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обнаруживающие общую или специальную одаренность (к музыке, рисованию, технике и т.д.). Одаренность диагностируют по темпу умственного развития. Раньше других можно обнаружить художественную одаренность детей, в области науки быстрее всего проявляется одаренность к математике. Нередки случаи расхождения между общим умственным развитием ребенка и выраженностью более специальных способностей. Становление индивидуально-психологических особенностей зависит от врожденных задатков, окружающей среды и от характера деятельности.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501122" cy="6619864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 rot="564447">
            <a:off x="1713660" y="1622348"/>
            <a:ext cx="692945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психического развития ярко проявляются в одаренности, успешности. Итак, один ребенок сразу запоминает длинное стихотворение, другой - легко складывает в уме пятизначные числа, третий - высказывает мысли, достойные философа. Родители и учителя довольно часто наблюдают проявления ранних и ярких способностей, быстрый темп усвоения знаний, неистощимость в занятиях любимым делом.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40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"/>
            <a:ext cx="9144000" cy="6858022"/>
          </a:xfrm>
          <a:prstGeom prst="rect">
            <a:avLst/>
          </a:prstGeom>
          <a:noFill/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571604" y="1000108"/>
            <a:ext cx="66191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3200" b="0" i="0" u="sng" strike="noStrike" cap="none" normalizeH="0" baseline="0" dirty="0" smtClean="0" bmk="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роблема возрастных и индивидуальных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smtClean="0" bmk="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особенностей развития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sng" strike="noStrike" cap="none" normalizeH="0" baseline="0" dirty="0" smtClean="0" bmk="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и воспитания личности в педагогике.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Monotype Corsiva" pitchFamily="66" charset="0"/>
            </a:endParaRPr>
          </a:p>
        </p:txBody>
      </p:sp>
      <p:pic>
        <p:nvPicPr>
          <p:cNvPr id="34819" name="Picture 3" descr="Картинка 10 из 1521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271462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501122" cy="6619864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 rot="322431">
            <a:off x="1908206" y="1489063"/>
            <a:ext cx="600076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D1D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Личностное развитие человека несет на себе печать его возрастных и индивидуальных особенностей, которые необходимо учитывать в процессе воспитания. С возрастом связан характер деятельности человека, особенности его мышления, круг его запросов, интересов, а также социальные проявления. Вместе с тем каждому возрасту присущи свои возможности и ограничения в развитии. Так, например, развитие мыслительных способностей и памяти наиболее интенсивно происходит в детские и юношеские годы. Если же возможности этого периода в развитии мышления и памяти не будут в должной мере использованы, то в более поздние годы уже трудно, а иногда и невозможно наверстать упущенное. В то же время не могут дать эффекта и попытки слишком забегать веред, осуществляя физическое, умственное и нравственное развитие ребенка без учета его возрастных возможностей.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501122" cy="661986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389222">
            <a:off x="1944960" y="1527209"/>
            <a:ext cx="57150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Многие педагоги обращали внимание </a:t>
            </a:r>
            <a:r>
              <a:rPr lang="ru-RU" dirty="0" smtClean="0"/>
              <a:t>на </a:t>
            </a:r>
            <a:r>
              <a:rPr lang="ru-RU" dirty="0" smtClean="0"/>
              <a:t>необходимость глубокого изучения и правильного учета возрастных и индивидуальных особенностей детей в процессе воспитания. Эти вопросы, в частности, ставили </a:t>
            </a:r>
            <a:r>
              <a:rPr lang="ru-RU" b="1" dirty="0" smtClean="0"/>
              <a:t>Я.А. Коменский, Дж. Локк, Ж. Ж. Руссо</a:t>
            </a:r>
            <a:r>
              <a:rPr lang="ru-RU" dirty="0" smtClean="0"/>
              <a:t>, а позже </a:t>
            </a:r>
            <a:r>
              <a:rPr lang="ru-RU" b="1" dirty="0" smtClean="0"/>
              <a:t>А. </a:t>
            </a:r>
            <a:r>
              <a:rPr lang="ru-RU" b="1" dirty="0" err="1" smtClean="0"/>
              <a:t>Дистервег</a:t>
            </a:r>
            <a:r>
              <a:rPr lang="ru-RU" b="1" dirty="0" smtClean="0"/>
              <a:t>, К.Д. Ушинский, Л.Н. Толстой</a:t>
            </a:r>
            <a:r>
              <a:rPr lang="ru-RU" dirty="0" smtClean="0"/>
              <a:t> и др. Более того, некоторые из них разрабатывали педагогическую теорию, исходя ид идеи </a:t>
            </a:r>
            <a:r>
              <a:rPr lang="ru-RU" dirty="0" err="1" smtClean="0"/>
              <a:t>природосообразиости</a:t>
            </a:r>
            <a:r>
              <a:rPr lang="ru-RU" dirty="0" smtClean="0"/>
              <a:t> воспитания, т.е. учета природных особенностей возрастного развития, хотя эта идея и интерпретировалась ими </a:t>
            </a:r>
            <a:r>
              <a:rPr lang="ru-RU" dirty="0" err="1" smtClean="0"/>
              <a:t>поразному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072494" cy="6619864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 rot="487513">
            <a:off x="2114381" y="1971007"/>
            <a:ext cx="585788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Онтогене́з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(от 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3" tooltip="Греческий язык"/>
              </a:rPr>
              <a:t>греч.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</a:t>
            </a:r>
            <a:r>
              <a:rPr kumimoji="0" lang="el-GR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οντογένεση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: </a:t>
            </a:r>
            <a:r>
              <a:rPr kumimoji="0" lang="ru-RU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ον 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— существо и </a:t>
            </a:r>
            <a:r>
              <a:rPr kumimoji="0" lang="ru-RU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γένεση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— происхождение, рождение) — индивидуальное развитие 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4" tooltip="Организм"/>
              </a:rPr>
              <a:t>организма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от 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5" tooltip="Оплодотворение"/>
              </a:rPr>
              <a:t>оплодотворения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(при 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6" tooltip="Половое размножение"/>
              </a:rPr>
              <a:t>половом размножении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) или от момента отделения от материнской особи (при 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7" tooltip="Бесполое размножение"/>
              </a:rPr>
              <a:t>бесполом размножении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) до 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8" tooltip="Смерть"/>
              </a:rPr>
              <a:t>смерти</a:t>
            </a:r>
            <a:r>
              <a:rPr kumimoji="0" lang="ru-RU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i="1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501122" cy="661986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 rot="665434">
            <a:off x="2424301" y="1710279"/>
            <a:ext cx="5491401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D1D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Полезные идеи на этот счет имеются в трудах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5F58DC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П.П.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5F58DC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Блонского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5F58DC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Н.К. Крупской, С.Т.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5F58DC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Шацкого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5F58DC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А.С. Макаренко, В.А. Сухомлинского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1D1D18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и других ученых. Н.К. Крупская подчеркивала, что, если мы не будем знать особенностей ребят и того, что интересует их в том или ином возрасте, мы не сумеем хорошо осуществлять воспитание.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40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2"/>
            <a:ext cx="9144000" cy="68580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28662" y="714356"/>
            <a:ext cx="77816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Дефицитарное</a:t>
            </a:r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развитие.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71538" y="1714488"/>
            <a:ext cx="592935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Дефицитарное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развитие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 - Тип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дисонтогенеза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 связанный с первичной недостаточностью отдельных систем - зрения, слуха, опорно-двигательного аппарата.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35843" name="Picture 3" descr="Картинка 53 из 1559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2928934"/>
            <a:ext cx="2928958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0"/>
            <a:ext cx="8072494" cy="6619864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 rot="244783">
            <a:off x="2259624" y="1993910"/>
            <a:ext cx="589946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Дизонтогенез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dysontoge-nesis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; греч.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dys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— затруднение, отклонение от нормы, расстройство + греч.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ontos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— сущее, существо +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genesis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— происхождение, развитие) — нарушение индивидуального развития организма.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38136"/>
            <a:ext cx="8286808" cy="6619864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 rot="469788">
            <a:off x="2400039" y="1917361"/>
            <a:ext cx="521494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Ретардация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— более поздняя закладка органа и замедленное его развитие у потомков по сравнению с предками. Зависит от начала функционирования органа и, следовательно, от условий среды, в которых проходит индивидуальное развитие организма — его онтогенез.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38136"/>
            <a:ext cx="8072494" cy="6619864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 rot="557508">
            <a:off x="2000778" y="1809706"/>
            <a:ext cx="578644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sng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Асинхрония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неравномерность темпа развития систем, органов, их функции с опережением одних и отставанием других.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Нейроонтогенез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характеризуется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асинхронией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нестабильностью показателей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психоречевого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статико-моторного развития, особенно в критические периоды формирования психики.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38136"/>
            <a:ext cx="8072494" cy="6619864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 rot="421827">
            <a:off x="1928794" y="2065043"/>
            <a:ext cx="592932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Диáгноз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(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3" tooltip="Греческий язык"/>
              </a:rPr>
              <a:t>греч.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</a:t>
            </a:r>
            <a:r>
              <a:rPr kumimoji="0" lang="el-GR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διάγνωσις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— распознавание) — заключение о сущности болезни и состоянии пациента, выраженное в принятой медицинской терминологии и основанное на всестороннем систематическом изучении пациента. Процесс установления диагноза называется </a:t>
            </a:r>
            <a:r>
              <a:rPr kumimoji="0" lang="ru-RU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4" tooltip="wikt:диагностика"/>
              </a:rPr>
              <a:t>диагно́стикой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6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072494" cy="6619864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 rot="688129">
            <a:off x="1888762" y="1467894"/>
            <a:ext cx="5729817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Заде́ржка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6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психи́ческого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6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разви́тия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(сокр. ЗПР) — нарушение нормального темпа психического развития, когда отдельные психические функции (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3" tooltip="Память"/>
              </a:rPr>
              <a:t>память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, 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4" tooltip="Внимание"/>
              </a:rPr>
              <a:t>внимание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, 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5" tooltip="Мышление"/>
              </a:rPr>
              <a:t>мышление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, 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6" tooltip="Эмоции"/>
              </a:rPr>
              <a:t>эмоционально-волевая сфера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) отстают в своём развитии от принятых психологических норм для данного возраста. ЗПР, как психолого-педагогический диагноз ставится только в дошкольном и младшем школьном возрасте, если к окончанию этого периода остаются признаки недоразвития психических функций, то речь идёт уже </a:t>
            </a:r>
            <a:r>
              <a:rPr kumimoji="0" lang="ru-RU" sz="16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о</a:t>
            </a:r>
            <a:r>
              <a:rPr kumimoji="0" lang="ru-RU" sz="16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7" tooltip="Инфантилизм"/>
              </a:rPr>
              <a:t>конституциональном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7" tooltip="Инфантилизм"/>
              </a:rPr>
              <a:t> инфантилизме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 или об 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hlinkClick r:id="rId8" tooltip="Умственная отсталость"/>
              </a:rPr>
              <a:t>умственной отсталости</a:t>
            </a:r>
            <a:r>
              <a:rPr kumimoji="0" lang="ru-RU" sz="16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38136"/>
            <a:ext cx="8501122" cy="661986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332659">
            <a:off x="2424605" y="1619132"/>
            <a:ext cx="55721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err="1" smtClean="0"/>
              <a:t>Дизонтогенез</a:t>
            </a:r>
            <a:r>
              <a:rPr lang="ru-RU" u="sng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disontogenesis</a:t>
            </a:r>
            <a:r>
              <a:rPr lang="ru-RU" dirty="0" smtClean="0"/>
              <a:t>) — это нарушение развития организма на каком-либо этапе онтогенеза.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Психический </a:t>
            </a:r>
            <a:r>
              <a:rPr lang="ru-RU" dirty="0" err="1" smtClean="0"/>
              <a:t>дизонтогенез</a:t>
            </a:r>
            <a:r>
              <a:rPr lang="ru-RU" dirty="0" smtClean="0"/>
              <a:t> — патология психического развития с изменением последовательности, ритма и темпа процесса созревания психических функций. Разработка содержания этого понятия в отечественной детской психиатрии связана с именами Г. Е. Сухаревой, М. Ш. </a:t>
            </a:r>
            <a:r>
              <a:rPr lang="ru-RU" dirty="0" err="1" smtClean="0"/>
              <a:t>Вроно</a:t>
            </a:r>
            <a:r>
              <a:rPr lang="ru-RU" dirty="0" smtClean="0"/>
              <a:t>, Г. К. Ушакова, В. В. Ковалева, А. Е. </a:t>
            </a:r>
            <a:r>
              <a:rPr lang="ru-RU" dirty="0" err="1" smtClean="0"/>
              <a:t>Личко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Картинка 57 из 60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8136"/>
            <a:ext cx="9144000" cy="661986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521579">
            <a:off x="1352295" y="1361895"/>
            <a:ext cx="70009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Дизонтогенез</a:t>
            </a:r>
            <a:r>
              <a:rPr lang="ru-RU" dirty="0" smtClean="0"/>
              <a:t> психического развития может возникать под влиянием (многих внутренних и внешних факторов (генетических, биологических, психогенных и </a:t>
            </a:r>
            <a:r>
              <a:rPr lang="ru-RU" dirty="0" err="1" smtClean="0"/>
              <a:t>микросоциальных</a:t>
            </a:r>
            <a:r>
              <a:rPr lang="ru-RU" dirty="0" smtClean="0"/>
              <a:t>), а также при их сочетании и взаимодействии. В числе основных может быть названа </a:t>
            </a:r>
            <a:r>
              <a:rPr lang="ru-RU" dirty="0" err="1" smtClean="0"/>
              <a:t>резидуальная</a:t>
            </a:r>
            <a:r>
              <a:rPr lang="ru-RU" dirty="0" smtClean="0"/>
              <a:t> органическая церебральная недостаточность, которая в зарубежной литературе определяется емким понятием «минимальной мозговой дисфункции» (</a:t>
            </a:r>
            <a:r>
              <a:rPr lang="ru-RU" dirty="0" err="1" smtClean="0"/>
              <a:t>minimal</a:t>
            </a:r>
            <a:r>
              <a:rPr lang="ru-RU" dirty="0" smtClean="0"/>
              <a:t> </a:t>
            </a:r>
            <a:r>
              <a:rPr lang="ru-RU" dirty="0" err="1" smtClean="0"/>
              <a:t>brain</a:t>
            </a:r>
            <a:r>
              <a:rPr lang="ru-RU" dirty="0" smtClean="0"/>
              <a:t> </a:t>
            </a:r>
            <a:r>
              <a:rPr lang="ru-RU" dirty="0" err="1" smtClean="0"/>
              <a:t>dysfunction</a:t>
            </a:r>
            <a:r>
              <a:rPr lang="ru-RU" dirty="0" smtClean="0"/>
              <a:t> — MBD). При конкретизации этих факторов в отношении раннего детского возраста обращают внимание на особенности темперамента, соматическая и органическая церебральная патология, комплекс эмоциональных привязанностей, </a:t>
            </a:r>
            <a:r>
              <a:rPr lang="ru-RU" dirty="0" err="1" smtClean="0"/>
              <a:t>депривация</a:t>
            </a:r>
            <a:r>
              <a:rPr lang="ru-RU" dirty="0" smtClean="0"/>
              <a:t> (в том числе частичное сиротство — смерть «одного из родителей, развод).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737</Words>
  <Application>Microsoft Office PowerPoint</Application>
  <PresentationFormat>Экран (4:3)</PresentationFormat>
  <Paragraphs>29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8</cp:revision>
  <dcterms:modified xsi:type="dcterms:W3CDTF">2012-05-09T13:57:30Z</dcterms:modified>
</cp:coreProperties>
</file>