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1F66-21F2-4F6F-B9C6-F6A111D53ACF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C2C-2C2C-432B-91F1-290258BFA472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6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0909-4D30-468E-8B73-EFB3388A95BC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D52-1B98-42CF-BD65-2A02DFF89F0A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1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0678-89DC-4251-9757-B1E89DBF5B84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5780-174D-49C3-A89D-16E9C36A7A3B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3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618A-B305-4B8D-BAAB-164E77E4B960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3A7E-977B-4DD3-A294-7907A394DD57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6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6339-1CA3-4597-96A2-E86EAC2FC919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366F-C51C-4A37-9A5F-C3D4E06CCABC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0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92D9-9AC7-4523-BC6E-E7743E4F9329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06D3-0A21-4AC8-AB36-C899D5D93DCF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C9D1-64AC-405C-A4AF-AD46744995E5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0F80-D7C7-4FFA-91DD-4B7EEAA43A6E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4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D575-5E85-4CEF-9AC9-574DFC9A8D47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0059-5254-440B-A13B-ED47ECB9D641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BDD7-2A46-41EE-8C8B-B51EA2ACF611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F0E8-1D62-40CE-89F5-15EE45958962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6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8D48-8863-4A55-B107-F8DBA51E6EBB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35F4-B6EF-48E2-983E-0B74DEFBA6E4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0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F85B-BDED-450C-97D1-1779C2BB59F7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EE1D-6915-4D5C-803B-8D16FD30CCBB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7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AB33D-9296-4E9E-9773-5F26057F081B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5A6964-D737-4799-8766-5C8891DC5E75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8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1844675"/>
            <a:ext cx="6072187" cy="2714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latin typeface="Arial Black" pitchFamily="34" charset="0"/>
                <a:cs typeface="Trebuchet MS" pitchFamily="34" charset="0"/>
              </a:rPr>
              <a:t>Преемственность в использовании инновационных технологий в обучении и воспитании между начальной и средней ступнями обучения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4143375"/>
            <a:ext cx="6172200" cy="2214563"/>
          </a:xfrm>
        </p:spPr>
        <p:txBody>
          <a:bodyPr/>
          <a:lstStyle/>
          <a:p>
            <a:pPr algn="ctr"/>
            <a:endParaRPr lang="ru-RU" altLang="ru-RU" smtClean="0">
              <a:solidFill>
                <a:srgbClr val="404040"/>
              </a:solidFill>
            </a:endParaRPr>
          </a:p>
          <a:p>
            <a:pPr algn="ctr"/>
            <a:endParaRPr lang="ru-RU" altLang="ru-RU" smtClean="0">
              <a:solidFill>
                <a:srgbClr val="404040"/>
              </a:solidFill>
            </a:endParaRPr>
          </a:p>
          <a:p>
            <a:pPr algn="ctr"/>
            <a:endParaRPr lang="ru-RU" altLang="ru-RU" smtClean="0">
              <a:solidFill>
                <a:srgbClr val="404040"/>
              </a:solidFill>
            </a:endParaRPr>
          </a:p>
          <a:p>
            <a:pPr algn="ctr"/>
            <a:endParaRPr lang="ru-RU" altLang="ru-RU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cs typeface="Trebuchet MS" pitchFamily="34" charset="0"/>
              </a:rPr>
              <a:t>Современный урок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altLang="ru-RU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ru-RU" altLang="ru-RU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</a:t>
            </a:r>
            <a:r>
              <a:rPr lang="ru-RU" altLang="ru-RU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происходит от двух греческих слов: techne — «искусство», «ремесло», «мастерство» и logos — «понятие», «учение», «наука» </a:t>
            </a:r>
          </a:p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altLang="ru-RU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современный</a:t>
            </a:r>
            <a:r>
              <a:rPr lang="ru-RU" altLang="ru-RU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это и совершенно новый, и не теряющий связи с прошлым, одним словом – актуальный. </a:t>
            </a:r>
          </a:p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altLang="ru-RU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актуальный</a:t>
            </a:r>
            <a:r>
              <a:rPr lang="ru-RU" altLang="ru-RU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[от лат. actualis – деятельный] означает важный, существенный для настоящего времени, действенный, современный, имеющий непосредственное отношение к интересам сегодня живущего человека, насущный, существующий, проявляющийся в действительности. </a:t>
            </a:r>
          </a:p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altLang="ru-RU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урок</a:t>
            </a:r>
            <a:r>
              <a:rPr lang="ru-RU" altLang="ru-RU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современный- закладывает основу для будущего.</a:t>
            </a:r>
          </a:p>
        </p:txBody>
      </p:sp>
    </p:spTree>
    <p:extLst>
      <p:ext uri="{BB962C8B-B14F-4D97-AF65-F5344CB8AC3E}">
        <p14:creationId xmlns:p14="http://schemas.microsoft.com/office/powerpoint/2010/main" val="170475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467600" cy="846138"/>
          </a:xfrm>
        </p:spPr>
        <p:txBody>
          <a:bodyPr>
            <a:normAutofit/>
          </a:bodyPr>
          <a:lstStyle/>
          <a:p>
            <a:pPr algn="ctr"/>
            <a:r>
              <a:rPr lang="ru-RU" altLang="ru-RU" sz="4900" b="1" smtClean="0">
                <a:latin typeface="Monotype Corsiva" pitchFamily="66" charset="0"/>
                <a:cs typeface="Trebuchet MS" pitchFamily="34" charset="0"/>
              </a:rPr>
              <a:t>Русский язык</a:t>
            </a:r>
          </a:p>
        </p:txBody>
      </p:sp>
      <p:graphicFrame>
        <p:nvGraphicFramePr>
          <p:cNvPr id="18445" name="Group 13"/>
          <p:cNvGraphicFramePr>
            <a:graphicFrameLocks noGrp="1"/>
          </p:cNvGraphicFramePr>
          <p:nvPr>
            <p:ph idx="1"/>
          </p:nvPr>
        </p:nvGraphicFramePr>
        <p:xfrm>
          <a:off x="428625" y="1214438"/>
          <a:ext cx="8001000" cy="4645026"/>
        </p:xfrm>
        <a:graphic>
          <a:graphicData uri="http://schemas.openxmlformats.org/drawingml/2006/table">
            <a:tbl>
              <a:tblPr/>
              <a:tblGrid>
                <a:gridCol w="2500313"/>
                <a:gridCol w="5500687"/>
              </a:tblGrid>
              <a:tr h="23225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Профессиональная компетентность учителя.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  Умение ставить цель, планировать, отбирать средства, контролировать результат, оценивать его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25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Основная школа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Знания учителя традиционных и инновационных методик , профессионализм, использование активных форм обучения, обучение в диалоге, проектирование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23" name="TextBox 3"/>
          <p:cNvSpPr txBox="1">
            <a:spLocks noChangeArrowheads="1"/>
          </p:cNvSpPr>
          <p:nvPr/>
        </p:nvSpPr>
        <p:spPr bwMode="auto">
          <a:xfrm>
            <a:off x="642938" y="2071688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Начальная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418409022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25"/>
          <a:ext cx="8258176" cy="569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088"/>
                <a:gridCol w="4129088"/>
              </a:tblGrid>
              <a:tr h="5000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Начальная школа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Основная школа</a:t>
                      </a:r>
                      <a:endParaRPr lang="ru-RU" sz="1800" dirty="0"/>
                    </a:p>
                  </a:txBody>
                  <a:tcPr marT="45725" marB="45725"/>
                </a:tc>
              </a:tr>
              <a:tr h="131078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Литературное чтение</a:t>
                      </a:r>
                      <a:endParaRPr lang="ru-RU" sz="40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Литература</a:t>
                      </a:r>
                      <a:endParaRPr lang="ru-RU" sz="4000" dirty="0"/>
                    </a:p>
                  </a:txBody>
                  <a:tcPr marT="45725" marB="45725"/>
                </a:tc>
              </a:tr>
              <a:tr h="3886657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>
                          <a:latin typeface="Arno Pro" pitchFamily="18" charset="0"/>
                        </a:rPr>
                        <a:t>Приобщает детей к литературе как к искусству</a:t>
                      </a:r>
                      <a:endParaRPr lang="ru-RU" sz="2400" dirty="0">
                        <a:latin typeface="Arno Pro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2400" dirty="0" smtClean="0">
                          <a:latin typeface="Arno Pro" pitchFamily="18" charset="0"/>
                        </a:rPr>
                        <a:t>Рассматривается как базовая учебная дисциплина, формирующая духовный облик молодого поколения</a:t>
                      </a:r>
                      <a:endParaRPr lang="ru-RU" sz="2400" dirty="0">
                        <a:latin typeface="Arno Pro" pitchFamily="18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73344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7467600" cy="774700"/>
          </a:xfrm>
        </p:spPr>
        <p:txBody>
          <a:bodyPr/>
          <a:lstStyle/>
          <a:p>
            <a:pPr algn="ctr"/>
            <a:r>
              <a:rPr lang="ru-RU" altLang="ru-RU" b="1" smtClean="0">
                <a:latin typeface="Arno Pro Light Display" pitchFamily="18" charset="0"/>
                <a:cs typeface="Trebuchet MS" pitchFamily="34" charset="0"/>
              </a:rPr>
              <a:t>Мероприятия по преемственности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857250" y="1643063"/>
            <a:ext cx="1928813" cy="1571625"/>
          </a:xfrm>
          <a:prstGeom prst="flowChartMagneticDisk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Организационная работа</a:t>
            </a: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357563" y="1714500"/>
            <a:ext cx="1928812" cy="1571625"/>
          </a:xfrm>
          <a:prstGeom prst="flowChartMagneticDisk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Информационно-методическое обеспечение</a:t>
            </a: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5715000" y="1785938"/>
            <a:ext cx="1928813" cy="1500187"/>
          </a:xfrm>
          <a:prstGeom prst="flowChartMagneticDisk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Работа с учащимися</a:t>
            </a: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2071688" y="3714750"/>
            <a:ext cx="1785937" cy="1643063"/>
          </a:xfrm>
          <a:prstGeom prst="flowChartMagneticDisk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Работа с родителями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4857750" y="3786188"/>
            <a:ext cx="1785938" cy="1571625"/>
          </a:xfrm>
          <a:prstGeom prst="flowChartMagneticDisk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8162128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357188"/>
            <a:ext cx="7467600" cy="774700"/>
          </a:xfrm>
        </p:spPr>
        <p:txBody>
          <a:bodyPr/>
          <a:lstStyle/>
          <a:p>
            <a:r>
              <a:rPr lang="ru-RU" altLang="ru-RU" sz="3600" b="1" smtClean="0">
                <a:latin typeface="Arno Pro" pitchFamily="18" charset="0"/>
                <a:cs typeface="Trebuchet MS" pitchFamily="34" charset="0"/>
              </a:rPr>
              <a:t>ОРГАНИЗАЦИОННАЯ РАБОТА</a:t>
            </a:r>
          </a:p>
        </p:txBody>
      </p:sp>
      <p:pic>
        <p:nvPicPr>
          <p:cNvPr id="4" name="Содержимое 3" descr="File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298842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1428750"/>
            <a:ext cx="662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Собеседования с педагогами, с классными руководителями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2143125"/>
            <a:ext cx="642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Знакомство с семьёй. Составление социального паспорта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2786063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Консультации психолога. Оценка состояния здоровья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8938" y="3429000"/>
            <a:ext cx="297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Комплексная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36760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latin typeface="Arno Pro" pitchFamily="18" charset="0"/>
                <a:cs typeface="Trebuchet MS" pitchFamily="34" charset="0"/>
              </a:rPr>
              <a:t>ИНФОРМАЦИОННО-МЕТОДИЧЕСКОЕ ОБЕСПЕЧЕНИЕ</a:t>
            </a:r>
          </a:p>
        </p:txBody>
      </p:sp>
      <p:pic>
        <p:nvPicPr>
          <p:cNvPr id="4" name="Содержимое 3" descr="File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2171" y="2706644"/>
            <a:ext cx="3499658" cy="2252749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714500"/>
            <a:ext cx="401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Изучение нормативных документов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50" y="2214563"/>
            <a:ext cx="3638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Классно-обобщающий контроль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57438" y="2786063"/>
            <a:ext cx="4237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Психолого-педагогический консилиум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7563" y="3357563"/>
            <a:ext cx="197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Малый педсовет</a:t>
            </a:r>
          </a:p>
        </p:txBody>
      </p:sp>
    </p:spTree>
    <p:extLst>
      <p:ext uri="{BB962C8B-B14F-4D97-AF65-F5344CB8AC3E}">
        <p14:creationId xmlns:p14="http://schemas.microsoft.com/office/powerpoint/2010/main" val="40404132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467600" cy="703262"/>
          </a:xfrm>
        </p:spPr>
        <p:txBody>
          <a:bodyPr/>
          <a:lstStyle/>
          <a:p>
            <a:pPr algn="ctr"/>
            <a:r>
              <a:rPr lang="ru-RU" altLang="ru-RU" sz="4000" smtClean="0">
                <a:latin typeface="Arno Pro" pitchFamily="18" charset="0"/>
                <a:cs typeface="Trebuchet MS" pitchFamily="34" charset="0"/>
              </a:rPr>
              <a:t>Работа с учащимися</a:t>
            </a:r>
          </a:p>
        </p:txBody>
      </p:sp>
      <p:pic>
        <p:nvPicPr>
          <p:cNvPr id="10" name="Содержимое 9" descr="SDC13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3911206"/>
            <a:ext cx="3214709" cy="2411031"/>
          </a:xfrm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8875" y="1214438"/>
            <a:ext cx="405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Праздник «Здравствуй, 5 класс»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6125" y="1785938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Анкетирование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2357438"/>
            <a:ext cx="166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Диагностика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86125" y="2928938"/>
            <a:ext cx="206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Собеседование</a:t>
            </a:r>
          </a:p>
        </p:txBody>
      </p:sp>
      <p:pic>
        <p:nvPicPr>
          <p:cNvPr id="11" name="Рисунок 10" descr="P42604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00504"/>
            <a:ext cx="3119427" cy="233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86366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" name="Овал 5"/>
          <p:cNvSpPr/>
          <p:nvPr/>
        </p:nvSpPr>
        <p:spPr>
          <a:xfrm>
            <a:off x="2786063" y="2143125"/>
            <a:ext cx="3143250" cy="1714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Работа с родителями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037013" y="1535113"/>
            <a:ext cx="642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0438" y="714375"/>
            <a:ext cx="160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solidFill>
                  <a:prstClr val="black"/>
                </a:solidFill>
                <a:latin typeface="Arial" charset="0"/>
              </a:rPr>
              <a:t>Собрания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929313" y="1928813"/>
            <a:ext cx="500062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75" y="1571625"/>
            <a:ext cx="215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solidFill>
                  <a:prstClr val="black"/>
                </a:solidFill>
                <a:latin typeface="Arial" charset="0"/>
              </a:rPr>
              <a:t>Консультации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2143125" y="2000250"/>
            <a:ext cx="642938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5819775" y="3895725"/>
            <a:ext cx="608013" cy="531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15063" y="4643438"/>
            <a:ext cx="151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solidFill>
                  <a:prstClr val="black"/>
                </a:solidFill>
                <a:latin typeface="Arial" charset="0"/>
              </a:rPr>
              <a:t>Лектории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500313" y="3929063"/>
            <a:ext cx="500062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4375" y="4643438"/>
            <a:ext cx="2432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solidFill>
                  <a:prstClr val="black"/>
                </a:solidFill>
                <a:latin typeface="Arial" charset="0"/>
              </a:rPr>
              <a:t>Собеседования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938" y="1500188"/>
            <a:ext cx="1443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Семинары</a:t>
            </a:r>
          </a:p>
        </p:txBody>
      </p:sp>
    </p:spTree>
    <p:extLst>
      <p:ext uri="{BB962C8B-B14F-4D97-AF65-F5344CB8AC3E}">
        <p14:creationId xmlns:p14="http://schemas.microsoft.com/office/powerpoint/2010/main" val="378765697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9"/>
          <p:cNvSpPr>
            <a:spLocks noGrp="1"/>
          </p:cNvSpPr>
          <p:nvPr>
            <p:ph idx="1"/>
          </p:nvPr>
        </p:nvSpPr>
        <p:spPr>
          <a:xfrm>
            <a:off x="539750" y="476250"/>
            <a:ext cx="7848600" cy="55451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smtClean="0"/>
              <a:t>     Чем легче учителю учить, тем труднее ученикам учиться. Чем труднее учителю, тем легче ученику. Чем больше будет учитель сам учиться, обдумывать каждый урок и соизмерять с силами ученика, чем больше будет следить за ходом мысли ученика, чем больше вызывать на ответы и вопросы, тем легче будет учиться ученик.</a:t>
            </a:r>
          </a:p>
          <a:p>
            <a:pPr algn="r">
              <a:buFont typeface="Wingdings" pitchFamily="2" charset="2"/>
              <a:buNone/>
            </a:pPr>
            <a:r>
              <a:rPr lang="ru-RU" altLang="ru-RU" smtClean="0"/>
              <a:t>Лев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243176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5210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358114" cy="551858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218687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/>
          <a:lstStyle/>
          <a:p>
            <a:pPr algn="ctr"/>
            <a:r>
              <a:rPr lang="ru-RU" altLang="ru-RU" sz="6600" smtClean="0">
                <a:latin typeface="Monotype Corsiva" pitchFamily="66" charset="0"/>
                <a:cs typeface="Trebuchet MS" pitchFamily="34" charset="0"/>
              </a:rPr>
              <a:t>Адаптация</a:t>
            </a:r>
            <a:endParaRPr lang="ru-RU" altLang="ru-RU" sz="6600" smtClean="0">
              <a:cs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7467600" cy="5043487"/>
          </a:xfrm>
        </p:spPr>
        <p:txBody>
          <a:bodyPr/>
          <a:lstStyle/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>
              <a:buFont typeface="Wingdings" pitchFamily="2" charset="2"/>
              <a:buNone/>
            </a:pPr>
            <a:r>
              <a:rPr lang="ru-RU" altLang="ru-RU" smtClean="0"/>
              <a:t>   Следующие периоды адаптации: это периоды вхождения человека в студенческую среду, рабочий коллектив, образование семьи.</a:t>
            </a:r>
          </a:p>
        </p:txBody>
      </p:sp>
      <p:sp>
        <p:nvSpPr>
          <p:cNvPr id="4" name="Куб 3"/>
          <p:cNvSpPr/>
          <p:nvPr/>
        </p:nvSpPr>
        <p:spPr>
          <a:xfrm>
            <a:off x="785813" y="1214438"/>
            <a:ext cx="2571750" cy="2000250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Первый период – это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первый год жизни ребёнка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4857750" y="1143000"/>
            <a:ext cx="2571750" cy="2000250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Второй период – когда ребёнок учится говорить</a:t>
            </a:r>
          </a:p>
        </p:txBody>
      </p:sp>
      <p:sp>
        <p:nvSpPr>
          <p:cNvPr id="6" name="Куб 5"/>
          <p:cNvSpPr/>
          <p:nvPr/>
        </p:nvSpPr>
        <p:spPr>
          <a:xfrm>
            <a:off x="714375" y="3500438"/>
            <a:ext cx="2500313" cy="2071687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Century Schoolbook" pitchFamily="18" charset="0"/>
              </a:rPr>
              <a:t>Третий период – вхождение ребёнка в коллектив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Century Schoolbook" pitchFamily="18" charset="0"/>
              </a:rPr>
              <a:t>(ясли, сад)</a:t>
            </a:r>
          </a:p>
        </p:txBody>
      </p:sp>
      <p:sp>
        <p:nvSpPr>
          <p:cNvPr id="7" name="Куб 6"/>
          <p:cNvSpPr/>
          <p:nvPr/>
        </p:nvSpPr>
        <p:spPr>
          <a:xfrm>
            <a:off x="4857750" y="3357563"/>
            <a:ext cx="2500313" cy="2143125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Четвёртый период – обучение в школе, где ребёнок переживает период адаптации несколько раз – в 1 классе, в 5 классе, в 10 классе</a:t>
            </a:r>
          </a:p>
        </p:txBody>
      </p:sp>
    </p:spTree>
    <p:extLst>
      <p:ext uri="{BB962C8B-B14F-4D97-AF65-F5344CB8AC3E}">
        <p14:creationId xmlns:p14="http://schemas.microsoft.com/office/powerpoint/2010/main" val="13386954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smtClean="0">
                <a:latin typeface="Monotype Corsiva" pitchFamily="66" charset="0"/>
                <a:cs typeface="Trebuchet MS" pitchFamily="34" charset="0"/>
              </a:rPr>
              <a:t>ПРЕЕМСТВЕННОСТЬ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2000240"/>
            <a:ext cx="2707234" cy="135732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Преемственность как принцип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2" y="1928813"/>
            <a:ext cx="2666007" cy="142875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Преемственность как условие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4143380"/>
            <a:ext cx="2707234" cy="158987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Преемственность как фактор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4143380"/>
            <a:ext cx="2666576" cy="151786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Преемственность как требование</a:t>
            </a:r>
          </a:p>
        </p:txBody>
      </p:sp>
    </p:spTree>
    <p:extLst>
      <p:ext uri="{BB962C8B-B14F-4D97-AF65-F5344CB8AC3E}">
        <p14:creationId xmlns:p14="http://schemas.microsoft.com/office/powerpoint/2010/main" val="35040966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467600" cy="642938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Cambria" pitchFamily="18" charset="0"/>
                <a:cs typeface="Trebuchet MS" pitchFamily="34" charset="0"/>
              </a:rPr>
              <a:t>Преемственность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47208"/>
              </p:ext>
            </p:extLst>
          </p:nvPr>
        </p:nvGraphicFramePr>
        <p:xfrm>
          <a:off x="0" y="1125538"/>
          <a:ext cx="9144000" cy="4860926"/>
        </p:xfrm>
        <a:graphic>
          <a:graphicData uri="http://schemas.openxmlformats.org/drawingml/2006/table">
            <a:tbl>
              <a:tblPr/>
              <a:tblGrid>
                <a:gridCol w="2314575"/>
                <a:gridCol w="2438400"/>
                <a:gridCol w="2374900"/>
                <a:gridCol w="2016125"/>
              </a:tblGrid>
              <a:tr h="6715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</a:rPr>
                        <a:t>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</a:rPr>
                        <a:t>Начальные классы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</a:rPr>
                        <a:t>Основная школа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</a:rPr>
                        <a:t>Старшие классы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Любознательность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Устойчивый познавательный интерес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Интерес к предмету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Ответственность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Творческое воображение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Планирование своих действий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Навык исследовательной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Самостоятель-ность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Навыки общения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Навык учебной коммуникации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Коммуникативное отношение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0461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Представление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Готовность к учебной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Целеполагание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7879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467600" cy="560388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Младший школьник</a:t>
            </a:r>
          </a:p>
        </p:txBody>
      </p:sp>
      <p:pic>
        <p:nvPicPr>
          <p:cNvPr id="4" name="Содержимое 3" descr="P2170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161" y="3571876"/>
            <a:ext cx="3107260" cy="2330445"/>
          </a:xfrm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2928938" y="2000250"/>
            <a:ext cx="571500" cy="14287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480822" y="1409812"/>
            <a:ext cx="2308399" cy="1197865"/>
          </a:xfrm>
          <a:prstGeom prst="flowChartPreparation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smtClean="0">
                <a:solidFill>
                  <a:srgbClr val="000000"/>
                </a:solidFill>
                <a:latin typeface="Century Schoolbook" pitchFamily="18" charset="0"/>
              </a:rPr>
              <a:t>Действие</a:t>
            </a: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3611213" y="1341559"/>
            <a:ext cx="2789051" cy="1224844"/>
          </a:xfrm>
          <a:prstGeom prst="flowChartPreparation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smtClean="0">
                <a:solidFill>
                  <a:srgbClr val="000000"/>
                </a:solidFill>
                <a:latin typeface="Century Schoolbook" pitchFamily="18" charset="0"/>
              </a:rPr>
              <a:t>Восприятие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714875" y="2786063"/>
            <a:ext cx="142875" cy="500062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3167152" y="3673423"/>
            <a:ext cx="2412960" cy="835697"/>
          </a:xfrm>
          <a:prstGeom prst="flowChartPreparation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Century Schoolbook" pitchFamily="18" charset="0"/>
              </a:rPr>
              <a:t>Понимание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602288" y="4052888"/>
            <a:ext cx="428625" cy="142875"/>
          </a:xfrm>
          <a:prstGeom prst="right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6031558" y="3553453"/>
            <a:ext cx="3180892" cy="1143008"/>
          </a:xfrm>
          <a:prstGeom prst="flowChartPreparation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Century Schoolbook" pitchFamily="18" charset="0"/>
              </a:rPr>
              <a:t>Использование</a:t>
            </a:r>
          </a:p>
        </p:txBody>
      </p:sp>
      <p:pic>
        <p:nvPicPr>
          <p:cNvPr id="14" name="Рисунок 13" descr="P421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142984"/>
            <a:ext cx="2477193" cy="185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298090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7467600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900" smtClean="0">
                <a:cs typeface="Trebuchet MS" pitchFamily="34" charset="0"/>
              </a:rPr>
              <a:t>Цели обучения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857250" y="1000125"/>
            <a:ext cx="7467600" cy="564356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1285852" y="1357298"/>
            <a:ext cx="2714644" cy="1357322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Начальная школа</a:t>
            </a: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5072066" y="1357298"/>
            <a:ext cx="2643206" cy="1357322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Основная школа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571750" y="2928938"/>
            <a:ext cx="214313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86500" y="2857500"/>
            <a:ext cx="21431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500188" y="3786188"/>
            <a:ext cx="2286000" cy="1785937"/>
          </a:xfrm>
          <a:prstGeom prst="flowChartPunchedTap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Желание и умение учиться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429250" y="3643313"/>
            <a:ext cx="2428875" cy="1785937"/>
          </a:xfrm>
          <a:prstGeom prst="flowChartPunchedTap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Развитие учебной самостоятельности, самореализация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2556917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467600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900" smtClean="0">
                <a:cs typeface="Trebuchet MS" pitchFamily="34" charset="0"/>
              </a:rPr>
              <a:t>Результат обучения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401050" cy="561657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1571604" y="857232"/>
            <a:ext cx="1143008" cy="1000132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1-4</a:t>
            </a:r>
          </a:p>
        </p:txBody>
      </p:sp>
      <p:sp>
        <p:nvSpPr>
          <p:cNvPr id="5" name="6-конечная звезда 4"/>
          <p:cNvSpPr/>
          <p:nvPr/>
        </p:nvSpPr>
        <p:spPr>
          <a:xfrm>
            <a:off x="5715008" y="857232"/>
            <a:ext cx="1071570" cy="1000132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5-6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2214563"/>
            <a:ext cx="274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Осмысленно читать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2781300"/>
            <a:ext cx="274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Пересказывать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3759200"/>
            <a:ext cx="2655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Работать по алгоритму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0" y="4357688"/>
            <a:ext cx="3921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Описывать объект наблюдения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28750" y="4929188"/>
            <a:ext cx="1390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Общаться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85875" y="5500688"/>
            <a:ext cx="184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prstClr val="black"/>
                </a:solidFill>
                <a:latin typeface="Arial" charset="0"/>
              </a:rPr>
              <a:t>Сотрудничать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0" y="2214563"/>
            <a:ext cx="395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Выполнять требования программы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43438" y="2857500"/>
            <a:ext cx="398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Понимать значимость образования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14875" y="3571875"/>
            <a:ext cx="397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Владеть умственными операциями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6313" y="4286250"/>
            <a:ext cx="342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Преодолевать свои трудности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57750" y="4929188"/>
            <a:ext cx="3513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Обладать социальным опытом</a:t>
            </a:r>
          </a:p>
        </p:txBody>
      </p:sp>
      <p:sp>
        <p:nvSpPr>
          <p:cNvPr id="9237" name="TextBox 22"/>
          <p:cNvSpPr txBox="1">
            <a:spLocks noChangeArrowheads="1"/>
          </p:cNvSpPr>
          <p:nvPr/>
        </p:nvSpPr>
        <p:spPr bwMode="auto">
          <a:xfrm>
            <a:off x="857250" y="214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43438" y="5500688"/>
            <a:ext cx="3786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Arial" charset="0"/>
              </a:rPr>
              <a:t>Взаимодействовать с окружающим миром</a:t>
            </a:r>
          </a:p>
        </p:txBody>
      </p:sp>
    </p:spTree>
    <p:extLst>
      <p:ext uri="{BB962C8B-B14F-4D97-AF65-F5344CB8AC3E}">
        <p14:creationId xmlns:p14="http://schemas.microsoft.com/office/powerpoint/2010/main" val="9400684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358188" cy="604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                         </a:t>
            </a:r>
            <a:r>
              <a:rPr lang="ru-RU" altLang="ru-RU" sz="4800" smtClean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25" y="1071563"/>
            <a:ext cx="3143250" cy="785812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prstClr val="black"/>
                </a:solidFill>
                <a:latin typeface="Monotype Corsiva" pitchFamily="66" charset="0"/>
              </a:rPr>
              <a:t>Готовность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857375" y="1928813"/>
            <a:ext cx="142875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71938" y="1928813"/>
            <a:ext cx="12858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71500" y="2500313"/>
            <a:ext cx="2428875" cy="642937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Психологическая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71938" y="2571750"/>
            <a:ext cx="2428875" cy="642938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«База»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571750" y="3286125"/>
            <a:ext cx="157162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894263" y="3749675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29375" y="3357563"/>
            <a:ext cx="1357313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500188" y="4214813"/>
            <a:ext cx="2143125" cy="785812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Минимум знаний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4300" y="4214813"/>
            <a:ext cx="2362200" cy="1000125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err="1">
                <a:solidFill>
                  <a:prstClr val="black"/>
                </a:solidFill>
              </a:rPr>
              <a:t>Сформированность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общеучебных</a:t>
            </a:r>
            <a:r>
              <a:rPr lang="ru-RU" sz="1600" dirty="0">
                <a:solidFill>
                  <a:prstClr val="black"/>
                </a:solidFill>
              </a:rPr>
              <a:t> умений и навыков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43688" y="4286250"/>
            <a:ext cx="2000250" cy="928688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Умение работать в классе, учебной группе</a:t>
            </a:r>
          </a:p>
        </p:txBody>
      </p:sp>
    </p:spTree>
    <p:extLst>
      <p:ext uri="{BB962C8B-B14F-4D97-AF65-F5344CB8AC3E}">
        <p14:creationId xmlns:p14="http://schemas.microsoft.com/office/powerpoint/2010/main" val="20894499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4" grpId="0" animBg="1"/>
      <p:bldP spid="27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467600" cy="642938"/>
          </a:xfrm>
        </p:spPr>
        <p:txBody>
          <a:bodyPr/>
          <a:lstStyle/>
          <a:p>
            <a:pPr algn="ctr"/>
            <a:r>
              <a:rPr lang="ru-RU" altLang="ru-RU" smtClean="0">
                <a:cs typeface="Trebuchet MS" pitchFamily="34" charset="0"/>
              </a:rPr>
              <a:t>Урок - удовольствия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643063"/>
          <a:ext cx="8215311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37"/>
                <a:gridCol w="2738437"/>
                <a:gridCol w="2738437"/>
              </a:tblGrid>
              <a:tr h="47465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1-4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5-8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9-11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11103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Активность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Хорошо</a:t>
                      </a:r>
                      <a:r>
                        <a:rPr lang="ru-RU" sz="1800" baseline="0" dirty="0" smtClean="0"/>
                        <a:t> выполненное домашнее задание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Самостоятельно добытые знания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9840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Аккуратность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Сделанные выводы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Целеустремлённость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228870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Оказание помощи товарищу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Знания</a:t>
                      </a:r>
                      <a:r>
                        <a:rPr lang="ru-RU" sz="1800" baseline="0" dirty="0" smtClean="0"/>
                        <a:t> вне программы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Умение</a:t>
                      </a:r>
                      <a:r>
                        <a:rPr lang="ru-RU" sz="1800" baseline="0" dirty="0" smtClean="0"/>
                        <a:t> нести ответственность</a:t>
                      </a:r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4361" name="TextBox 4"/>
          <p:cNvSpPr txBox="1">
            <a:spLocks noChangeArrowheads="1"/>
          </p:cNvSpPr>
          <p:nvPr/>
        </p:nvSpPr>
        <p:spPr bwMode="auto">
          <a:xfrm>
            <a:off x="1428750" y="1071563"/>
            <a:ext cx="5929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solidFill>
                  <a:prstClr val="black"/>
                </a:solidFill>
                <a:latin typeface="Arial" charset="0"/>
              </a:rPr>
              <a:t>Я получил похвалу за…</a:t>
            </a:r>
          </a:p>
        </p:txBody>
      </p:sp>
      <p:pic>
        <p:nvPicPr>
          <p:cNvPr id="5" name="Рисунок 4" descr="File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960841"/>
            <a:ext cx="1708620" cy="117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421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063922"/>
            <a:ext cx="1296144" cy="97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Для Марины\аттестация садовникова\Без имени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4" y="5142756"/>
            <a:ext cx="1440962" cy="9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6327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61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546</Words>
  <Application>Microsoft Office PowerPoint</Application>
  <PresentationFormat>Экран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Преемственность в использовании инновационных технологий в обучении и воспитании между начальной и средней ступнями обучения</vt:lpstr>
      <vt:lpstr>Адаптация</vt:lpstr>
      <vt:lpstr>ПРЕЕМСТВЕННОСТЬ</vt:lpstr>
      <vt:lpstr>Преемственность</vt:lpstr>
      <vt:lpstr>Младший школьник</vt:lpstr>
      <vt:lpstr>Цели обучения</vt:lpstr>
      <vt:lpstr>Результат обучения</vt:lpstr>
      <vt:lpstr>Презентация PowerPoint</vt:lpstr>
      <vt:lpstr>Урок - удовольствия</vt:lpstr>
      <vt:lpstr>Современный урок</vt:lpstr>
      <vt:lpstr>Русский язык</vt:lpstr>
      <vt:lpstr>Презентация PowerPoint</vt:lpstr>
      <vt:lpstr>Мероприятия по преемственности</vt:lpstr>
      <vt:lpstr>ОРГАНИЗАЦИОННАЯ РАБОТА</vt:lpstr>
      <vt:lpstr>ИНФОРМАЦИОННО-МЕТОДИЧЕСКОЕ ОБЕСПЕЧЕНИЕ</vt:lpstr>
      <vt:lpstr>Работа с учащимися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в использовании инновационных технологий в обучении и воспитании между начальной и средней ступнями обучения</dc:title>
  <dc:creator>Home;Татьяна Викторовна</dc:creator>
  <cp:lastModifiedBy>Home</cp:lastModifiedBy>
  <cp:revision>2</cp:revision>
  <dcterms:created xsi:type="dcterms:W3CDTF">2014-09-11T10:03:55Z</dcterms:created>
  <dcterms:modified xsi:type="dcterms:W3CDTF">2014-09-11T11:45:24Z</dcterms:modified>
</cp:coreProperties>
</file>