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290" r:id="rId2"/>
    <p:sldId id="289" r:id="rId3"/>
    <p:sldId id="281" r:id="rId4"/>
    <p:sldId id="256" r:id="rId5"/>
    <p:sldId id="266" r:id="rId6"/>
    <p:sldId id="263" r:id="rId7"/>
    <p:sldId id="262" r:id="rId8"/>
    <p:sldId id="264" r:id="rId9"/>
    <p:sldId id="276" r:id="rId10"/>
    <p:sldId id="287" r:id="rId11"/>
    <p:sldId id="275" r:id="rId12"/>
    <p:sldId id="288" r:id="rId13"/>
    <p:sldId id="267" r:id="rId14"/>
    <p:sldId id="277" r:id="rId15"/>
    <p:sldId id="268" r:id="rId16"/>
    <p:sldId id="278" r:id="rId17"/>
    <p:sldId id="279" r:id="rId18"/>
    <p:sldId id="269" r:id="rId19"/>
    <p:sldId id="280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FF99"/>
    <a:srgbClr val="66FFFF"/>
    <a:srgbClr val="000099"/>
    <a:srgbClr val="FF66CC"/>
    <a:srgbClr val="FF3300"/>
    <a:srgbClr val="3399FF"/>
    <a:srgbClr val="CCCC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0812" autoAdjust="0"/>
  </p:normalViewPr>
  <p:slideViewPr>
    <p:cSldViewPr>
      <p:cViewPr varScale="1">
        <p:scale>
          <a:sx n="59" d="100"/>
          <a:sy n="59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810D45DF-6C00-4F05-8595-C8FCC5F0A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25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40C7EC-2720-437B-AF6B-333AF5B20A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28441-1858-4203-9568-1F680CB52D64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(слайд 10) Мы прибыли на станцию «Почтовая».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7A392-281F-4455-8C69-BE08273C6903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(слайд 11) Нам пришло письмо от Незнайки. Давайте прочитаем.</a:t>
            </a:r>
          </a:p>
          <a:p>
            <a:pPr eaLnBrk="1" hangingPunct="1"/>
            <a:r>
              <a:rPr lang="ru-RU" smtClean="0"/>
              <a:t>   </a:t>
            </a:r>
            <a:r>
              <a:rPr kumimoji="1" lang="ru-RU" i="1" smtClean="0">
                <a:solidFill>
                  <a:srgbClr val="660066"/>
                </a:solidFill>
              </a:rPr>
              <a:t>Летом я со своей сабакой  булькой был на даче. Дачя была у рики. Утром я пошёл на речьку.  Над вадой кружились чяйки. Я поймал щюку и два лещя.</a:t>
            </a:r>
          </a:p>
          <a:p>
            <a:pPr eaLnBrk="1" hangingPunct="1"/>
            <a:r>
              <a:rPr kumimoji="1" lang="ru-RU" smtClean="0">
                <a:solidFill>
                  <a:srgbClr val="660066"/>
                </a:solidFill>
              </a:rPr>
              <a:t>- Незнайка допустил ошибки. Давайте поможем ему найти эти ошибки, объясним правильное написание, чтобы он больше не допускал ошибок.</a:t>
            </a:r>
          </a:p>
          <a:p>
            <a:pPr eaLnBrk="1" hangingPunct="1"/>
            <a:r>
              <a:rPr kumimoji="1" lang="ru-RU" smtClean="0">
                <a:solidFill>
                  <a:srgbClr val="660066"/>
                </a:solidFill>
              </a:rPr>
              <a:t>Спишите самостоятельно этот текст в тетрадь. Орфограммы подчеркните.</a:t>
            </a:r>
          </a:p>
          <a:p>
            <a:pPr eaLnBrk="1" hangingPunct="1"/>
            <a:r>
              <a:rPr kumimoji="1" lang="ru-RU" smtClean="0">
                <a:solidFill>
                  <a:srgbClr val="660066"/>
                </a:solidFill>
              </a:rPr>
              <a:t>Скажите, почему Незнайка допустил так много ошибок? Зачем на уроке нужно быть внимательным? Зачем надо знать правила?</a:t>
            </a:r>
          </a:p>
          <a:p>
            <a:pPr eaLnBrk="1" hangingPunct="1">
              <a:spcBef>
                <a:spcPct val="0"/>
              </a:spcBef>
            </a:pPr>
            <a:endParaRPr lang="ru-RU" i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A9417-C793-4321-B7F1-01DAB54587C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(слайд 12) Мы прибыли на станцию «Будь внимателен!»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080FB-8355-43DF-85B6-3395BCCEF1A2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(слайд 13) В данных словах подчёркнутые буквы замените буквами, указанными в скобках. Напишите полученные слова, но будьте внимательны: среди этих слов есть три слова, в которых замена букв невозможна. Работайте в парах.</a:t>
            </a:r>
          </a:p>
          <a:p>
            <a:pPr eaLnBrk="1" hangingPunct="1"/>
            <a:r>
              <a:rPr kumimoji="1" lang="ru-RU" dirty="0" smtClean="0">
                <a:solidFill>
                  <a:srgbClr val="660066"/>
                </a:solidFill>
              </a:rPr>
              <a:t>И</a:t>
            </a:r>
            <a:r>
              <a:rPr kumimoji="1" lang="ru-RU" u="sng" dirty="0" smtClean="0">
                <a:solidFill>
                  <a:srgbClr val="660066"/>
                </a:solidFill>
              </a:rPr>
              <a:t>д</a:t>
            </a:r>
            <a:r>
              <a:rPr kumimoji="1" lang="ru-RU" dirty="0" smtClean="0">
                <a:solidFill>
                  <a:srgbClr val="660066"/>
                </a:solidFill>
              </a:rPr>
              <a:t>у (</a:t>
            </a:r>
            <a:r>
              <a:rPr kumimoji="1" lang="ru-RU" dirty="0" err="1" smtClean="0">
                <a:solidFill>
                  <a:srgbClr val="660066"/>
                </a:solidFill>
              </a:rPr>
              <a:t>щ</a:t>
            </a:r>
            <a:r>
              <a:rPr kumimoji="1" lang="ru-RU" dirty="0" smtClean="0">
                <a:solidFill>
                  <a:srgbClr val="660066"/>
                </a:solidFill>
              </a:rPr>
              <a:t>),  </a:t>
            </a:r>
            <a:r>
              <a:rPr kumimoji="1" lang="ru-RU" u="sng" dirty="0" smtClean="0">
                <a:solidFill>
                  <a:srgbClr val="660066"/>
                </a:solidFill>
              </a:rPr>
              <a:t>с</a:t>
            </a:r>
            <a:r>
              <a:rPr kumimoji="1" lang="ru-RU" dirty="0" smtClean="0">
                <a:solidFill>
                  <a:srgbClr val="660066"/>
                </a:solidFill>
              </a:rPr>
              <a:t>ыр (ж),  </a:t>
            </a:r>
          </a:p>
          <a:p>
            <a:pPr eaLnBrk="1" hangingPunct="1"/>
            <a:r>
              <a:rPr kumimoji="1" lang="ru-RU" dirty="0" smtClean="0">
                <a:solidFill>
                  <a:srgbClr val="660066"/>
                </a:solidFill>
              </a:rPr>
              <a:t>пи</a:t>
            </a:r>
            <a:r>
              <a:rPr kumimoji="1" lang="ru-RU" u="sng" dirty="0" smtClean="0">
                <a:solidFill>
                  <a:srgbClr val="660066"/>
                </a:solidFill>
              </a:rPr>
              <a:t>л</a:t>
            </a:r>
            <a:r>
              <a:rPr kumimoji="1" lang="ru-RU" dirty="0" smtClean="0">
                <a:solidFill>
                  <a:srgbClr val="660066"/>
                </a:solidFill>
              </a:rPr>
              <a:t>ят (</a:t>
            </a:r>
            <a:r>
              <a:rPr kumimoji="1" lang="ru-RU" dirty="0" err="1" smtClean="0">
                <a:solidFill>
                  <a:srgbClr val="660066"/>
                </a:solidFill>
              </a:rPr>
              <a:t>щ</a:t>
            </a:r>
            <a:r>
              <a:rPr kumimoji="1" lang="ru-RU" dirty="0" smtClean="0">
                <a:solidFill>
                  <a:srgbClr val="660066"/>
                </a:solidFill>
              </a:rPr>
              <a:t>),  </a:t>
            </a:r>
            <a:r>
              <a:rPr kumimoji="1" lang="ru-RU" u="sng" dirty="0" smtClean="0">
                <a:solidFill>
                  <a:srgbClr val="660066"/>
                </a:solidFill>
              </a:rPr>
              <a:t>л</a:t>
            </a:r>
            <a:r>
              <a:rPr kumimoji="1" lang="ru-RU" dirty="0" smtClean="0">
                <a:solidFill>
                  <a:srgbClr val="660066"/>
                </a:solidFill>
              </a:rPr>
              <a:t>юки (</a:t>
            </a:r>
            <a:r>
              <a:rPr kumimoji="1" lang="ru-RU" dirty="0" err="1" smtClean="0">
                <a:solidFill>
                  <a:srgbClr val="660066"/>
                </a:solidFill>
              </a:rPr>
              <a:t>щ</a:t>
            </a:r>
            <a:r>
              <a:rPr kumimoji="1" lang="ru-RU" dirty="0" smtClean="0">
                <a:solidFill>
                  <a:srgbClr val="660066"/>
                </a:solidFill>
              </a:rPr>
              <a:t>), </a:t>
            </a:r>
          </a:p>
          <a:p>
            <a:pPr eaLnBrk="1" hangingPunct="1"/>
            <a:r>
              <a:rPr kumimoji="1" lang="ru-RU" dirty="0" smtClean="0">
                <a:solidFill>
                  <a:srgbClr val="660066"/>
                </a:solidFill>
              </a:rPr>
              <a:t>ма</a:t>
            </a:r>
            <a:r>
              <a:rPr kumimoji="1" lang="ru-RU" u="sng" dirty="0" smtClean="0">
                <a:solidFill>
                  <a:srgbClr val="660066"/>
                </a:solidFill>
              </a:rPr>
              <a:t>л</a:t>
            </a:r>
            <a:r>
              <a:rPr kumimoji="1" lang="ru-RU" dirty="0" smtClean="0">
                <a:solidFill>
                  <a:srgbClr val="660066"/>
                </a:solidFill>
              </a:rPr>
              <a:t>ина (</a:t>
            </a:r>
            <a:r>
              <a:rPr kumimoji="1" lang="ru-RU" dirty="0" err="1" smtClean="0">
                <a:solidFill>
                  <a:srgbClr val="660066"/>
                </a:solidFill>
              </a:rPr>
              <a:t>ш</a:t>
            </a:r>
            <a:r>
              <a:rPr kumimoji="1" lang="ru-RU" dirty="0" smtClean="0">
                <a:solidFill>
                  <a:srgbClr val="660066"/>
                </a:solidFill>
              </a:rPr>
              <a:t>), </a:t>
            </a:r>
            <a:r>
              <a:rPr kumimoji="1" lang="ru-RU" u="sng" dirty="0" smtClean="0">
                <a:solidFill>
                  <a:srgbClr val="660066"/>
                </a:solidFill>
              </a:rPr>
              <a:t>л</a:t>
            </a:r>
            <a:r>
              <a:rPr kumimoji="1" lang="ru-RU" dirty="0" smtClean="0">
                <a:solidFill>
                  <a:srgbClr val="660066"/>
                </a:solidFill>
              </a:rPr>
              <a:t>ипы (</a:t>
            </a:r>
            <a:r>
              <a:rPr kumimoji="1" lang="ru-RU" dirty="0" err="1" smtClean="0">
                <a:solidFill>
                  <a:srgbClr val="660066"/>
                </a:solidFill>
              </a:rPr>
              <a:t>ш</a:t>
            </a:r>
            <a:r>
              <a:rPr kumimoji="1" lang="ru-RU" dirty="0" smtClean="0">
                <a:solidFill>
                  <a:srgbClr val="660066"/>
                </a:solidFill>
              </a:rPr>
              <a:t>), </a:t>
            </a:r>
          </a:p>
          <a:p>
            <a:pPr eaLnBrk="1" hangingPunct="1"/>
            <a:r>
              <a:rPr kumimoji="1" lang="ru-RU" dirty="0" smtClean="0">
                <a:solidFill>
                  <a:srgbClr val="660066"/>
                </a:solidFill>
              </a:rPr>
              <a:t>пи</a:t>
            </a:r>
            <a:r>
              <a:rPr kumimoji="1" lang="ru-RU" u="sng" dirty="0" smtClean="0">
                <a:solidFill>
                  <a:srgbClr val="660066"/>
                </a:solidFill>
              </a:rPr>
              <a:t>л</a:t>
            </a:r>
            <a:r>
              <a:rPr kumimoji="1" lang="ru-RU" dirty="0" smtClean="0">
                <a:solidFill>
                  <a:srgbClr val="660066"/>
                </a:solidFill>
              </a:rPr>
              <a:t>а (</a:t>
            </a:r>
            <a:r>
              <a:rPr kumimoji="1" lang="ru-RU" dirty="0" err="1" smtClean="0">
                <a:solidFill>
                  <a:srgbClr val="660066"/>
                </a:solidFill>
              </a:rPr>
              <a:t>щ</a:t>
            </a:r>
            <a:r>
              <a:rPr kumimoji="1" lang="ru-RU" dirty="0" smtClean="0">
                <a:solidFill>
                  <a:srgbClr val="660066"/>
                </a:solidFill>
              </a:rPr>
              <a:t>).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36487-EE80-40D7-AE51-485644EECA55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Слайд 14) Проверим работу: </a:t>
            </a:r>
            <a:r>
              <a:rPr lang="ru-RU" b="1" i="1" smtClean="0"/>
              <a:t>и</a:t>
            </a:r>
            <a:r>
              <a:rPr kumimoji="1" lang="ru-RU" b="1" i="1" u="sng" smtClean="0">
                <a:solidFill>
                  <a:srgbClr val="660066"/>
                </a:solidFill>
              </a:rPr>
              <a:t>щу</a:t>
            </a:r>
            <a:r>
              <a:rPr kumimoji="1" lang="ru-RU" b="1" i="1" smtClean="0">
                <a:solidFill>
                  <a:srgbClr val="660066"/>
                </a:solidFill>
              </a:rPr>
              <a:t>,  ма</a:t>
            </a:r>
            <a:r>
              <a:rPr kumimoji="1" lang="ru-RU" b="1" i="1" u="sng" smtClean="0">
                <a:solidFill>
                  <a:srgbClr val="660066"/>
                </a:solidFill>
              </a:rPr>
              <a:t>ши</a:t>
            </a:r>
            <a:r>
              <a:rPr kumimoji="1" lang="ru-RU" b="1" i="1" smtClean="0">
                <a:solidFill>
                  <a:srgbClr val="660066"/>
                </a:solidFill>
              </a:rPr>
              <a:t>на,  </a:t>
            </a:r>
            <a:r>
              <a:rPr kumimoji="1" lang="ru-RU" b="1" i="1" u="sng" smtClean="0">
                <a:solidFill>
                  <a:srgbClr val="660066"/>
                </a:solidFill>
              </a:rPr>
              <a:t>ши</a:t>
            </a:r>
            <a:r>
              <a:rPr kumimoji="1" lang="ru-RU" b="1" i="1" smtClean="0">
                <a:solidFill>
                  <a:srgbClr val="660066"/>
                </a:solidFill>
              </a:rPr>
              <a:t>пы, пи</a:t>
            </a:r>
            <a:r>
              <a:rPr kumimoji="1" lang="ru-RU" b="1" i="1" u="sng" smtClean="0">
                <a:solidFill>
                  <a:srgbClr val="660066"/>
                </a:solidFill>
              </a:rPr>
              <a:t>ща</a:t>
            </a:r>
            <a:r>
              <a:rPr kumimoji="1" lang="ru-RU" b="1" smtClean="0">
                <a:solidFill>
                  <a:srgbClr val="660066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38544-AD41-479A-8042-0595CADCC8D4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(слайд 15) Наше путешествие подходит к концу. Подведём итоги работы.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658D9-4AE4-458A-886B-7738FA290284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(слайд 16)</a:t>
            </a:r>
          </a:p>
          <a:p>
            <a:pPr eaLnBrk="1" hangingPunct="1"/>
            <a:r>
              <a:rPr lang="ru-RU" smtClean="0"/>
              <a:t>Дети заканчивают предложения: Я повторил…, Я смог…, Я могу похвалить себя и своих друзей за …</a:t>
            </a:r>
          </a:p>
          <a:p>
            <a:pPr eaLnBrk="1" hangingPunct="1"/>
            <a:r>
              <a:rPr lang="ru-RU" smtClean="0"/>
              <a:t>Всем спасибо за работу.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D45DF-6C00-4F05-8595-C8FCC5F0A56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0282E-B094-489B-A337-57D251812C8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 Дорогие, ребята! В нашем северном крае суровая зима, а я предлагаю весёлой  дружной группой отправиться в путешествие. Согласны? (По щелчку появляется изображение группы детей). Путешествовать мы будем с любимым сказочным героем. Хотите узнать с кем?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C0E89-490E-4A2C-8022-9755549720B4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(слайд 1) Ребята, вы любите путешествовать? Путешествовать можно на разных видах транспорта. Называйте их!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0EB73-F62D-4E89-816F-B0B7E5F280A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 слайд 2) Я предлагаю вам отправиться в путешествие на весёлом паровозике. Согласны?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51B2C-4644-45F1-9886-88E550BDBD8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(слайд 3) На весёлом паровозике мы прибыли в Страну Сочетаний «жи-ши, ча-ща, чу-щу». Сформулируем тему нашего урока: «Слова с сочетаниями </a:t>
            </a:r>
            <a:r>
              <a:rPr lang="ru-RU" i="1" smtClean="0"/>
              <a:t>жи-ши, ча-ща, чу-щу». </a:t>
            </a:r>
            <a:r>
              <a:rPr lang="ru-RU" smtClean="0"/>
              <a:t>На уроке мы обобщим знания о шипящих звуках, продолжим вырабатывать навык правописания слов с сочетаниями </a:t>
            </a:r>
            <a:r>
              <a:rPr lang="ru-RU" i="1" smtClean="0"/>
              <a:t>жи-ши, ча-ща, чу-щу. </a:t>
            </a:r>
            <a:r>
              <a:rPr lang="ru-RU" smtClean="0"/>
              <a:t>Во время путешествия мы должны быть добрыми, внимательными и должны не забыть взять знания, которые мы уже приобрели на уроках русского языка.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78BD5-90B3-44B6-8D13-547B412847FD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(слайд 4) Наш паровозик прибыл на станцию «Чистописание».  Открываем тетради. Запишем дату и вид работы. Повторим правило правописания данных сочетаний, запишем их. Среди названий видов транспорта, на которых можно путешествовать, было слово на тему урока. Запишем это слово. (пишут, комментируя: машина). Как называется человек, управляющий поездом? (Машинист). Запишем, подчеркнём орфограммы. Как называются эти слова? (Однокоренные). Выделим корень.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27F36-B60A-4C1B-8ADD-2474210C02AD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(слайд 5) Наш паровозик прибыл на станцию «Шипящие». </a:t>
            </a:r>
          </a:p>
          <a:p>
            <a:pPr eaLnBrk="1" hangingPunct="1">
              <a:buFontTx/>
              <a:buChar char="-"/>
            </a:pPr>
            <a:r>
              <a:rPr lang="ru-RU" smtClean="0"/>
              <a:t>Какие шипящие вы знаете? (</a:t>
            </a:r>
            <a:r>
              <a:rPr lang="en-US" smtClean="0"/>
              <a:t>[</a:t>
            </a:r>
            <a:r>
              <a:rPr lang="ru-RU" smtClean="0"/>
              <a:t>ж</a:t>
            </a:r>
            <a:r>
              <a:rPr lang="en-US" smtClean="0"/>
              <a:t>]</a:t>
            </a:r>
            <a:r>
              <a:rPr lang="ru-RU" smtClean="0"/>
              <a:t>, </a:t>
            </a:r>
            <a:r>
              <a:rPr lang="en-US" smtClean="0"/>
              <a:t> [</a:t>
            </a:r>
            <a:r>
              <a:rPr lang="ru-RU" smtClean="0"/>
              <a:t>ш</a:t>
            </a:r>
            <a:r>
              <a:rPr lang="en-US" smtClean="0"/>
              <a:t>]</a:t>
            </a:r>
            <a:r>
              <a:rPr lang="ru-RU" smtClean="0"/>
              <a:t>,</a:t>
            </a:r>
            <a:r>
              <a:rPr lang="en-US" smtClean="0"/>
              <a:t> [</a:t>
            </a:r>
            <a:r>
              <a:rPr lang="ru-RU" smtClean="0"/>
              <a:t>ч</a:t>
            </a:r>
            <a:r>
              <a:rPr lang="en-US" smtClean="0"/>
              <a:t>” ]</a:t>
            </a:r>
            <a:r>
              <a:rPr lang="ru-RU" smtClean="0"/>
              <a:t>,</a:t>
            </a:r>
            <a:r>
              <a:rPr lang="en-US" smtClean="0"/>
              <a:t> [ </a:t>
            </a:r>
            <a:r>
              <a:rPr lang="ru-RU" smtClean="0"/>
              <a:t>щ</a:t>
            </a:r>
            <a:r>
              <a:rPr lang="en-US" smtClean="0"/>
              <a:t>“]</a:t>
            </a:r>
            <a:r>
              <a:rPr lang="ru-RU" smtClean="0"/>
              <a:t>). Какие из них твёрдые? Назовите мягкие шипящие звуки. </a:t>
            </a:r>
          </a:p>
          <a:p>
            <a:pPr eaLnBrk="1" hangingPunct="1">
              <a:buFontTx/>
              <a:buChar char="-"/>
            </a:pPr>
            <a:r>
              <a:rPr lang="ru-RU" i="1" smtClean="0"/>
              <a:t>Игра «Назови шипящий звук».</a:t>
            </a:r>
          </a:p>
          <a:p>
            <a:pPr eaLnBrk="1" hangingPunct="1">
              <a:buFontTx/>
              <a:buChar char="-"/>
            </a:pPr>
            <a:r>
              <a:rPr lang="ru-RU" smtClean="0"/>
              <a:t>Я буду произносить слова, если в слове есть шипящий звук, хлопаете в ладоши.</a:t>
            </a:r>
          </a:p>
          <a:p>
            <a:pPr eaLnBrk="1" hangingPunct="1">
              <a:buFontTx/>
              <a:buChar char="-"/>
            </a:pPr>
            <a:r>
              <a:rPr lang="ru-RU" smtClean="0"/>
              <a:t>  </a:t>
            </a:r>
            <a:r>
              <a:rPr lang="ru-RU" i="1" smtClean="0"/>
              <a:t>Чернила, цветок, час, журнал, широкий, цена, жара, зовёт, шутка, щель, стол, звонок, шнур, щётка.</a:t>
            </a: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2C335-CBE1-435D-BB23-1387938A5CBA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(слайд 6).Наш паровозик прибыл на станцию «Диктант по картинкам».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AF1C1-6B36-40A6-9D07-6C8289952FE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(слайды 7-9) Запишите названия изображений, изученные сочетания подчеркните: снежинки, ландыши, моржи, шиповник, ёжик, хижина (небольшой бедный домик), жирафы, кувшинка, щука.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07" name="Picture 210" descr="posbul1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92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693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8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2A23-E48B-49B8-8D18-08ECD6034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932FE-98FE-4095-98D9-0E3FEC221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47D7B-C0EB-4B46-84D2-74990B951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6DAB-F655-4B4D-B118-38BB5DC30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1560E-6E5E-4732-B40C-33A920B55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F16A-A897-43E5-A252-F22504AC9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473E8-1FC4-4A5E-8389-4C3C6C67B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814-2471-4646-BCDD-177152D1F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5BE8-32F4-42EB-A042-85A761982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277EA-24EC-4EE8-AF54-99385351D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2757F-FA93-4E02-9713-E5218B761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DE568327-C617-4D2C-B15A-01B57F2CC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20490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491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492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493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494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59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20496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497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498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499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00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0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20502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03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04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05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06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1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20508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09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10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1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12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2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20514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15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16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17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18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3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0521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2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5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0524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25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6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0527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2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0530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31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8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0533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3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9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536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37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0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20539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40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1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20542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543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 класс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16832"/>
            <a:ext cx="68718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РУССКОГО  ЯЗЫКА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1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4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53690"/>
            <a:ext cx="2774083" cy="27153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9325" cy="610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pic>
        <p:nvPicPr>
          <p:cNvPr id="60421" name="Picture 5" descr="шипов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129463" cy="604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3" name="Picture 7" descr="j0292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8424936" cy="622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pic>
        <p:nvPicPr>
          <p:cNvPr id="1054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8149819" cy="435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140968"/>
            <a:ext cx="8064896" cy="248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lla\Desktop\8052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764704"/>
            <a:ext cx="2808312" cy="3744416"/>
          </a:xfrm>
          <a:prstGeom prst="rect">
            <a:avLst/>
          </a:prstGeom>
          <a:noFill/>
        </p:spPr>
      </p:pic>
      <p:pic>
        <p:nvPicPr>
          <p:cNvPr id="10" name="Picture 2" descr="C:\Users\Alla\Desktop\8052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92696"/>
            <a:ext cx="2376264" cy="3168352"/>
          </a:xfrm>
          <a:prstGeom prst="rect">
            <a:avLst/>
          </a:prstGeom>
          <a:noFill/>
        </p:spPr>
      </p:pic>
      <p:pic>
        <p:nvPicPr>
          <p:cNvPr id="11" name="Picture 2" descr="C:\Users\Alla\Desktop\8052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48679"/>
            <a:ext cx="2016224" cy="2688299"/>
          </a:xfrm>
          <a:prstGeom prst="rect">
            <a:avLst/>
          </a:prstGeom>
          <a:noFill/>
        </p:spPr>
      </p:pic>
      <p:pic>
        <p:nvPicPr>
          <p:cNvPr id="10548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31429"/>
            <a:ext cx="7969402" cy="266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Picture 9" descr="Hedgeho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1" y="494714"/>
            <a:ext cx="8459304" cy="581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Picture 10" descr="Жираф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44727"/>
            <a:ext cx="8424936" cy="608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037638" y="4876800"/>
            <a:ext cx="12280901" cy="1981200"/>
            <a:chOff x="-5693" y="2976"/>
            <a:chExt cx="7736" cy="1248"/>
          </a:xfrm>
        </p:grpSpPr>
        <p:grpSp>
          <p:nvGrpSpPr>
            <p:cNvPr id="14343" name="Group 3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14353" name="Oval 4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4" name="Oval 5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5" name="Rectangle 6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ЖИ - ШИ</a:t>
                </a:r>
              </a:p>
            </p:txBody>
          </p:sp>
        </p:grpSp>
        <p:grpSp>
          <p:nvGrpSpPr>
            <p:cNvPr id="14344" name="Group 7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4350" name="Oval 8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1" name="Oval 9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52" name="Rectangle 10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600" b="1">
                    <a:solidFill>
                      <a:schemeClr val="bg1"/>
                    </a:solidFill>
                    <a:latin typeface="Comic Sans MS" pitchFamily="66" charset="0"/>
                  </a:rPr>
                  <a:t>ЧА - ЩА</a:t>
                </a:r>
              </a:p>
            </p:txBody>
          </p:sp>
        </p:grpSp>
        <p:grpSp>
          <p:nvGrpSpPr>
            <p:cNvPr id="14345" name="Group 11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14347" name="Oval 1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48" name="Oval 1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49" name="Rectangle 1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ЧУ -ЩУ</a:t>
                </a:r>
              </a:p>
            </p:txBody>
          </p:sp>
        </p:grpSp>
        <p:pic>
          <p:nvPicPr>
            <p:cNvPr id="14346" name="Picture 15" descr="поезд-2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192" name="Picture 16" descr="map_of_oz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89646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3" name="WordArt 17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0403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СТАНЦИЯ</a:t>
            </a:r>
          </a:p>
        </p:txBody>
      </p:sp>
      <p:sp>
        <p:nvSpPr>
          <p:cNvPr id="50194" name="WordArt 18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893175" cy="28797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2889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" ПОЧТОВАЯ "</a:t>
            </a: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5867400" y="3429000"/>
            <a:ext cx="1203325" cy="936625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3" grpId="0" animBg="1"/>
      <p:bldP spid="50193" grpId="1" animBg="1"/>
      <p:bldP spid="50194" grpId="0" animBg="1"/>
      <p:bldP spid="50195" grpId="0" animBg="1"/>
      <p:bldP spid="50195" grpId="1" animBg="1"/>
      <p:bldP spid="5019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pic>
        <p:nvPicPr>
          <p:cNvPr id="62468" name="Picture 4" descr="mail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73437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Untitled-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620688"/>
            <a:ext cx="619283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Летом я со своей </a:t>
            </a:r>
            <a:r>
              <a:rPr lang="ru-RU" sz="48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сабакой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булькой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жыл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даче. </a:t>
            </a:r>
            <a:r>
              <a:rPr lang="ru-RU" sz="48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Дачя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была у </a:t>
            </a:r>
            <a:r>
              <a:rPr lang="ru-RU" sz="48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рики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Утром я пошёл на </a:t>
            </a:r>
            <a:r>
              <a:rPr lang="ru-RU" sz="48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речьку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Над </a:t>
            </a:r>
            <a:r>
              <a:rPr lang="ru-RU" sz="48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вадой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кружились </a:t>
            </a:r>
            <a:r>
              <a:rPr lang="ru-RU" sz="48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чяйки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Я поймал </a:t>
            </a:r>
            <a:r>
              <a:rPr lang="ru-RU" sz="48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щюку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два </a:t>
            </a:r>
            <a:r>
              <a:rPr lang="ru-RU" sz="48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лещя</a:t>
            </a:r>
            <a:r>
              <a:rPr lang="ru-RU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8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632"/>
            <a:ext cx="9143999" cy="6858869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037638" y="4876800"/>
            <a:ext cx="12280901" cy="1981200"/>
            <a:chOff x="-5693" y="2976"/>
            <a:chExt cx="7736" cy="1248"/>
          </a:xfrm>
        </p:grpSpPr>
        <p:grpSp>
          <p:nvGrpSpPr>
            <p:cNvPr id="16391" name="Group 3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16401" name="Oval 4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2" name="Oval 5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3" name="Rectangle 6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ЖИ - ШИ</a:t>
                </a:r>
              </a:p>
            </p:txBody>
          </p:sp>
        </p:grpSp>
        <p:grpSp>
          <p:nvGrpSpPr>
            <p:cNvPr id="16392" name="Group 7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6398" name="Oval 8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9" name="Oval 9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0" name="Rectangle 10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600" b="1">
                    <a:solidFill>
                      <a:schemeClr val="bg1"/>
                    </a:solidFill>
                    <a:latin typeface="Comic Sans MS" pitchFamily="66" charset="0"/>
                  </a:rPr>
                  <a:t>ЧА - ЩА</a:t>
                </a:r>
              </a:p>
            </p:txBody>
          </p:sp>
        </p:grpSp>
        <p:grpSp>
          <p:nvGrpSpPr>
            <p:cNvPr id="16393" name="Group 11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16395" name="Oval 1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6" name="Oval 1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7" name="Rectangle 1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ЧУ -ЩУ</a:t>
                </a:r>
              </a:p>
            </p:txBody>
          </p:sp>
        </p:grpSp>
        <p:pic>
          <p:nvPicPr>
            <p:cNvPr id="16394" name="Picture 15" descr="поезд-2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16" name="Picture 16" descr="map_of_oz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89646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7" name="WordArt 17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0403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СТАНЦИЯ</a:t>
            </a:r>
          </a:p>
        </p:txBody>
      </p:sp>
      <p:sp>
        <p:nvSpPr>
          <p:cNvPr id="51218" name="WordArt 18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496300" cy="295116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"БУДЬ  ВНИМАТЕЛЕН!"</a:t>
            </a:r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4067175" y="3141663"/>
            <a:ext cx="1081088" cy="865187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7" grpId="0" animBg="1"/>
      <p:bldP spid="51217" grpId="1" animBg="1"/>
      <p:bldP spid="51218" grpId="0" animBg="1"/>
      <p:bldP spid="51219" grpId="0" animBg="1"/>
      <p:bldP spid="51219" grpId="1" animBg="1"/>
      <p:bldP spid="5121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58775" y="1196752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endParaRPr lang="ru-RU" sz="60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697702" cy="37856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60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(</a:t>
            </a:r>
            <a:r>
              <a:rPr lang="ru-RU" sz="60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 </a:t>
            </a:r>
            <a:r>
              <a:rPr lang="ru-RU" sz="60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ыр (ж),</a:t>
            </a:r>
          </a:p>
          <a:p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</a:t>
            </a:r>
            <a:r>
              <a:rPr lang="ru-RU" sz="60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 (</a:t>
            </a:r>
            <a:r>
              <a:rPr lang="ru-RU" sz="60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  </a:t>
            </a:r>
            <a:r>
              <a:rPr lang="ru-RU" sz="60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юки (</a:t>
            </a:r>
            <a:r>
              <a:rPr lang="ru-RU" sz="60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</a:t>
            </a:r>
          </a:p>
          <a:p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</a:t>
            </a:r>
            <a:r>
              <a:rPr lang="ru-RU" sz="60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ина (</a:t>
            </a:r>
            <a:r>
              <a:rPr lang="ru-RU" sz="60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 </a:t>
            </a:r>
            <a:r>
              <a:rPr lang="ru-RU" sz="60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ипы (</a:t>
            </a:r>
            <a:r>
              <a:rPr lang="ru-RU" sz="60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),</a:t>
            </a:r>
          </a:p>
          <a:p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пи</a:t>
            </a:r>
            <a:r>
              <a:rPr lang="ru-RU" sz="60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(</a:t>
            </a:r>
            <a:r>
              <a:rPr lang="ru-RU" sz="60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  <a:endParaRPr lang="ru-RU" sz="60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869"/>
          </a:xfrm>
          <a:prstGeom prst="rect">
            <a:avLst/>
          </a:prstGeom>
          <a:noFill/>
        </p:spPr>
      </p:pic>
      <p:sp>
        <p:nvSpPr>
          <p:cNvPr id="64519" name="WordArt 7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921376" cy="22320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ПРОВЕРЬ  СЕБЯ!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6768752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9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96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  <a:r>
              <a:rPr lang="ru-RU" sz="9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у, </a:t>
            </a:r>
          </a:p>
          <a:p>
            <a:pPr algn="ctr"/>
            <a:r>
              <a:rPr lang="ru-RU" sz="9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</a:t>
            </a:r>
            <a:r>
              <a:rPr lang="ru-RU" sz="96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9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ина, </a:t>
            </a:r>
          </a:p>
          <a:p>
            <a:pPr algn="ctr"/>
            <a:r>
              <a:rPr lang="ru-RU" sz="96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9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ипы, </a:t>
            </a:r>
          </a:p>
          <a:p>
            <a:pPr algn="ctr"/>
            <a:r>
              <a:rPr lang="ru-RU" sz="9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</a:t>
            </a:r>
            <a:r>
              <a:rPr lang="ru-RU" sz="9600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  <a:r>
              <a:rPr lang="ru-RU" sz="9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</a:t>
            </a:r>
            <a:endParaRPr lang="ru-RU" sz="96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037638" y="4876800"/>
            <a:ext cx="12280901" cy="1981200"/>
            <a:chOff x="-5693" y="2976"/>
            <a:chExt cx="7736" cy="1248"/>
          </a:xfrm>
        </p:grpSpPr>
        <p:grpSp>
          <p:nvGrpSpPr>
            <p:cNvPr id="19463" name="Group 3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19473" name="Oval 4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4" name="Oval 5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5" name="Rectangle 6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ЖИ - ШИ</a:t>
                </a:r>
              </a:p>
            </p:txBody>
          </p:sp>
        </p:grpSp>
        <p:grpSp>
          <p:nvGrpSpPr>
            <p:cNvPr id="19464" name="Group 7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19470" name="Oval 8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1" name="Oval 9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2" name="Rectangle 10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600" b="1">
                    <a:solidFill>
                      <a:schemeClr val="bg1"/>
                    </a:solidFill>
                    <a:latin typeface="Comic Sans MS" pitchFamily="66" charset="0"/>
                  </a:rPr>
                  <a:t>ЧА - ЩА</a:t>
                </a:r>
              </a:p>
            </p:txBody>
          </p:sp>
        </p:grpSp>
        <p:grpSp>
          <p:nvGrpSpPr>
            <p:cNvPr id="19465" name="Group 11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19467" name="Oval 1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8" name="Oval 1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9" name="Rectangle 1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ЧУ -ЩУ</a:t>
                </a:r>
              </a:p>
            </p:txBody>
          </p:sp>
        </p:grpSp>
        <p:pic>
          <p:nvPicPr>
            <p:cNvPr id="19466" name="Picture 15" descr="поезд-2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40" name="Picture 16" descr="map_of_oz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89646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1" name="WordArt 17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0403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СТАНЦИЯ</a:t>
            </a:r>
          </a:p>
        </p:txBody>
      </p:sp>
      <p:sp>
        <p:nvSpPr>
          <p:cNvPr id="52242" name="WordArt 18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8569325" cy="29527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" ИТОГОВАЯ "</a:t>
            </a:r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755650" y="2636838"/>
            <a:ext cx="1368425" cy="865187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 animBg="1"/>
      <p:bldP spid="52241" grpId="1" animBg="1"/>
      <p:bldP spid="52242" grpId="0" animBg="1"/>
      <p:bldP spid="52243" grpId="0" animBg="1"/>
      <p:bldP spid="52243" grpId="1" animBg="1"/>
      <p:bldP spid="5224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179388" y="1484313"/>
            <a:ext cx="2952750" cy="3600450"/>
          </a:xfrm>
          <a:prstGeom prst="ellipse">
            <a:avLst/>
          </a:prstGeom>
          <a:solidFill>
            <a:schemeClr val="hlink"/>
          </a:solidFill>
          <a:ln w="57150" cmpd="thickThin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ru-RU" sz="2000" b="1">
              <a:solidFill>
                <a:schemeClr val="hlink"/>
              </a:solidFill>
            </a:endParaRPr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 rot="5400000">
            <a:off x="180182" y="2493169"/>
            <a:ext cx="2735262" cy="1727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9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3132138" y="2924175"/>
            <a:ext cx="2087562" cy="73025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2916238" y="1412875"/>
            <a:ext cx="1943100" cy="86360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3059113" y="3789363"/>
            <a:ext cx="1800225" cy="576262"/>
          </a:xfrm>
          <a:prstGeom prst="line">
            <a:avLst/>
          </a:prstGeom>
          <a:noFill/>
          <a:ln w="76200" cmpd="tri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840288" y="765175"/>
            <a:ext cx="4303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повторил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364088" y="2564904"/>
            <a:ext cx="2808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sz="60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3059113" y="3933825"/>
            <a:ext cx="60848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могу похвалить </a:t>
            </a:r>
          </a:p>
          <a:p>
            <a:pPr>
              <a:defRPr/>
            </a:pPr>
            <a:r>
              <a:rPr lang="ru-RU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себя и своих </a:t>
            </a:r>
          </a:p>
          <a:p>
            <a:pPr>
              <a:defRPr/>
            </a:pPr>
            <a:r>
              <a:rPr lang="ru-RU" sz="54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друзей за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V="1">
            <a:off x="2987675" y="1700213"/>
            <a:ext cx="2160588" cy="792162"/>
          </a:xfrm>
          <a:prstGeom prst="line">
            <a:avLst/>
          </a:prstGeom>
          <a:noFill/>
          <a:ln w="76200" cmpd="tri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3132138" y="3284538"/>
            <a:ext cx="2087562" cy="0"/>
          </a:xfrm>
          <a:prstGeom prst="line">
            <a:avLst/>
          </a:prstGeom>
          <a:noFill/>
          <a:ln w="76200" cmpd="tri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3132138" y="3644900"/>
            <a:ext cx="4248150" cy="504825"/>
          </a:xfrm>
          <a:prstGeom prst="line">
            <a:avLst/>
          </a:prstGeom>
          <a:noFill/>
          <a:ln w="76200" cmpd="tri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5555" name="Picture 19" descr="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8446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6" name="Picture 20" descr="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8527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9080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8" name="Picture 22" descr="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14843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9" name="Picture 23" descr="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8446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0" name="Picture 24" descr="9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921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580112" y="2564904"/>
            <a:ext cx="196188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rgbClr val="FF66CC"/>
                  </a:solidFill>
                </a:ln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смог</a:t>
            </a:r>
            <a:endParaRPr lang="ru-RU" sz="6000" b="1" dirty="0">
              <a:ln w="11430">
                <a:solidFill>
                  <a:srgbClr val="FF66CC"/>
                </a:solidFill>
              </a:ln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1" grpId="1" animBg="1"/>
      <p:bldP spid="65542" grpId="0" animBg="1"/>
      <p:bldP spid="65542" grpId="1" animBg="1"/>
      <p:bldP spid="65544" grpId="0" animBg="1"/>
      <p:bldP spid="65544" grpId="1" animBg="1"/>
      <p:bldP spid="65545" grpId="0" animBg="1"/>
      <p:bldP spid="65545" grpId="1" animBg="1"/>
      <p:bldP spid="65546" grpId="0" animBg="1"/>
      <p:bldP spid="65547" grpId="0"/>
      <p:bldP spid="65547" grpId="1"/>
      <p:bldP spid="65548" grpId="0" build="allAtOnce"/>
      <p:bldP spid="65551" grpId="0"/>
      <p:bldP spid="65552" grpId="0" animBg="1"/>
      <p:bldP spid="65552" grpId="1" animBg="1"/>
      <p:bldP spid="65553" grpId="0" animBg="1"/>
      <p:bldP spid="65553" grpId="1" animBg="1"/>
      <p:bldP spid="65554" grpId="0" animBg="1"/>
      <p:bldP spid="1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6325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99685" name="Picture 5" descr="CHILDREN2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1700213"/>
            <a:ext cx="30972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pic>
        <p:nvPicPr>
          <p:cNvPr id="98311" name="Picture 7" descr="хлоп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0771">
            <a:off x="6403656" y="4649745"/>
            <a:ext cx="17208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0935853">
            <a:off x="577059" y="1072331"/>
            <a:ext cx="3273168" cy="707886"/>
          </a:xfrm>
          <a:prstGeom prst="rec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  <p:pic>
        <p:nvPicPr>
          <p:cNvPr id="12" name="Picture 12" descr="C:\Users\Alla\Desktop\zvezdia-17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846616"/>
            <a:ext cx="4564315" cy="1916832"/>
          </a:xfrm>
          <a:prstGeom prst="rect">
            <a:avLst/>
          </a:prstGeom>
          <a:noFill/>
        </p:spPr>
      </p:pic>
      <p:pic>
        <p:nvPicPr>
          <p:cNvPr id="13" name="Picture 12" descr="C:\Users\Alla\Desktop\zvezdia-17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808614">
            <a:off x="2357546" y="1990615"/>
            <a:ext cx="4124107" cy="2571969"/>
          </a:xfrm>
          <a:prstGeom prst="rect">
            <a:avLst/>
          </a:prstGeom>
          <a:noFill/>
        </p:spPr>
      </p:pic>
      <p:pic>
        <p:nvPicPr>
          <p:cNvPr id="14" name="Picture 12" descr="C:\Users\Alla\Desktop\zvezdia-17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405408">
            <a:off x="4588444" y="1749476"/>
            <a:ext cx="4036533" cy="2319738"/>
          </a:xfrm>
          <a:prstGeom prst="rect">
            <a:avLst/>
          </a:prstGeom>
          <a:noFill/>
        </p:spPr>
      </p:pic>
      <p:pic>
        <p:nvPicPr>
          <p:cNvPr id="15" name="Picture 12" descr="C:\Users\Alla\Desktop\zvezdia-17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8317">
            <a:off x="4033307" y="4683280"/>
            <a:ext cx="2124549" cy="1415770"/>
          </a:xfrm>
          <a:prstGeom prst="rect">
            <a:avLst/>
          </a:prstGeom>
          <a:noFill/>
        </p:spPr>
      </p:pic>
      <p:pic>
        <p:nvPicPr>
          <p:cNvPr id="16" name="Picture 12" descr="C:\Users\Alla\Desktop\zvezdia-17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227472">
            <a:off x="6653210" y="3256124"/>
            <a:ext cx="1416410" cy="1783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2"/>
            <a:ext cx="9143683" cy="6858632"/>
          </a:xfrm>
          <a:prstGeom prst="rect">
            <a:avLst/>
          </a:prstGeom>
          <a:noFill/>
        </p:spPr>
      </p:pic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827584" y="404664"/>
            <a:ext cx="7704138" cy="2736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УРОК  -    </a:t>
            </a:r>
          </a:p>
          <a:p>
            <a:pPr algn="ctr"/>
            <a:r>
              <a:rPr lang="ru-RU" sz="44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ПУТЕШЕСТВИЕ</a:t>
            </a:r>
          </a:p>
        </p:txBody>
      </p:sp>
      <p:pic>
        <p:nvPicPr>
          <p:cNvPr id="72709" name="Picture 5" descr="j02380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441700"/>
            <a:ext cx="4968875" cy="3416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0" name="Picture 6" descr="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284984"/>
            <a:ext cx="5184775" cy="3268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1" name="Picture 7" descr="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3356992"/>
            <a:ext cx="6120680" cy="309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2" name="Picture 8" descr="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501008"/>
            <a:ext cx="5400675" cy="3168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3" name="Picture 9" descr="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429000"/>
            <a:ext cx="6985000" cy="309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3861048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  стране  языка  </a:t>
            </a:r>
          </a:p>
          <a:p>
            <a:pPr algn="ctr"/>
            <a:r>
              <a:rPr lang="ru-RU" sz="3600" b="1" i="1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Много  правил  и  тайн.</a:t>
            </a:r>
            <a:endParaRPr lang="ru-RU" sz="3600" b="1" dirty="0" smtClean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Будь   настойчивым  ты,</a:t>
            </a:r>
          </a:p>
          <a:p>
            <a:pPr algn="ctr"/>
            <a:r>
              <a:rPr lang="ru-RU" sz="3600" b="1" i="1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 всё  это  узнай!»</a:t>
            </a:r>
            <a:endParaRPr lang="ru-RU" sz="3600" b="1" dirty="0" smtClean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0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9037638" y="4876800"/>
            <a:ext cx="12280901" cy="1981200"/>
            <a:chOff x="-5693" y="2976"/>
            <a:chExt cx="7736" cy="1248"/>
          </a:xfrm>
        </p:grpSpPr>
        <p:grpSp>
          <p:nvGrpSpPr>
            <p:cNvPr id="5135" name="Group 6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5145" name="Oval 7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6" name="Oval 8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7" name="Rectangle 9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0" lang="ru-RU" sz="38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5136" name="Group 10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5142" name="Oval 11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3" name="Oval 12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4" name="Rectangle 13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0" lang="ru-RU" sz="36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5137" name="Group 14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5139" name="Oval 15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0" name="Oval 16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1" name="Rectangle 17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0" lang="ru-RU" sz="38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5138" name="Picture 18" descr="поезд-2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7" name="Picture 19" descr="map_of_oz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89646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755650" y="3141663"/>
            <a:ext cx="842963" cy="649287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FF3300"/>
              </a:solidFill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1403350" y="1773238"/>
            <a:ext cx="842963" cy="649287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3708400" y="1557338"/>
            <a:ext cx="842963" cy="649287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6372225" y="1700213"/>
            <a:ext cx="842963" cy="649287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7164388" y="3357563"/>
            <a:ext cx="842962" cy="649287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4284663" y="3644900"/>
            <a:ext cx="842962" cy="649288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2484438" y="162877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FF3300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5003800" y="17002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FF33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5219700" y="3644900"/>
            <a:ext cx="1655763" cy="485775"/>
          </a:xfrm>
          <a:prstGeom prst="leftArrow">
            <a:avLst>
              <a:gd name="adj1" fmla="val 50000"/>
              <a:gd name="adj2" fmla="val 852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33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2195513" y="3573463"/>
            <a:ext cx="1584325" cy="485775"/>
          </a:xfrm>
          <a:prstGeom prst="leftArrow">
            <a:avLst>
              <a:gd name="adj1" fmla="val 50000"/>
              <a:gd name="adj2" fmla="val 8153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33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7380288" y="22050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33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1.11111E-6 L 1.28577 -0.0027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5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25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5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0" animBg="1"/>
      <p:bldP spid="2078" grpId="1" animBg="1"/>
      <p:bldP spid="2080" grpId="0" animBg="1"/>
      <p:bldP spid="2080" grpId="1" animBg="1"/>
      <p:bldP spid="2081" grpId="0" animBg="1"/>
      <p:bldP spid="2081" grpId="1" animBg="1"/>
      <p:bldP spid="2082" grpId="0" animBg="1"/>
      <p:bldP spid="2082" grpId="1" animBg="1"/>
      <p:bldP spid="2083" grpId="0" animBg="1"/>
      <p:bldP spid="2083" grpId="1" animBg="1"/>
      <p:bldP spid="2084" grpId="0" animBg="1"/>
      <p:bldP spid="2084" grpId="1" animBg="1"/>
      <p:bldP spid="2085" grpId="0" animBg="1"/>
      <p:bldP spid="2086" grpId="0" animBg="1"/>
      <p:bldP spid="2088" grpId="0" animBg="1"/>
      <p:bldP spid="2089" grpId="0" animBg="1"/>
      <p:bldP spid="2089" grpId="1" animBg="1"/>
      <p:bldP spid="20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037638" y="4876800"/>
            <a:ext cx="12280901" cy="1981200"/>
            <a:chOff x="-5693" y="2976"/>
            <a:chExt cx="7736" cy="1248"/>
          </a:xfrm>
        </p:grpSpPr>
        <p:grpSp>
          <p:nvGrpSpPr>
            <p:cNvPr id="6150" name="Group 3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6160" name="Oval 4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1" name="Oval 5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2" name="Rectangle 6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ЖИ - ШИ</a:t>
                </a:r>
              </a:p>
            </p:txBody>
          </p:sp>
        </p:grp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6157" name="Oval 8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8" name="Oval 9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9" name="Rectangle 10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600" b="1">
                    <a:solidFill>
                      <a:schemeClr val="bg1"/>
                    </a:solidFill>
                    <a:latin typeface="Comic Sans MS" pitchFamily="66" charset="0"/>
                  </a:rPr>
                  <a:t>ЧА - ЩА</a:t>
                </a:r>
              </a:p>
            </p:txBody>
          </p:sp>
        </p:grpSp>
        <p:grpSp>
          <p:nvGrpSpPr>
            <p:cNvPr id="6152" name="Group 11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6154" name="Oval 1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" name="Oval 1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" name="Rectangle 1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ЧУ -ЩУ</a:t>
                </a:r>
              </a:p>
            </p:txBody>
          </p:sp>
        </p:grpSp>
        <p:pic>
          <p:nvPicPr>
            <p:cNvPr id="6153" name="Picture 15" descr="поезд-2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68" name="Picture 16" descr="map_of_oz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89646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9" name="WordArt 17"/>
          <p:cNvSpPr>
            <a:spLocks noChangeArrowheads="1" noChangeShapeType="1" noTextEdit="1"/>
          </p:cNvSpPr>
          <p:nvPr/>
        </p:nvSpPr>
        <p:spPr bwMode="auto">
          <a:xfrm>
            <a:off x="2268538" y="765175"/>
            <a:ext cx="3816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990000"/>
                  </a:outerShdw>
                </a:effectLst>
                <a:latin typeface="Impact"/>
              </a:rPr>
              <a:t>СТРАНА</a:t>
            </a:r>
          </a:p>
        </p:txBody>
      </p:sp>
      <p:sp>
        <p:nvSpPr>
          <p:cNvPr id="49170" name="WordArt 18"/>
          <p:cNvSpPr>
            <a:spLocks noChangeArrowheads="1" noChangeShapeType="1" noTextEdit="1"/>
          </p:cNvSpPr>
          <p:nvPr/>
        </p:nvSpPr>
        <p:spPr bwMode="auto">
          <a:xfrm>
            <a:off x="611188" y="1844675"/>
            <a:ext cx="7345362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СОЧЕТАНИЙ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 animBg="1"/>
      <p:bldP spid="491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037638" y="4876800"/>
            <a:ext cx="12280901" cy="1981200"/>
            <a:chOff x="-5693" y="2976"/>
            <a:chExt cx="7736" cy="1248"/>
          </a:xfrm>
        </p:grpSpPr>
        <p:grpSp>
          <p:nvGrpSpPr>
            <p:cNvPr id="7175" name="Group 3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7185" name="Oval 4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6" name="Oval 5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7" name="Rectangle 6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ЖИ - ШИ</a:t>
                </a:r>
              </a:p>
            </p:txBody>
          </p:sp>
        </p:grpSp>
        <p:grpSp>
          <p:nvGrpSpPr>
            <p:cNvPr id="7176" name="Group 7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7182" name="Oval 8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3" name="Oval 9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4" name="Rectangle 10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600" b="1">
                    <a:solidFill>
                      <a:schemeClr val="bg1"/>
                    </a:solidFill>
                    <a:latin typeface="Comic Sans MS" pitchFamily="66" charset="0"/>
                  </a:rPr>
                  <a:t>ЧА - ЩА</a:t>
                </a:r>
              </a:p>
            </p:txBody>
          </p:sp>
        </p:grpSp>
        <p:grpSp>
          <p:nvGrpSpPr>
            <p:cNvPr id="7177" name="Group 11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7179" name="Oval 1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" name="Oval 1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1" name="Rectangle 1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ЧУ -ЩУ</a:t>
                </a:r>
              </a:p>
            </p:txBody>
          </p:sp>
        </p:grpSp>
        <p:pic>
          <p:nvPicPr>
            <p:cNvPr id="7178" name="Picture 15" descr="поезд-2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000" name="Picture 16" descr="map_of_oz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4813"/>
            <a:ext cx="89646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040312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3300">
                    <a:alpha val="87842"/>
                  </a:srgbClr>
                </a:solidFill>
                <a:latin typeface="Times New Roman"/>
                <a:cs typeface="Times New Roman"/>
              </a:rPr>
              <a:t>СТАНЦИЯ</a:t>
            </a: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auto">
          <a:xfrm>
            <a:off x="358775" y="0"/>
            <a:ext cx="8785225" cy="309721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"</a:t>
            </a: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ЧИСТОПИСАНИЕ</a:t>
            </a: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"</a:t>
            </a: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1258888" y="2060575"/>
            <a:ext cx="1131887" cy="936625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 animBg="1"/>
      <p:bldP spid="42001" grpId="1" animBg="1"/>
      <p:bldP spid="42002" grpId="0" animBg="1"/>
      <p:bldP spid="42003" grpId="0" animBg="1"/>
      <p:bldP spid="42003" grpId="1" animBg="1"/>
      <p:bldP spid="4200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pic>
        <p:nvPicPr>
          <p:cNvPr id="8194" name="Picture 4" descr="map_of_oz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91440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9037638" y="4149725"/>
            <a:ext cx="12314238" cy="2519363"/>
            <a:chOff x="-5693" y="2976"/>
            <a:chExt cx="7736" cy="1248"/>
          </a:xfrm>
        </p:grpSpPr>
        <p:grpSp>
          <p:nvGrpSpPr>
            <p:cNvPr id="8199" name="Group 6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8209" name="Oval 7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0" name="Oval 8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11" name="Rectangle 9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4000" b="1">
                    <a:solidFill>
                      <a:schemeClr val="bg1"/>
                    </a:solidFill>
                    <a:latin typeface="Comic Sans MS" pitchFamily="66" charset="0"/>
                  </a:rPr>
                  <a:t>ЖИ - ШИ</a:t>
                </a:r>
              </a:p>
            </p:txBody>
          </p:sp>
        </p:grpSp>
        <p:grpSp>
          <p:nvGrpSpPr>
            <p:cNvPr id="8200" name="Group 10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8206" name="Oval 11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7" name="Oval 12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8" name="Rectangle 13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4000" b="1">
                    <a:solidFill>
                      <a:schemeClr val="bg1"/>
                    </a:solidFill>
                    <a:latin typeface="Comic Sans MS" pitchFamily="66" charset="0"/>
                  </a:rPr>
                  <a:t>ЧА - ЩА</a:t>
                </a:r>
              </a:p>
            </p:txBody>
          </p:sp>
        </p:grpSp>
        <p:grpSp>
          <p:nvGrpSpPr>
            <p:cNvPr id="8201" name="Group 14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8203" name="Oval 15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4" name="Oval 16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05" name="Rectangle 17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4000" b="1">
                    <a:solidFill>
                      <a:schemeClr val="bg1"/>
                    </a:solidFill>
                    <a:latin typeface="Comic Sans MS" pitchFamily="66" charset="0"/>
                  </a:rPr>
                  <a:t>ЧУ -ЩУ</a:t>
                </a:r>
              </a:p>
            </p:txBody>
          </p:sp>
        </p:grpSp>
        <p:pic>
          <p:nvPicPr>
            <p:cNvPr id="8202" name="Picture 18" descr="поезд-2"/>
            <p:cNvPicPr>
              <a:picLocks noChangeAspect="1" noChangeArrowheads="1" noCrop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95" name="WordArt 19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0403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СТАНЦИЯ</a:t>
            </a:r>
          </a:p>
        </p:txBody>
      </p:sp>
      <p:sp>
        <p:nvSpPr>
          <p:cNvPr id="24597" name="WordArt 21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7993062" cy="31686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" ШИПЯЩИЕ "</a:t>
            </a:r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3203575" y="1268413"/>
            <a:ext cx="1130300" cy="863600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  <p:bldP spid="24595" grpId="1" animBg="1"/>
      <p:bldP spid="24597" grpId="0" animBg="1"/>
      <p:bldP spid="24599" grpId="0" animBg="1"/>
      <p:bldP spid="24599" grpId="1" animBg="1"/>
      <p:bldP spid="2459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037638" y="4876800"/>
            <a:ext cx="12280901" cy="1981200"/>
            <a:chOff x="-5693" y="2976"/>
            <a:chExt cx="7736" cy="1248"/>
          </a:xfrm>
        </p:grpSpPr>
        <p:grpSp>
          <p:nvGrpSpPr>
            <p:cNvPr id="9223" name="Group 3"/>
            <p:cNvGrpSpPr>
              <a:grpSpLocks/>
            </p:cNvGrpSpPr>
            <p:nvPr/>
          </p:nvGrpSpPr>
          <p:grpSpPr bwMode="auto">
            <a:xfrm>
              <a:off x="-1905" y="3226"/>
              <a:ext cx="1792" cy="998"/>
              <a:chOff x="3061" y="3022"/>
              <a:chExt cx="636" cy="409"/>
            </a:xfrm>
          </p:grpSpPr>
          <p:sp>
            <p:nvSpPr>
              <p:cNvPr id="9233" name="Oval 4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4" name="Oval 5"/>
              <p:cNvSpPr>
                <a:spLocks noChangeArrowheads="1"/>
              </p:cNvSpPr>
              <p:nvPr/>
            </p:nvSpPr>
            <p:spPr bwMode="auto">
              <a:xfrm>
                <a:off x="3106" y="3249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5" name="Rectangle 6"/>
              <p:cNvSpPr>
                <a:spLocks noChangeArrowheads="1"/>
              </p:cNvSpPr>
              <p:nvPr/>
            </p:nvSpPr>
            <p:spPr bwMode="auto">
              <a:xfrm>
                <a:off x="3061" y="3022"/>
                <a:ext cx="636" cy="318"/>
              </a:xfrm>
              <a:prstGeom prst="rect">
                <a:avLst/>
              </a:prstGeom>
              <a:solidFill>
                <a:srgbClr val="FF0000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ЖИ - ШИ</a:t>
                </a:r>
              </a:p>
            </p:txBody>
          </p:sp>
        </p:grpSp>
        <p:grpSp>
          <p:nvGrpSpPr>
            <p:cNvPr id="9224" name="Group 7"/>
            <p:cNvGrpSpPr>
              <a:grpSpLocks/>
            </p:cNvGrpSpPr>
            <p:nvPr/>
          </p:nvGrpSpPr>
          <p:grpSpPr bwMode="auto">
            <a:xfrm>
              <a:off x="-3810" y="3067"/>
              <a:ext cx="1792" cy="1157"/>
              <a:chOff x="-3697" y="3067"/>
              <a:chExt cx="1792" cy="1157"/>
            </a:xfrm>
          </p:grpSpPr>
          <p:sp>
            <p:nvSpPr>
              <p:cNvPr id="9230" name="Oval 8"/>
              <p:cNvSpPr>
                <a:spLocks noChangeArrowheads="1"/>
              </p:cNvSpPr>
              <p:nvPr/>
            </p:nvSpPr>
            <p:spPr bwMode="auto">
              <a:xfrm>
                <a:off x="-2545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1" name="Oval 9"/>
              <p:cNvSpPr>
                <a:spLocks noChangeArrowheads="1"/>
              </p:cNvSpPr>
              <p:nvPr/>
            </p:nvSpPr>
            <p:spPr bwMode="auto">
              <a:xfrm>
                <a:off x="-3570" y="3780"/>
                <a:ext cx="513" cy="444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2" name="Rectangle 10"/>
              <p:cNvSpPr>
                <a:spLocks noChangeArrowheads="1"/>
              </p:cNvSpPr>
              <p:nvPr/>
            </p:nvSpPr>
            <p:spPr bwMode="auto">
              <a:xfrm>
                <a:off x="-3697" y="3067"/>
                <a:ext cx="1792" cy="993"/>
              </a:xfrm>
              <a:prstGeom prst="rect">
                <a:avLst/>
              </a:prstGeom>
              <a:solidFill>
                <a:srgbClr val="248829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600" b="1">
                    <a:solidFill>
                      <a:schemeClr val="bg1"/>
                    </a:solidFill>
                    <a:latin typeface="Comic Sans MS" pitchFamily="66" charset="0"/>
                  </a:rPr>
                  <a:t>ЧА - ЩА</a:t>
                </a:r>
              </a:p>
            </p:txBody>
          </p:sp>
        </p:grpSp>
        <p:grpSp>
          <p:nvGrpSpPr>
            <p:cNvPr id="9225" name="Group 11"/>
            <p:cNvGrpSpPr>
              <a:grpSpLocks/>
            </p:cNvGrpSpPr>
            <p:nvPr/>
          </p:nvGrpSpPr>
          <p:grpSpPr bwMode="auto">
            <a:xfrm>
              <a:off x="-5693" y="3226"/>
              <a:ext cx="1792" cy="998"/>
              <a:chOff x="884" y="3067"/>
              <a:chExt cx="636" cy="409"/>
            </a:xfrm>
          </p:grpSpPr>
          <p:sp>
            <p:nvSpPr>
              <p:cNvPr id="9227" name="Oval 12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8" name="Oval 13"/>
              <p:cNvSpPr>
                <a:spLocks noChangeArrowheads="1"/>
              </p:cNvSpPr>
              <p:nvPr/>
            </p:nvSpPr>
            <p:spPr bwMode="auto">
              <a:xfrm>
                <a:off x="929" y="3294"/>
                <a:ext cx="182" cy="182"/>
              </a:xfrm>
              <a:prstGeom prst="ellipse">
                <a:avLst/>
              </a:prstGeom>
              <a:solidFill>
                <a:schemeClr val="accent1"/>
              </a:solidFill>
              <a:ln w="38100" cmpd="dbl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9" name="Rectangle 14"/>
              <p:cNvSpPr>
                <a:spLocks noChangeArrowheads="1"/>
              </p:cNvSpPr>
              <p:nvPr/>
            </p:nvSpPr>
            <p:spPr bwMode="auto">
              <a:xfrm>
                <a:off x="884" y="3067"/>
                <a:ext cx="636" cy="318"/>
              </a:xfrm>
              <a:prstGeom prst="rect">
                <a:avLst/>
              </a:prstGeom>
              <a:solidFill>
                <a:srgbClr val="0000FF"/>
              </a:solidFill>
              <a:ln w="38100" cmpd="dbl">
                <a:solidFill>
                  <a:srgbClr val="CC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kumimoji="0" lang="ru-RU" sz="3800" b="1">
                    <a:solidFill>
                      <a:schemeClr val="bg1"/>
                    </a:solidFill>
                    <a:latin typeface="Comic Sans MS" pitchFamily="66" charset="0"/>
                  </a:rPr>
                  <a:t>ЧУ -ЩУ</a:t>
                </a:r>
              </a:p>
            </p:txBody>
          </p:sp>
        </p:grpSp>
        <p:pic>
          <p:nvPicPr>
            <p:cNvPr id="9226" name="Picture 15" descr="поезд-2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976"/>
              <a:ext cx="204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24" name="Picture 16" descr="map_of_oz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250"/>
            <a:ext cx="89646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5" name="WordArt 17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0403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СТАНЦИЯ</a:t>
            </a:r>
          </a:p>
        </p:txBody>
      </p:sp>
      <p:sp>
        <p:nvSpPr>
          <p:cNvPr id="43026" name="WordArt 18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964612" cy="3240087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"ДИКТАНТ  по  КАРТИНКАМ"</a:t>
            </a:r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6084888" y="1628775"/>
            <a:ext cx="1274762" cy="936625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38100" cmpd="dbl">
            <a:solidFill>
              <a:srgbClr val="66FFFF"/>
            </a:solidFill>
            <a:miter lim="800000"/>
            <a:headEnd/>
            <a:tailEnd/>
          </a:ln>
          <a:effectLst>
            <a:outerShdw dist="107763" dir="189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4218E-6 L 1.0059 0.00278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5" grpId="1" animBg="1"/>
      <p:bldP spid="43026" grpId="0" animBg="1"/>
      <p:bldP spid="43027" grpId="0" animBg="1"/>
      <p:bldP spid="43027" grpId="1" animBg="1"/>
      <p:bldP spid="4302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с\для презентаций\фоны красивые\126 фоны для презентаций\c038d85627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3"/>
            <a:ext cx="9143999" cy="6858869"/>
          </a:xfrm>
          <a:prstGeom prst="rect">
            <a:avLst/>
          </a:prstGeom>
          <a:noFill/>
        </p:spPr>
      </p:pic>
      <p:pic>
        <p:nvPicPr>
          <p:cNvPr id="61444" name="Picture 4" descr="niaaeeieaiaaathuay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6250"/>
            <a:ext cx="247491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niaaeeieaiaaathuay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205038"/>
            <a:ext cx="2089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niaaeeieaiaaathuay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736600"/>
            <a:ext cx="2474913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niaaeeieaiaaathuay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068638"/>
            <a:ext cx="2089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 descr="niaaeeieaiaaathuay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052513"/>
            <a:ext cx="18272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 descr="niaaeeieaiaaathuay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75" y="2565400"/>
            <a:ext cx="22701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1" descr="морж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8499480" cy="604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any Meeting">
  <a:themeElements>
    <a:clrScheme name="Company Meeting 5">
      <a:dk1>
        <a:srgbClr val="000000"/>
      </a:dk1>
      <a:lt1>
        <a:srgbClr val="FFFFFF"/>
      </a:lt1>
      <a:dk2>
        <a:srgbClr val="404176"/>
      </a:dk2>
      <a:lt2>
        <a:srgbClr val="969696"/>
      </a:lt2>
      <a:accent1>
        <a:srgbClr val="B4CD81"/>
      </a:accent1>
      <a:accent2>
        <a:srgbClr val="717EB5"/>
      </a:accent2>
      <a:accent3>
        <a:srgbClr val="FFFFFF"/>
      </a:accent3>
      <a:accent4>
        <a:srgbClr val="000000"/>
      </a:accent4>
      <a:accent5>
        <a:srgbClr val="D6E3C1"/>
      </a:accent5>
      <a:accent6>
        <a:srgbClr val="6672A4"/>
      </a:accent6>
      <a:hlink>
        <a:srgbClr val="D793C2"/>
      </a:hlink>
      <a:folHlink>
        <a:srgbClr val="826799"/>
      </a:folHlink>
    </a:clrScheme>
    <a:fontScheme name="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Meeting 7">
        <a:dk1>
          <a:srgbClr val="808000"/>
        </a:dk1>
        <a:lt1>
          <a:srgbClr val="FFFFFF"/>
        </a:lt1>
        <a:dk2>
          <a:srgbClr val="00FF00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AFFAA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865</Words>
  <Application>Microsoft Office PowerPoint</Application>
  <PresentationFormat>Экран (4:3)</PresentationFormat>
  <Paragraphs>111</Paragraphs>
  <Slides>20</Slides>
  <Notes>17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Company Meeting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Alla</cp:lastModifiedBy>
  <cp:revision>72</cp:revision>
  <dcterms:created xsi:type="dcterms:W3CDTF">2008-11-07T16:15:47Z</dcterms:created>
  <dcterms:modified xsi:type="dcterms:W3CDTF">2014-10-28T13:30:57Z</dcterms:modified>
</cp:coreProperties>
</file>