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843F1-13DB-4895-A946-970455C4422D}" type="datetimeFigureOut">
              <a:rPr lang="ru-RU" smtClean="0"/>
              <a:pPr/>
              <a:t>11.11.2012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6C76-8280-415F-9357-B8741F2432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285992"/>
            <a:ext cx="8429684" cy="1470025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Тема урока.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Правописание слов с безударной гласной в корне слова  и проверяемой буквой согласного в корне слова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5867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Проверь внимательно, мой друг:</a:t>
            </a:r>
          </a:p>
          <a:p>
            <a:pPr>
              <a:buNone/>
            </a:pPr>
            <a:r>
              <a:rPr lang="ru-RU" sz="4400" dirty="0" smtClean="0"/>
              <a:t>В словах есть безударный звук,</a:t>
            </a:r>
          </a:p>
          <a:p>
            <a:pPr>
              <a:buNone/>
            </a:pPr>
            <a:r>
              <a:rPr lang="ru-RU" sz="4400" dirty="0" smtClean="0"/>
              <a:t>Заставь его под ударенье встать,</a:t>
            </a:r>
          </a:p>
          <a:p>
            <a:pPr>
              <a:buNone/>
            </a:pPr>
            <a:r>
              <a:rPr lang="ru-RU" sz="4400" dirty="0" smtClean="0"/>
              <a:t>Тогда в тетради ты получишь пять.</a:t>
            </a:r>
            <a:endParaRPr lang="ru-RU" sz="4400" dirty="0"/>
          </a:p>
        </p:txBody>
      </p:sp>
      <p:pic>
        <p:nvPicPr>
          <p:cNvPr id="1026" name="Picture 2" descr="J:\Картинки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05272"/>
            <a:ext cx="2796509" cy="27527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64291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Запиши слова. Поставь знак ударения. Вставь </a:t>
            </a:r>
            <a:r>
              <a:rPr lang="ru-RU" sz="2800" dirty="0" smtClean="0"/>
              <a:t>безударную </a:t>
            </a:r>
            <a:r>
              <a:rPr lang="ru-RU" sz="2800" dirty="0"/>
              <a:t>гласную в корне </a:t>
            </a:r>
            <a:r>
              <a:rPr lang="ru-RU" sz="2800" dirty="0" smtClean="0"/>
              <a:t>слова и подбери проверочное слово.</a:t>
            </a:r>
            <a:endParaRPr lang="ru-RU" sz="2800" dirty="0"/>
          </a:p>
        </p:txBody>
      </p:sp>
      <p:pic>
        <p:nvPicPr>
          <p:cNvPr id="6148" name="Picture 13" descr="5f5ec3172942259681617900e86900a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019800"/>
            <a:ext cx="7048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04800" y="1295400"/>
            <a:ext cx="84820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/>
              <a:t>   </a:t>
            </a:r>
            <a:endParaRPr lang="ru-RU" sz="4400" dirty="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2143116"/>
            <a:ext cx="8915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 smtClean="0"/>
              <a:t>     З…</a:t>
            </a:r>
            <a:r>
              <a:rPr lang="ru-RU" sz="4400" dirty="0" err="1" smtClean="0"/>
              <a:t>ма</a:t>
            </a:r>
            <a:r>
              <a:rPr lang="ru-RU" sz="4400" dirty="0"/>
              <a:t>, </a:t>
            </a:r>
            <a:r>
              <a:rPr lang="ru-RU" sz="4400" dirty="0" err="1"/>
              <a:t>з</a:t>
            </a:r>
            <a:r>
              <a:rPr lang="ru-RU" sz="4400" dirty="0"/>
              <a:t>…</a:t>
            </a:r>
            <a:r>
              <a:rPr lang="ru-RU" sz="4400" dirty="0" err="1"/>
              <a:t>мовье</a:t>
            </a:r>
            <a:r>
              <a:rPr lang="ru-RU" sz="4400" dirty="0"/>
              <a:t>, </a:t>
            </a:r>
            <a:r>
              <a:rPr lang="ru-RU" sz="4400" dirty="0" err="1"/>
              <a:t>з</a:t>
            </a:r>
            <a:r>
              <a:rPr lang="ru-RU" sz="4400" dirty="0"/>
              <a:t>…</a:t>
            </a:r>
            <a:r>
              <a:rPr lang="ru-RU" sz="4400" dirty="0" err="1"/>
              <a:t>мующие</a:t>
            </a:r>
            <a:r>
              <a:rPr lang="ru-RU" sz="4400" dirty="0" smtClean="0"/>
              <a:t>,</a:t>
            </a:r>
          </a:p>
          <a:p>
            <a:r>
              <a:rPr lang="ru-RU" sz="4400" dirty="0"/>
              <a:t> </a:t>
            </a:r>
            <a:r>
              <a:rPr lang="ru-RU" sz="4400" dirty="0" smtClean="0"/>
              <a:t>    </a:t>
            </a:r>
            <a:r>
              <a:rPr lang="ru-RU" sz="4400" dirty="0" err="1" smtClean="0"/>
              <a:t>з</a:t>
            </a:r>
            <a:r>
              <a:rPr lang="ru-RU" sz="4400" dirty="0" smtClean="0"/>
              <a:t>…</a:t>
            </a:r>
            <a:r>
              <a:rPr lang="ru-RU" sz="4400" dirty="0" err="1" smtClean="0"/>
              <a:t>мовать</a:t>
            </a:r>
            <a:endParaRPr lang="ru-RU" sz="4400" dirty="0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428596" y="3571876"/>
            <a:ext cx="842968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4400" dirty="0" err="1" smtClean="0"/>
              <a:t>Пок</a:t>
            </a:r>
            <a:r>
              <a:rPr lang="ru-RU" sz="4400" dirty="0" smtClean="0"/>
              <a:t>…</a:t>
            </a:r>
            <a:r>
              <a:rPr lang="ru-RU" sz="4400" dirty="0" err="1" smtClean="0"/>
              <a:t>рмить</a:t>
            </a:r>
            <a:r>
              <a:rPr lang="ru-RU" sz="4400" dirty="0"/>
              <a:t>, к…</a:t>
            </a:r>
            <a:r>
              <a:rPr lang="ru-RU" sz="4400" dirty="0" err="1"/>
              <a:t>рмушка</a:t>
            </a:r>
            <a:r>
              <a:rPr lang="ru-RU" sz="4400" dirty="0"/>
              <a:t>, </a:t>
            </a:r>
            <a:r>
              <a:rPr lang="ru-RU" sz="4400" dirty="0" err="1"/>
              <a:t>к</a:t>
            </a:r>
            <a:r>
              <a:rPr lang="ru-RU" sz="4400" dirty="0"/>
              <a:t>…</a:t>
            </a:r>
            <a:r>
              <a:rPr lang="ru-RU" sz="4400" dirty="0" err="1"/>
              <a:t>рмилец</a:t>
            </a:r>
            <a:r>
              <a:rPr lang="ru-RU" sz="4400" dirty="0"/>
              <a:t>.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85720" y="5000636"/>
            <a:ext cx="848204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 smtClean="0"/>
              <a:t> </a:t>
            </a:r>
            <a:r>
              <a:rPr lang="ru-RU" sz="4400" dirty="0" err="1" smtClean="0"/>
              <a:t>Кр</a:t>
            </a:r>
            <a:r>
              <a:rPr lang="ru-RU" sz="4400" dirty="0" smtClean="0"/>
              <a:t>…</a:t>
            </a:r>
            <a:r>
              <a:rPr lang="ru-RU" sz="4400" dirty="0" err="1" smtClean="0"/>
              <a:t>чит</a:t>
            </a:r>
            <a:r>
              <a:rPr lang="ru-RU" sz="4400" dirty="0"/>
              <a:t>, </a:t>
            </a:r>
            <a:r>
              <a:rPr lang="ru-RU" sz="4400" dirty="0" err="1"/>
              <a:t>кр</a:t>
            </a:r>
            <a:r>
              <a:rPr lang="ru-RU" sz="4400" dirty="0"/>
              <a:t>…кун, </a:t>
            </a:r>
            <a:r>
              <a:rPr lang="ru-RU" sz="4400" dirty="0" err="1"/>
              <a:t>кр</a:t>
            </a:r>
            <a:r>
              <a:rPr lang="ru-RU" sz="4400" dirty="0"/>
              <a:t>…</a:t>
            </a:r>
            <a:r>
              <a:rPr lang="ru-RU" sz="4400" dirty="0" err="1"/>
              <a:t>кливый</a:t>
            </a:r>
            <a:r>
              <a:rPr lang="ru-RU" sz="4400" dirty="0" smtClean="0"/>
              <a:t>, </a:t>
            </a:r>
          </a:p>
          <a:p>
            <a:r>
              <a:rPr lang="ru-RU" sz="4400" dirty="0" smtClean="0"/>
              <a:t> </a:t>
            </a:r>
            <a:r>
              <a:rPr lang="ru-RU" sz="4400" dirty="0" err="1" smtClean="0"/>
              <a:t>кр</a:t>
            </a:r>
            <a:r>
              <a:rPr lang="ru-RU" sz="4400" dirty="0" smtClean="0"/>
              <a:t>…</a:t>
            </a:r>
            <a:r>
              <a:rPr lang="ru-RU" sz="4400" dirty="0" err="1" smtClean="0"/>
              <a:t>чащий</a:t>
            </a:r>
            <a:r>
              <a:rPr lang="ru-RU" sz="4400" dirty="0"/>
              <a:t>.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928662" y="2786058"/>
            <a:ext cx="4892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928662" y="2143116"/>
            <a:ext cx="38258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2500298" y="2143116"/>
            <a:ext cx="38258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4857752" y="2143116"/>
            <a:ext cx="48923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1500166" y="3571876"/>
            <a:ext cx="3825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3857620" y="3571876"/>
            <a:ext cx="38258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785786" y="4214818"/>
            <a:ext cx="3825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о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000100" y="5000636"/>
            <a:ext cx="3825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3000364" y="5000636"/>
            <a:ext cx="4892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5000628" y="5000636"/>
            <a:ext cx="3825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1000100" y="5643578"/>
            <a:ext cx="3825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dirty="0">
                <a:solidFill>
                  <a:srgbClr val="FF3300"/>
                </a:solidFill>
              </a:rPr>
              <a:t>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8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2000"/>
                                        <p:tgtEl>
                                          <p:spTgt spid="8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2000"/>
                                        <p:tgtEl>
                                          <p:spTgt spid="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20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2000"/>
                                        <p:tgtEl>
                                          <p:spTgt spid="8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07" grpId="0"/>
      <p:bldP spid="8208" grpId="0"/>
      <p:bldP spid="8209" grpId="0"/>
      <p:bldP spid="8210" grpId="0"/>
      <p:bldP spid="8220" grpId="0"/>
      <p:bldP spid="8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Картинки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29132"/>
            <a:ext cx="2467498" cy="24288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285728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Если слышишь парный звук,</a:t>
            </a:r>
          </a:p>
          <a:p>
            <a:r>
              <a:rPr lang="ru-RU" sz="4400" dirty="0" smtClean="0"/>
              <a:t>Будь внимателен, мой друг!</a:t>
            </a:r>
          </a:p>
          <a:p>
            <a:r>
              <a:rPr lang="ru-RU" sz="4400" dirty="0" smtClean="0"/>
              <a:t>Парный сразу проверяй</a:t>
            </a:r>
          </a:p>
          <a:p>
            <a:r>
              <a:rPr lang="ru-RU" sz="4400" dirty="0" smtClean="0"/>
              <a:t>Слово это изменяй.</a:t>
            </a:r>
          </a:p>
          <a:p>
            <a:r>
              <a:rPr lang="ru-RU" sz="4400" dirty="0" smtClean="0"/>
              <a:t>Зуб – на зубы, куст – кусты,</a:t>
            </a:r>
          </a:p>
          <a:p>
            <a:r>
              <a:rPr lang="ru-RU" sz="4400" dirty="0" smtClean="0"/>
              <a:t>Будешь грамотным и ты.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J:\Картинки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4429132"/>
            <a:ext cx="2467498" cy="24288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428604"/>
            <a:ext cx="821537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Иногда согласные играют с нами в прятки.</a:t>
            </a:r>
          </a:p>
          <a:p>
            <a:r>
              <a:rPr lang="ru-RU" sz="4400" dirty="0" smtClean="0"/>
              <a:t>Они не произносятся, но пишутся в тетрадке.</a:t>
            </a:r>
          </a:p>
          <a:p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571876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 каких согласных идёт речь?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Картинки\анимации\455613-89638becfa246e9f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5086344"/>
            <a:ext cx="2343753" cy="17716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500042"/>
            <a:ext cx="40005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/>
              <a:t>к</a:t>
            </a:r>
            <a:r>
              <a:rPr lang="ru-RU" sz="6000" dirty="0" err="1" smtClean="0"/>
              <a:t>ре</a:t>
            </a:r>
            <a:r>
              <a:rPr lang="ru-RU" sz="6000" dirty="0" smtClean="0"/>
              <a:t>…кий</a:t>
            </a:r>
          </a:p>
          <a:p>
            <a:r>
              <a:rPr lang="ru-RU" sz="6000" dirty="0" err="1" smtClean="0"/>
              <a:t>хру</a:t>
            </a:r>
            <a:r>
              <a:rPr lang="ru-RU" sz="6000" dirty="0" smtClean="0"/>
              <a:t>…кий</a:t>
            </a:r>
          </a:p>
          <a:p>
            <a:r>
              <a:rPr lang="ru-RU" sz="6000" dirty="0"/>
              <a:t>р</a:t>
            </a:r>
            <a:r>
              <a:rPr lang="ru-RU" sz="6000" dirty="0" smtClean="0"/>
              <a:t>е…кий</a:t>
            </a:r>
          </a:p>
          <a:p>
            <a:r>
              <a:rPr lang="ru-RU" sz="6000" dirty="0" err="1"/>
              <a:t>г</a:t>
            </a:r>
            <a:r>
              <a:rPr lang="ru-RU" sz="6000" dirty="0" err="1" smtClean="0"/>
              <a:t>рус</a:t>
            </a:r>
            <a:r>
              <a:rPr lang="ru-RU" sz="6000" dirty="0" smtClean="0"/>
              <a:t>…</a:t>
            </a:r>
            <a:r>
              <a:rPr lang="ru-RU" sz="6000" dirty="0" err="1" smtClean="0"/>
              <a:t>ный</a:t>
            </a:r>
            <a:endParaRPr lang="ru-RU" sz="6000" dirty="0" smtClean="0"/>
          </a:p>
          <a:p>
            <a:r>
              <a:rPr lang="ru-RU" sz="6000" dirty="0" err="1"/>
              <a:t>л</a:t>
            </a:r>
            <a:r>
              <a:rPr lang="ru-RU" sz="6000" dirty="0" err="1" smtClean="0"/>
              <a:t>о</a:t>
            </a:r>
            <a:r>
              <a:rPr lang="ru-RU" sz="6000" dirty="0" smtClean="0"/>
              <a:t>…кий</a:t>
            </a:r>
          </a:p>
          <a:p>
            <a:r>
              <a:rPr lang="ru-RU" sz="6000" dirty="0" err="1"/>
              <a:t>б</a:t>
            </a:r>
            <a:r>
              <a:rPr lang="ru-RU" sz="6000" dirty="0" err="1" smtClean="0"/>
              <a:t>ли</a:t>
            </a:r>
            <a:r>
              <a:rPr lang="ru-RU" sz="6000" dirty="0" smtClean="0"/>
              <a:t>…</a:t>
            </a:r>
            <a:r>
              <a:rPr lang="ru-RU" sz="6000" dirty="0" err="1" smtClean="0"/>
              <a:t>зо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643406" y="571480"/>
            <a:ext cx="45005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/>
              <a:t>в</a:t>
            </a:r>
            <a:r>
              <a:rPr lang="ru-RU" sz="6000" dirty="0" smtClean="0"/>
              <a:t>кус…</a:t>
            </a:r>
            <a:r>
              <a:rPr lang="ru-RU" sz="6000" dirty="0" err="1" smtClean="0"/>
              <a:t>ный</a:t>
            </a:r>
            <a:endParaRPr lang="ru-RU" sz="6000" dirty="0" smtClean="0"/>
          </a:p>
          <a:p>
            <a:r>
              <a:rPr lang="ru-RU" sz="6000" dirty="0" err="1"/>
              <a:t>р</a:t>
            </a:r>
            <a:r>
              <a:rPr lang="ru-RU" sz="6000" dirty="0" err="1" smtClean="0"/>
              <a:t>адос</a:t>
            </a:r>
            <a:r>
              <a:rPr lang="ru-RU" sz="6000" dirty="0" smtClean="0"/>
              <a:t>…</a:t>
            </a:r>
            <a:r>
              <a:rPr lang="ru-RU" sz="6000" dirty="0" err="1" smtClean="0"/>
              <a:t>ный</a:t>
            </a:r>
            <a:endParaRPr lang="ru-RU" sz="6000" dirty="0" smtClean="0"/>
          </a:p>
          <a:p>
            <a:r>
              <a:rPr lang="ru-RU" sz="6000" dirty="0"/>
              <a:t>ч</a:t>
            </a:r>
            <a:r>
              <a:rPr lang="ru-RU" sz="6000" dirty="0" smtClean="0"/>
              <a:t>ес…</a:t>
            </a:r>
            <a:r>
              <a:rPr lang="ru-RU" sz="6000" dirty="0" err="1" smtClean="0"/>
              <a:t>ный</a:t>
            </a:r>
            <a:endParaRPr lang="ru-RU" sz="6000" dirty="0" smtClean="0"/>
          </a:p>
          <a:p>
            <a:r>
              <a:rPr lang="ru-RU" sz="6000" dirty="0"/>
              <a:t>ч</a:t>
            </a:r>
            <a:r>
              <a:rPr lang="ru-RU" sz="6000" dirty="0" smtClean="0"/>
              <a:t>удес…</a:t>
            </a:r>
            <a:r>
              <a:rPr lang="ru-RU" sz="6000" dirty="0" err="1" smtClean="0"/>
              <a:t>ный</a:t>
            </a:r>
            <a:endParaRPr lang="ru-RU" sz="6000" dirty="0" smtClean="0"/>
          </a:p>
          <a:p>
            <a:r>
              <a:rPr lang="ru-RU" sz="6000" dirty="0"/>
              <a:t>п</a:t>
            </a:r>
            <a:r>
              <a:rPr lang="ru-RU" sz="6000" dirty="0" smtClean="0"/>
              <a:t>оз…но</a:t>
            </a:r>
          </a:p>
          <a:p>
            <a:r>
              <a:rPr lang="ru-RU" sz="6000" dirty="0"/>
              <a:t>л</a:t>
            </a:r>
            <a:r>
              <a:rPr lang="ru-RU" sz="6000" dirty="0" smtClean="0"/>
              <a:t>и…кий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643174" y="0"/>
            <a:ext cx="43268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Найди лишнее слово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9297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Инструкция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Произнеси слово. Определи, есть ли в нём парный согласный звук или непроизносимый согласный звук.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Подбери однокоренное проверочное слово.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Напиши слово.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Обозначь орфограмму. </a:t>
            </a:r>
            <a:endParaRPr lang="ru-RU" sz="4400" dirty="0"/>
          </a:p>
        </p:txBody>
      </p:sp>
      <p:pic>
        <p:nvPicPr>
          <p:cNvPr id="3" name="Picture 2" descr="J:\Картинки\уче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3619" y="3857628"/>
            <a:ext cx="2430381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473075" y="2347913"/>
            <a:ext cx="1689100" cy="1773237"/>
            <a:chOff x="2975610" y="2053590"/>
            <a:chExt cx="3192780" cy="2750820"/>
          </a:xfrm>
        </p:grpSpPr>
        <p:sp>
          <p:nvSpPr>
            <p:cNvPr id="22" name="Улыбающееся лицо 21"/>
            <p:cNvSpPr/>
            <p:nvPr/>
          </p:nvSpPr>
          <p:spPr>
            <a:xfrm>
              <a:off x="2975610" y="2053590"/>
              <a:ext cx="3192780" cy="2750820"/>
            </a:xfrm>
            <a:prstGeom prst="smileyFace">
              <a:avLst>
                <a:gd name="adj" fmla="val 498"/>
              </a:avLst>
            </a:prstGeom>
            <a:solidFill>
              <a:srgbClr val="FFFF00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4887078" y="2861351"/>
              <a:ext cx="375091" cy="320149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7907" name="Овал 23"/>
            <p:cNvSpPr>
              <a:spLocks noChangeArrowheads="1"/>
            </p:cNvSpPr>
            <p:nvPr/>
          </p:nvSpPr>
          <p:spPr bwMode="auto">
            <a:xfrm>
              <a:off x="3882390" y="2861311"/>
              <a:ext cx="373379" cy="320040"/>
            </a:xfrm>
            <a:prstGeom prst="ellipse">
              <a:avLst/>
            </a:prstGeom>
            <a:solidFill>
              <a:srgbClr val="000000"/>
            </a:solidFill>
            <a:ln w="25400" algn="ctr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</p:grpSp>
      <p:sp>
        <p:nvSpPr>
          <p:cNvPr id="34" name="Улыбающееся лицо 33"/>
          <p:cNvSpPr/>
          <p:nvPr/>
        </p:nvSpPr>
        <p:spPr>
          <a:xfrm>
            <a:off x="473075" y="4491038"/>
            <a:ext cx="1689100" cy="177165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Улыбающееся лицо 37"/>
          <p:cNvSpPr/>
          <p:nvPr/>
        </p:nvSpPr>
        <p:spPr>
          <a:xfrm>
            <a:off x="511175" y="311150"/>
            <a:ext cx="1689100" cy="1771650"/>
          </a:xfrm>
          <a:prstGeom prst="smileyFace">
            <a:avLst>
              <a:gd name="adj" fmla="val 4653"/>
            </a:avLst>
          </a:prstGeom>
          <a:solidFill>
            <a:srgbClr val="00B050"/>
          </a:solidFill>
          <a:ln w="2540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1522413" y="831850"/>
            <a:ext cx="198437" cy="204788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4" name="Овал 39"/>
          <p:cNvSpPr>
            <a:spLocks noChangeArrowheads="1"/>
          </p:cNvSpPr>
          <p:nvPr/>
        </p:nvSpPr>
        <p:spPr bwMode="auto">
          <a:xfrm>
            <a:off x="990600" y="831850"/>
            <a:ext cx="198438" cy="204788"/>
          </a:xfrm>
          <a:prstGeom prst="ellipse">
            <a:avLst/>
          </a:prstGeom>
          <a:solidFill>
            <a:srgbClr val="000000"/>
          </a:soli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7895" name="Овал 35"/>
          <p:cNvSpPr>
            <a:spLocks noChangeArrowheads="1"/>
          </p:cNvSpPr>
          <p:nvPr/>
        </p:nvSpPr>
        <p:spPr bwMode="auto">
          <a:xfrm>
            <a:off x="952500" y="5010150"/>
            <a:ext cx="198438" cy="206375"/>
          </a:xfrm>
          <a:prstGeom prst="ellipse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484313" y="5010150"/>
            <a:ext cx="198437" cy="206375"/>
          </a:xfrm>
          <a:prstGeom prst="ellipse">
            <a:avLst/>
          </a:prstGeom>
          <a:solidFill>
            <a:schemeClr val="tx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7" name="TextBox 2"/>
          <p:cNvSpPr txBox="1">
            <a:spLocks noChangeArrowheads="1"/>
          </p:cNvSpPr>
          <p:nvPr/>
        </p:nvSpPr>
        <p:spPr bwMode="auto">
          <a:xfrm>
            <a:off x="2411413" y="319088"/>
            <a:ext cx="6397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Урок прошёл удачно: я активно участвовал в работе класса, с заданиями справился успешно. Я очень доволен собой!</a:t>
            </a:r>
          </a:p>
        </p:txBody>
      </p:sp>
      <p:sp>
        <p:nvSpPr>
          <p:cNvPr id="37898" name="TextBox 41"/>
          <p:cNvSpPr txBox="1">
            <a:spLocks noChangeArrowheads="1"/>
          </p:cNvSpPr>
          <p:nvPr/>
        </p:nvSpPr>
        <p:spPr bwMode="auto">
          <a:xfrm>
            <a:off x="2411413" y="2366963"/>
            <a:ext cx="6397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Сегодня на уроке не все задания оказались такими уж лёгкими. Мне было трудно, но я справился. Я вполне доволен собой!</a:t>
            </a:r>
          </a:p>
        </p:txBody>
      </p:sp>
      <p:sp>
        <p:nvSpPr>
          <p:cNvPr id="37899" name="TextBox 42"/>
          <p:cNvSpPr txBox="1">
            <a:spLocks noChangeArrowheads="1"/>
          </p:cNvSpPr>
          <p:nvPr/>
        </p:nvSpPr>
        <p:spPr bwMode="auto">
          <a:xfrm>
            <a:off x="2424113" y="4740275"/>
            <a:ext cx="63960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Задания на уроке оказались слишком трудными. Мне нужна помощь!</a:t>
            </a:r>
          </a:p>
        </p:txBody>
      </p:sp>
      <p:pic>
        <p:nvPicPr>
          <p:cNvPr id="3074" name="Picture 2" descr="J:\Картинки\уче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5182388"/>
            <a:ext cx="1357290" cy="1675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239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урока.  Правописание слов с безударной гласной в корне слова  и проверяемой буквой согласного в корне слова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урока.  Правописание слов с безударной гласной в корне слова  и проверяемой буквой согласного в корне слова</dc:title>
  <dc:creator>Computer</dc:creator>
  <cp:lastModifiedBy>Computer</cp:lastModifiedBy>
  <cp:revision>8</cp:revision>
  <dcterms:created xsi:type="dcterms:W3CDTF">2012-11-11T10:00:55Z</dcterms:created>
  <dcterms:modified xsi:type="dcterms:W3CDTF">2012-11-11T15:16:51Z</dcterms:modified>
</cp:coreProperties>
</file>