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4660"/>
  </p:normalViewPr>
  <p:slideViewPr>
    <p:cSldViewPr>
      <p:cViewPr varScale="1">
        <p:scale>
          <a:sx n="87" d="100"/>
          <a:sy n="87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C7A22-A766-44FD-911E-37E0B9273EFD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55387-1C6E-4C49-84C5-4FFF18EF17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569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55387-1C6E-4C49-84C5-4FFF18EF17B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D0DE009-0149-45E8-9F9E-1830C5A90B6B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EAF1AB2-AC90-47D5-BB7A-39FB721EFB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14412" y="71438"/>
            <a:ext cx="9715568" cy="6643710"/>
          </a:xfrm>
          <a:prstGeom prst="rect">
            <a:avLst/>
          </a:prstGeom>
        </p:spPr>
      </p:pic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«Схема экспертной оценки адаптации ребенка к школе» (для учителей и родителей) Авт. О.Л. Соколова, О.В. Сорокина, В.И. Чирков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Развитие воли: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/>
              <a:t>1.Предоставляйте детям больше самостоятельности. Пусть ребенок делает открытия сам, не спешите предоставлять ему знания в готовом виде.</a:t>
            </a:r>
          </a:p>
          <a:p>
            <a:pPr>
              <a:buNone/>
            </a:pPr>
            <a:r>
              <a:rPr lang="ru-RU" sz="1800" dirty="0" smtClean="0"/>
              <a:t>2.Проявляйте интерес к занятиям, создавайте положительный фон и настрой на обучение.</a:t>
            </a:r>
          </a:p>
          <a:p>
            <a:pPr>
              <a:buNone/>
            </a:pPr>
            <a:r>
              <a:rPr lang="ru-RU" sz="1800" dirty="0" smtClean="0"/>
              <a:t>3.Отмечайте у ребенка его успехи и достижения, старания.</a:t>
            </a:r>
          </a:p>
          <a:p>
            <a:pPr>
              <a:buNone/>
            </a:pPr>
            <a:r>
              <a:rPr lang="ru-RU" sz="1800" dirty="0" smtClean="0"/>
              <a:t>4.Очена важна интонация, эмоциональная окраска высказывания, обращенного к ребенку.</a:t>
            </a:r>
          </a:p>
          <a:p>
            <a:pPr>
              <a:buNone/>
            </a:pPr>
            <a:r>
              <a:rPr lang="ru-RU" sz="1800" dirty="0" smtClean="0"/>
              <a:t>5. НЕЛЬЗЯ ГОВОРИТЬ: « ТЫ НЕ </a:t>
            </a:r>
            <a:r>
              <a:rPr lang="ru-RU" sz="1800" dirty="0" smtClean="0"/>
              <a:t>УМЕЕШЬ </a:t>
            </a:r>
            <a:r>
              <a:rPr lang="ru-RU" sz="1800" dirty="0" smtClean="0"/>
              <a:t>РИСОВАТЬ, СТРОИТЬ...». В таких случаях ребенок не может сохранить побуждение к данному виду деятельности, утрачивает уверенность к себе, в своих силах, способностях.</a:t>
            </a:r>
          </a:p>
          <a:p>
            <a:pPr>
              <a:buNone/>
            </a:pPr>
            <a:r>
              <a:rPr lang="ru-RU" sz="1800" dirty="0" smtClean="0"/>
              <a:t>6.Оценивайте объективно возможности и способности ребенка. НЕ СРАВНИВАЙТЕ ЕГО С ДРУГИМИ ДЕТЬМИ!</a:t>
            </a:r>
          </a:p>
          <a:p>
            <a:pPr>
              <a:buNone/>
            </a:pPr>
            <a:r>
              <a:rPr lang="ru-RU" sz="1800" dirty="0" smtClean="0"/>
              <a:t>7. В отношениях с ребенком </a:t>
            </a:r>
            <a:r>
              <a:rPr lang="ru-RU" sz="1800" dirty="0" smtClean="0"/>
              <a:t>не допустимы </a:t>
            </a:r>
            <a:r>
              <a:rPr lang="ru-RU" sz="1800" dirty="0" smtClean="0"/>
              <a:t>резкий переход от положительных оценок к резко отрицательным.</a:t>
            </a:r>
            <a:endParaRPr lang="ru-RU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Адаптация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естественное состояние человека, проявляющееся в приспособлении (привыкании) к новым условиям жизни, новой деятельности, новым социальным контактам, новым социальным ролям.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71481"/>
            <a:ext cx="778674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Основные показатели благоприятной адаптации ребенка:</a:t>
            </a:r>
          </a:p>
          <a:p>
            <a:endParaRPr lang="ru-RU" sz="2800" dirty="0" smtClean="0"/>
          </a:p>
          <a:p>
            <a:r>
              <a:rPr lang="ru-RU" sz="2800" dirty="0" smtClean="0"/>
              <a:t>•     сохранение физического, психического и социального здоровья детей;</a:t>
            </a:r>
          </a:p>
          <a:p>
            <a:endParaRPr lang="ru-RU" sz="2800" dirty="0" smtClean="0"/>
          </a:p>
          <a:p>
            <a:r>
              <a:rPr lang="ru-RU" sz="2800" dirty="0" smtClean="0"/>
              <a:t>•     установление контакта с учащимися, с учителем;</a:t>
            </a:r>
          </a:p>
          <a:p>
            <a:endParaRPr lang="ru-RU" sz="2800" dirty="0" smtClean="0"/>
          </a:p>
          <a:p>
            <a:r>
              <a:rPr lang="ru-RU" sz="2800" dirty="0" smtClean="0"/>
              <a:t>•     формирование адекватного поведения;</a:t>
            </a:r>
          </a:p>
          <a:p>
            <a:endParaRPr lang="ru-RU" sz="2800" dirty="0" smtClean="0"/>
          </a:p>
          <a:p>
            <a:r>
              <a:rPr lang="ru-RU" sz="2800" dirty="0" smtClean="0"/>
              <a:t>•     овладение навыками учебной деятельности.</a:t>
            </a:r>
            <a:endParaRPr lang="ru-RU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214290"/>
            <a:ext cx="792961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/>
              <a:t>На течение адаптации первоклассников оказывают влияние различные факторы. К числу наиболее благоприятных факторов относят следующие:</a:t>
            </a:r>
          </a:p>
          <a:p>
            <a:endParaRPr lang="ru-RU" dirty="0" smtClean="0"/>
          </a:p>
          <a:p>
            <a:r>
              <a:rPr lang="ru-RU" dirty="0" smtClean="0"/>
              <a:t>•     </a:t>
            </a:r>
            <a:r>
              <a:rPr lang="ru-RU" dirty="0" smtClean="0"/>
              <a:t>адекватная самооценка </a:t>
            </a:r>
            <a:r>
              <a:rPr lang="ru-RU" dirty="0" smtClean="0"/>
              <a:t>своего положения ребенком;</a:t>
            </a:r>
          </a:p>
          <a:p>
            <a:endParaRPr lang="ru-RU" dirty="0" smtClean="0"/>
          </a:p>
          <a:p>
            <a:r>
              <a:rPr lang="ru-RU" dirty="0" smtClean="0"/>
              <a:t>•     правильные методы воспитания в семье;</a:t>
            </a:r>
          </a:p>
          <a:p>
            <a:endParaRPr lang="ru-RU" dirty="0" smtClean="0"/>
          </a:p>
          <a:p>
            <a:r>
              <a:rPr lang="ru-RU" dirty="0" smtClean="0"/>
              <a:t>•     отсутствие в семье конфликтных ситуаций;</a:t>
            </a:r>
          </a:p>
          <a:p>
            <a:endParaRPr lang="ru-RU" dirty="0" smtClean="0"/>
          </a:p>
          <a:p>
            <a:r>
              <a:rPr lang="ru-RU" dirty="0" smtClean="0"/>
              <a:t>•     благоприятный статус в группе сверстников и т.д.</a:t>
            </a:r>
          </a:p>
          <a:p>
            <a:endParaRPr lang="ru-RU" dirty="0" smtClean="0"/>
          </a:p>
          <a:p>
            <a:pPr algn="ctr"/>
            <a:r>
              <a:rPr lang="ru-RU" b="1" u="sng" dirty="0" smtClean="0"/>
              <a:t>К числу неблагоприятных факторов, влияющих на адаптацию к школе, относят следующие:</a:t>
            </a:r>
          </a:p>
          <a:p>
            <a:endParaRPr lang="ru-RU" dirty="0" smtClean="0"/>
          </a:p>
          <a:p>
            <a:r>
              <a:rPr lang="ru-RU" dirty="0" smtClean="0"/>
              <a:t>•     неправильные методы воспитания в семье;</a:t>
            </a:r>
          </a:p>
          <a:p>
            <a:endParaRPr lang="ru-RU" dirty="0" smtClean="0"/>
          </a:p>
          <a:p>
            <a:r>
              <a:rPr lang="ru-RU" smtClean="0"/>
              <a:t>•     </a:t>
            </a:r>
            <a:r>
              <a:rPr lang="ru-RU" smtClean="0"/>
              <a:t>функциональная </a:t>
            </a:r>
            <a:r>
              <a:rPr lang="ru-RU" dirty="0" smtClean="0"/>
              <a:t>неготовность к обучению в школе;</a:t>
            </a:r>
          </a:p>
          <a:p>
            <a:endParaRPr lang="ru-RU" dirty="0" smtClean="0"/>
          </a:p>
          <a:p>
            <a:r>
              <a:rPr lang="ru-RU" dirty="0" smtClean="0"/>
              <a:t>•     неудовлетворенность в общении со взрослыми;</a:t>
            </a:r>
          </a:p>
          <a:p>
            <a:endParaRPr lang="ru-RU" dirty="0" smtClean="0"/>
          </a:p>
          <a:p>
            <a:r>
              <a:rPr lang="ru-RU" dirty="0" smtClean="0"/>
              <a:t>•     неадекватное осознание своего положения в группе сверстников и т.д.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4488572"/>
          </a:xfrm>
        </p:spPr>
        <p:txBody>
          <a:bodyPr/>
          <a:lstStyle/>
          <a:p>
            <a:r>
              <a:rPr lang="ru-RU" sz="8800" dirty="0" smtClean="0"/>
              <a:t>Всем спасибо за внимание!</a:t>
            </a:r>
            <a:endParaRPr lang="ru-RU" sz="8800" dirty="0"/>
          </a:p>
        </p:txBody>
      </p:sp>
      <p:pic>
        <p:nvPicPr>
          <p:cNvPr id="3" name="Рисунок 2" descr="8185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423" y="0"/>
            <a:ext cx="7749153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Психологическая готовность</a:t>
            </a:r>
            <a:br>
              <a:rPr lang="ru-RU" dirty="0" smtClean="0"/>
            </a:br>
            <a:r>
              <a:rPr lang="ru-RU" dirty="0" smtClean="0"/>
              <a:t>к школьному обучению.</a:t>
            </a:r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85729"/>
            <a:ext cx="771530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3200" b="1" u="sng" dirty="0" smtClean="0">
                <a:latin typeface="Times New Roman" pitchFamily="18" charset="0"/>
                <a:cs typeface="Times New Roman" pitchFamily="18" charset="0"/>
              </a:rPr>
              <a:t>психологической готовностью к школьному обучению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понимается  необходимый и достаточный уровень психического развития ребенка для освоения школьной учебной программы в условиях обучения в коллективе сверстников. Необходимый и достаточный уровень актуального развития д.б. таким, чтобы программа обучения попадала в зону ближайшего развития ребенка. Зона ближайшего развития определяется тем, чего ребенок может достичь в сотрудничестве со взрослым.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1.Интеллектуальная готовность: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ru-RU" sz="1800" dirty="0" smtClean="0"/>
              <a:t>Наличие широкого кругозора;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err="1" smtClean="0"/>
              <a:t>Сформированность</a:t>
            </a:r>
            <a:r>
              <a:rPr lang="ru-RU" sz="1800" dirty="0" smtClean="0"/>
              <a:t> начальных умений учебной деятельности;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/>
              <a:t>Планомерность восприятия (наблюдательность);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/>
              <a:t>Развитие наглядно- образного мышления ( умение рассуждать и давать пояснение);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/>
              <a:t>Развитие воображение;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/>
              <a:t>Ориентировка в пространстве и времени;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/>
              <a:t>Хорошая память ( запоминание, воспроизведение, сохранение материала))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/>
              <a:t>Развитие фонетического слуха;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/>
              <a:t>Развитие мелкой моторики( владение карандашом, ручкой, ножницами, навыки рисования);</a:t>
            </a:r>
          </a:p>
          <a:p>
            <a:pPr>
              <a:buFont typeface="Wingdings" pitchFamily="2" charset="2"/>
              <a:buChar char="ü"/>
            </a:pPr>
            <a:r>
              <a:rPr lang="ru-RU" sz="1800" dirty="0" smtClean="0"/>
              <a:t>Предпосылки абстрактно- логического мышления( способность понимать символы, формулировать вопросы, способность самостоятельно рассуждать, находить причины явлений и делать простые выводы).</a:t>
            </a:r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2.Личностная готовность: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Принятие новой социальной позиции ( «Я ученик 1- ого класса»);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Позитивное отношение к школе, самому себе;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Развитие любознательности;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Желание ходить в школу;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Произвольное управление свои поведением;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Объективность самооценки.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3.Социально- психологическая готовность: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Способность взаимодействовать в коллективе;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Развитие потребности в общении;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Умение подчиняться правилам и нормам;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Умение действовать совместно, согласовывать свои действия.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4.Эмоционально- волевая готовность: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Эмоциональная устойчивость ( регуляция эмоций);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Умение продлить действия, приложив к этому усилия;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/>
              <a:t>Сформированность</a:t>
            </a:r>
            <a:r>
              <a:rPr lang="ru-RU" dirty="0" smtClean="0"/>
              <a:t> </a:t>
            </a:r>
            <a:r>
              <a:rPr lang="ru-RU" dirty="0" smtClean="0"/>
              <a:t>стремления преодолевать </a:t>
            </a:r>
            <a:r>
              <a:rPr lang="ru-RU" dirty="0" smtClean="0"/>
              <a:t>трудности.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5. Сенсорное развитие: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Развитие органов чувств;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Овладение сенсорными эталонами ( цвет, форма, размер, фактура);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Усвоение способов предметов ( восприятие предмета в целом, выделение основных частей, мелких деталей и соотношений между ними, нахождение отличительных признаков).</a:t>
            </a:r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Рекомендации по развитию мелкой моторики: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Рисование каракулей;</a:t>
            </a:r>
          </a:p>
          <a:p>
            <a:r>
              <a:rPr lang="ru-RU" dirty="0" smtClean="0"/>
              <a:t>Игры с пальцами;</a:t>
            </a:r>
          </a:p>
          <a:p>
            <a:r>
              <a:rPr lang="ru-RU" dirty="0" smtClean="0"/>
              <a:t>Массаж кончиков пальцев;</a:t>
            </a:r>
          </a:p>
          <a:p>
            <a:r>
              <a:rPr lang="ru-RU" dirty="0" smtClean="0"/>
              <a:t>Лепка из пластилина, глины, теста и др.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Тренировка пальцев является </a:t>
            </a:r>
            <a:r>
              <a:rPr lang="ru-RU" b="1" dirty="0" smtClean="0"/>
              <a:t>также </a:t>
            </a:r>
            <a:r>
              <a:rPr lang="ru-RU" b="1" dirty="0" smtClean="0"/>
              <a:t>средством развития интеллекта и речи.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75</TotalTime>
  <Words>644</Words>
  <Application>Microsoft Office PowerPoint</Application>
  <PresentationFormat>Экран (4:3)</PresentationFormat>
  <Paragraphs>82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Метро</vt:lpstr>
      <vt:lpstr>Презентация PowerPoint</vt:lpstr>
      <vt:lpstr>Психологическая готовность к школьному обучению.</vt:lpstr>
      <vt:lpstr>Презентация PowerPoint</vt:lpstr>
      <vt:lpstr>1.Интеллектуальная готовность:</vt:lpstr>
      <vt:lpstr>2.Личностная готовность:</vt:lpstr>
      <vt:lpstr>3.Социально- психологическая готовность:</vt:lpstr>
      <vt:lpstr>4.Эмоционально- волевая готовность:</vt:lpstr>
      <vt:lpstr>5. Сенсорное развитие:</vt:lpstr>
      <vt:lpstr>Рекомендации по развитию мелкой моторики:</vt:lpstr>
      <vt:lpstr>Развитие воли:</vt:lpstr>
      <vt:lpstr>Адаптация</vt:lpstr>
      <vt:lpstr>Презентация PowerPoint</vt:lpstr>
      <vt:lpstr>Презентация PowerPoint</vt:lpstr>
      <vt:lpstr>Всем спасибо за внимание!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XP GAME 2007</dc:creator>
  <cp:lastModifiedBy>Компьютер</cp:lastModifiedBy>
  <cp:revision>10</cp:revision>
  <dcterms:created xsi:type="dcterms:W3CDTF">2012-11-27T18:02:55Z</dcterms:created>
  <dcterms:modified xsi:type="dcterms:W3CDTF">2012-11-29T05:45:41Z</dcterms:modified>
</cp:coreProperties>
</file>