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9" r:id="rId3"/>
    <p:sldId id="262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64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19.12.2012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4294967295"/>
          </p:nvPr>
        </p:nvSpPr>
        <p:spPr>
          <a:xfrm>
            <a:off x="0" y="260350"/>
            <a:ext cx="9036050" cy="1873250"/>
          </a:xfrm>
        </p:spPr>
        <p:txBody>
          <a:bodyPr/>
          <a:lstStyle/>
          <a:p>
            <a:r>
              <a:rPr lang="ru-RU" sz="2900" b="1" u="sng" kern="0" cap="all" spc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Цель</a:t>
            </a:r>
            <a:r>
              <a:rPr lang="ru-RU" sz="2900" b="1" kern="0" cap="all" spc="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: </a:t>
            </a:r>
            <a:r>
              <a:rPr lang="ru-RU" sz="2900" b="1" i="1" kern="0" cap="all" spc="0" dirty="0">
                <a:solidFill>
                  <a:srgbClr val="F6F24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просвещение родителей, повышение их психолого-педагогической компетентности в формировании личности  ребенка.</a:t>
            </a:r>
            <a:endParaRPr lang="ru-RU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2348880"/>
            <a:ext cx="8712968" cy="3656386"/>
          </a:xfrm>
          <a:prstGeom prst="rect">
            <a:avLst/>
          </a:prstGeom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65000"/>
              <a:defRPr/>
            </a:pPr>
            <a:r>
              <a:rPr lang="ru-RU" sz="3000" b="1" u="sng" kern="0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Задачи</a:t>
            </a:r>
            <a:r>
              <a:rPr lang="ru-RU" sz="3000" b="1" kern="0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</a:p>
          <a:p>
            <a:pPr marL="514350" lvl="0" indent="-51435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65000"/>
              <a:buFont typeface="Wingdings" pitchFamily="2" charset="2"/>
              <a:buAutoNum type="arabicPeriod"/>
              <a:defRPr/>
            </a:pPr>
            <a:r>
              <a:rPr lang="ru-RU" sz="3600" i="1" spc="5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ea typeface="Times New Roman"/>
              </a:rPr>
              <a:t>Осознание </a:t>
            </a:r>
            <a:r>
              <a:rPr lang="ru-RU" sz="3600" i="1" spc="50" dirty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ea typeface="Times New Roman"/>
              </a:rPr>
              <a:t>своего ребенка </a:t>
            </a:r>
            <a:r>
              <a:rPr lang="ru-RU" sz="3600" i="1" spc="5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ea typeface="Times New Roman"/>
              </a:rPr>
              <a:t>как личности; </a:t>
            </a:r>
            <a:endParaRPr lang="ru-RU" sz="3600" i="1" spc="50" dirty="0" smtClean="0">
              <a:ln w="11430">
                <a:solidFill>
                  <a:srgbClr val="00B0F0"/>
                </a:solidFill>
              </a:ln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  <a:ea typeface="Times New Roman"/>
            </a:endParaRPr>
          </a:p>
          <a:p>
            <a:pPr marL="514350" lvl="0" indent="-51435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65000"/>
              <a:buFont typeface="Wingdings" pitchFamily="2" charset="2"/>
              <a:buAutoNum type="arabicPeriod"/>
              <a:defRPr/>
            </a:pPr>
            <a:r>
              <a:rPr lang="ru-RU" sz="3600" i="1" kern="0" spc="50" dirty="0" smtClean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Побудить </a:t>
            </a:r>
            <a:r>
              <a:rPr lang="ru-RU" sz="3600" i="1" kern="0" spc="50" dirty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родителей к размышлениям об особенностях воспитания в их семье;</a:t>
            </a:r>
          </a:p>
          <a:p>
            <a:pPr marL="514350" lvl="0" indent="-51435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99"/>
              </a:buClr>
              <a:buSzPct val="65000"/>
              <a:buFont typeface="Wingdings" pitchFamily="2" charset="2"/>
              <a:buAutoNum type="arabicPeriod"/>
              <a:defRPr/>
            </a:pPr>
            <a:r>
              <a:rPr lang="ru-RU" sz="3600" i="1" kern="0" spc="50" dirty="0">
                <a:ln w="11430">
                  <a:solidFill>
                    <a:srgbClr val="00B0F0"/>
                  </a:solidFill>
                </a:ln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cs typeface="Arial" pitchFamily="34" charset="0"/>
              </a:rPr>
              <a:t>Развивать умения родителей видеть себя со стороны.</a:t>
            </a:r>
          </a:p>
        </p:txBody>
      </p:sp>
    </p:spTree>
    <p:extLst>
      <p:ext uri="{BB962C8B-B14F-4D97-AF65-F5344CB8AC3E}">
        <p14:creationId xmlns:p14="http://schemas.microsoft.com/office/powerpoint/2010/main" xmlns="" val="1297796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15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268761"/>
            <a:ext cx="9171252" cy="3530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60244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332656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i="1" dirty="0" smtClean="0"/>
              <a:t> </a:t>
            </a:r>
            <a:r>
              <a:rPr lang="ru-RU" sz="4400" i="1" dirty="0" smtClean="0">
                <a:solidFill>
                  <a:srgbClr val="FF0000"/>
                </a:solidFill>
                <a:latin typeface="Monotype Corsiva" pitchFamily="66" charset="0"/>
              </a:rPr>
              <a:t>на </a:t>
            </a:r>
            <a:r>
              <a:rPr lang="ru-RU" sz="4400" i="1" dirty="0" smtClean="0">
                <a:solidFill>
                  <a:srgbClr val="FF0000"/>
                </a:solidFill>
                <a:latin typeface="Monotype Corsiva" pitchFamily="66" charset="0"/>
              </a:rPr>
              <a:t>1-м этаже </a:t>
            </a:r>
            <a:r>
              <a:rPr lang="ru-RU" sz="4400" dirty="0" smtClean="0"/>
              <a:t>продаются товары с заведомым браком, низкого качества;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/>
              <a:t> </a:t>
            </a:r>
            <a:r>
              <a:rPr lang="ru-RU" sz="4400" i="1" dirty="0" smtClean="0">
                <a:solidFill>
                  <a:srgbClr val="FF0000"/>
                </a:solidFill>
                <a:latin typeface="Monotype Corsiva" pitchFamily="66" charset="0"/>
              </a:rPr>
              <a:t>на </a:t>
            </a:r>
            <a:r>
              <a:rPr lang="ru-RU" sz="4400" i="1" dirty="0" smtClean="0">
                <a:solidFill>
                  <a:srgbClr val="FF0000"/>
                </a:solidFill>
                <a:latin typeface="Monotype Corsiva" pitchFamily="66" charset="0"/>
              </a:rPr>
              <a:t>2-м этаже</a:t>
            </a: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400" dirty="0" smtClean="0"/>
              <a:t>продаются </a:t>
            </a:r>
            <a:r>
              <a:rPr lang="ru-RU" sz="4400" dirty="0" smtClean="0"/>
              <a:t>обычные товары средней цены и качества;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/>
              <a:t> </a:t>
            </a:r>
            <a:r>
              <a:rPr lang="ru-RU" sz="4400" i="1" dirty="0" smtClean="0">
                <a:solidFill>
                  <a:srgbClr val="FF0000"/>
                </a:solidFill>
                <a:latin typeface="Monotype Corsiva" pitchFamily="66" charset="0"/>
              </a:rPr>
              <a:t>на </a:t>
            </a:r>
            <a:r>
              <a:rPr lang="ru-RU" sz="4400" i="1" dirty="0" smtClean="0">
                <a:solidFill>
                  <a:srgbClr val="FF0000"/>
                </a:solidFill>
                <a:latin typeface="Monotype Corsiva" pitchFamily="66" charset="0"/>
              </a:rPr>
              <a:t>3-м этаже</a:t>
            </a: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 </a:t>
            </a:r>
            <a:r>
              <a:rPr lang="ru-RU" sz="4400" dirty="0" smtClean="0"/>
              <a:t>продаются самые лучшие, качественные, добротные, шикарные вещи.</a:t>
            </a:r>
            <a:endParaRPr lang="ru-RU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88640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ru-RU" sz="3200" b="1" dirty="0" smtClean="0">
                <a:solidFill>
                  <a:srgbClr val="00B0F0"/>
                </a:solidFill>
                <a:latin typeface="Monotype Corsiva" pitchFamily="66" charset="0"/>
                <a:ea typeface="Times New Roman"/>
              </a:rPr>
              <a:t>Как же </a:t>
            </a:r>
            <a:r>
              <a:rPr lang="ru-RU" sz="3200" b="1" dirty="0">
                <a:solidFill>
                  <a:srgbClr val="00B0F0"/>
                </a:solidFill>
                <a:latin typeface="Monotype Corsiva" pitchFamily="66" charset="0"/>
                <a:ea typeface="Times New Roman"/>
              </a:rPr>
              <a:t>помочь ребенку стать </a:t>
            </a:r>
            <a:r>
              <a:rPr lang="ru-RU" sz="3200" b="1" dirty="0" smtClean="0">
                <a:solidFill>
                  <a:srgbClr val="00B0F0"/>
                </a:solidFill>
                <a:latin typeface="Monotype Corsiva" pitchFamily="66" charset="0"/>
                <a:ea typeface="Times New Roman"/>
              </a:rPr>
              <a:t>    уверенным</a:t>
            </a:r>
            <a:r>
              <a:rPr lang="ru-RU" sz="3200" b="1" dirty="0">
                <a:solidFill>
                  <a:srgbClr val="00B0F0"/>
                </a:solidFill>
                <a:latin typeface="Monotype Corsiva" pitchFamily="66" charset="0"/>
                <a:ea typeface="Times New Roman"/>
              </a:rPr>
              <a:t>?</a:t>
            </a:r>
            <a:endParaRPr lang="ru-RU" sz="3200" b="1" dirty="0">
              <a:solidFill>
                <a:srgbClr val="00B0F0"/>
              </a:solidFill>
              <a:effectLst/>
              <a:latin typeface="Monotype Corsiva" pitchFamily="66" charset="0"/>
              <a:ea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908720"/>
            <a:ext cx="871296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/>
                <a:ea typeface="Times New Roman"/>
              </a:rPr>
              <a:t> </a:t>
            </a:r>
            <a:r>
              <a:rPr lang="ru-RU" sz="2400" dirty="0" smtClean="0">
                <a:latin typeface="Times New Roman"/>
                <a:ea typeface="Times New Roman"/>
              </a:rPr>
              <a:t>1. </a:t>
            </a:r>
            <a:r>
              <a:rPr lang="ru-RU" sz="2400" i="1" dirty="0" smtClean="0">
                <a:latin typeface="Times New Roman"/>
                <a:ea typeface="Times New Roman"/>
              </a:rPr>
              <a:t>Уважать </a:t>
            </a:r>
            <a:r>
              <a:rPr lang="ru-RU" sz="2400" i="1" dirty="0">
                <a:latin typeface="Times New Roman"/>
                <a:ea typeface="Times New Roman"/>
              </a:rPr>
              <a:t>его душевный настрой. </a:t>
            </a:r>
            <a:endParaRPr lang="ru-RU" sz="2400" i="1" dirty="0" smtClean="0">
              <a:latin typeface="Times New Roman"/>
              <a:ea typeface="Times New Roman"/>
            </a:endParaRPr>
          </a:p>
          <a:p>
            <a:r>
              <a:rPr lang="ru-RU" sz="2400" i="1" dirty="0" smtClean="0">
                <a:latin typeface="Times New Roman"/>
                <a:ea typeface="Times New Roman"/>
              </a:rPr>
              <a:t> 2. Проявлять </a:t>
            </a:r>
            <a:r>
              <a:rPr lang="ru-RU" sz="2400" i="1" dirty="0">
                <a:latin typeface="Times New Roman"/>
                <a:ea typeface="Times New Roman"/>
              </a:rPr>
              <a:t>уважение к намерениям</a:t>
            </a:r>
            <a:r>
              <a:rPr lang="ru-RU" sz="2400" i="1" dirty="0" smtClean="0">
                <a:latin typeface="Times New Roman"/>
                <a:ea typeface="Times New Roman"/>
              </a:rPr>
              <a:t>.</a:t>
            </a:r>
          </a:p>
          <a:p>
            <a:r>
              <a:rPr lang="ru-RU" sz="2400" i="1" dirty="0" smtClean="0">
                <a:latin typeface="Times New Roman"/>
                <a:ea typeface="Times New Roman"/>
              </a:rPr>
              <a:t> 3. Дарить </a:t>
            </a:r>
            <a:r>
              <a:rPr lang="ru-RU" sz="2400" i="1" dirty="0">
                <a:latin typeface="Times New Roman"/>
                <a:ea typeface="Times New Roman"/>
              </a:rPr>
              <a:t>безусловную любовь</a:t>
            </a:r>
            <a:r>
              <a:rPr lang="ru-RU" sz="2400" i="1" dirty="0" smtClean="0">
                <a:latin typeface="Times New Roman"/>
                <a:ea typeface="Times New Roman"/>
              </a:rPr>
              <a:t>.</a:t>
            </a:r>
          </a:p>
          <a:p>
            <a:r>
              <a:rPr lang="ru-RU" sz="2400" i="1" dirty="0" smtClean="0">
                <a:latin typeface="Times New Roman"/>
                <a:ea typeface="Times New Roman"/>
              </a:rPr>
              <a:t> 4. </a:t>
            </a:r>
            <a:r>
              <a:rPr lang="ru-RU" sz="2400" i="1" dirty="0">
                <a:latin typeface="Times New Roman"/>
                <a:ea typeface="Times New Roman"/>
              </a:rPr>
              <a:t>Помочь ребенку почувствовать собственную значимость </a:t>
            </a:r>
            <a:r>
              <a:rPr lang="ru-RU" sz="2400" i="1" dirty="0" smtClean="0">
                <a:latin typeface="Times New Roman"/>
                <a:ea typeface="Times New Roman"/>
              </a:rPr>
              <a:t>.</a:t>
            </a:r>
          </a:p>
          <a:p>
            <a:r>
              <a:rPr lang="ru-RU" sz="2400" i="1" dirty="0">
                <a:latin typeface="Times New Roman"/>
                <a:ea typeface="Times New Roman"/>
              </a:rPr>
              <a:t> </a:t>
            </a:r>
            <a:r>
              <a:rPr lang="ru-RU" sz="2400" i="1" dirty="0" smtClean="0">
                <a:latin typeface="Times New Roman"/>
                <a:ea typeface="Times New Roman"/>
              </a:rPr>
              <a:t>5. Помочь </a:t>
            </a:r>
            <a:r>
              <a:rPr lang="ru-RU" sz="2400" i="1" dirty="0">
                <a:latin typeface="Times New Roman"/>
                <a:ea typeface="Times New Roman"/>
              </a:rPr>
              <a:t>принять обучающую роль ошибок.</a:t>
            </a:r>
            <a:r>
              <a:rPr lang="ru-RU" sz="2400" dirty="0">
                <a:latin typeface="Times New Roman"/>
                <a:ea typeface="Times New Roman"/>
              </a:rPr>
              <a:t> </a:t>
            </a:r>
            <a:endParaRPr lang="ru-RU" sz="2400" dirty="0" smtClean="0">
              <a:latin typeface="Times New Roman"/>
              <a:ea typeface="Times New Roman"/>
            </a:endParaRPr>
          </a:p>
          <a:p>
            <a:r>
              <a:rPr lang="ru-RU" sz="2400" i="1" dirty="0" smtClean="0">
                <a:latin typeface="Times New Roman"/>
                <a:ea typeface="Times New Roman"/>
              </a:rPr>
              <a:t> 6. Содействовать </a:t>
            </a:r>
            <a:r>
              <a:rPr lang="ru-RU" sz="2400" i="1" dirty="0">
                <a:latin typeface="Times New Roman"/>
                <a:ea typeface="Times New Roman"/>
              </a:rPr>
              <a:t>формированию положительного образа «Я</a:t>
            </a:r>
            <a:r>
              <a:rPr lang="ru-RU" sz="2400" i="1" dirty="0" smtClean="0">
                <a:latin typeface="Times New Roman"/>
                <a:ea typeface="Times New Roman"/>
              </a:rPr>
              <a:t>».</a:t>
            </a:r>
          </a:p>
          <a:p>
            <a:pPr lvl="0" algn="just">
              <a:spcAft>
                <a:spcPts val="0"/>
              </a:spcAft>
              <a:tabLst>
                <a:tab pos="457200" algn="l"/>
                <a:tab pos="2505075" algn="l"/>
              </a:tabLst>
            </a:pPr>
            <a:r>
              <a:rPr lang="ru-RU" sz="2400" dirty="0" smtClean="0">
                <a:latin typeface="Times New Roman"/>
                <a:ea typeface="Times New Roman"/>
              </a:rPr>
              <a:t> 7.  </a:t>
            </a:r>
            <a:r>
              <a:rPr lang="ru-RU" sz="2400" i="1" dirty="0">
                <a:latin typeface="Times New Roman"/>
                <a:ea typeface="Times New Roman"/>
              </a:rPr>
              <a:t>Давать выражать свои чувства открыто.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505075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 </a:t>
            </a:r>
            <a:r>
              <a:rPr lang="ru-RU" sz="2400" dirty="0" smtClean="0">
                <a:latin typeface="Times New Roman"/>
                <a:ea typeface="Times New Roman"/>
              </a:rPr>
              <a:t>8. </a:t>
            </a:r>
            <a:r>
              <a:rPr lang="ru-RU" sz="2400" i="1" dirty="0" smtClean="0">
                <a:latin typeface="Times New Roman"/>
                <a:ea typeface="Times New Roman"/>
              </a:rPr>
              <a:t>Помогать </a:t>
            </a:r>
            <a:r>
              <a:rPr lang="ru-RU" sz="2400" i="1" dirty="0">
                <a:latin typeface="Times New Roman"/>
                <a:ea typeface="Times New Roman"/>
              </a:rPr>
              <a:t>ребенку верить в интуицию.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505075" algn="l"/>
              </a:tabLst>
            </a:pPr>
            <a:r>
              <a:rPr lang="ru-RU" sz="2400" i="1" dirty="0" smtClean="0">
                <a:latin typeface="Times New Roman"/>
                <a:ea typeface="Times New Roman"/>
              </a:rPr>
              <a:t> 9. Напоминать </a:t>
            </a:r>
            <a:r>
              <a:rPr lang="ru-RU" sz="2400" i="1" dirty="0">
                <a:latin typeface="Times New Roman"/>
                <a:ea typeface="Times New Roman"/>
              </a:rPr>
              <a:t>ребенку, что он вам нужен, необходим, играет </a:t>
            </a:r>
            <a:r>
              <a:rPr lang="ru-RU" sz="2400" i="1" dirty="0" smtClean="0">
                <a:latin typeface="Times New Roman"/>
                <a:ea typeface="Times New Roman"/>
              </a:rPr>
              <a:t>  важную </a:t>
            </a:r>
            <a:r>
              <a:rPr lang="ru-RU" sz="2400" i="1" dirty="0">
                <a:latin typeface="Times New Roman"/>
                <a:ea typeface="Times New Roman"/>
              </a:rPr>
              <a:t>роль в вашей жизни.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  <a:tabLst>
                <a:tab pos="2505075" algn="l"/>
              </a:tabLst>
            </a:pPr>
            <a:r>
              <a:rPr lang="ru-RU" sz="2400" i="1" dirty="0" smtClean="0">
                <a:latin typeface="Times New Roman"/>
                <a:ea typeface="Times New Roman"/>
              </a:rPr>
              <a:t>10. Позволять </a:t>
            </a:r>
            <a:r>
              <a:rPr lang="ru-RU" sz="2400" i="1" dirty="0">
                <a:latin typeface="Times New Roman"/>
                <a:ea typeface="Times New Roman"/>
              </a:rPr>
              <a:t>ребенку расти в соответствии со своими физиологическими и личностными возможностями и способностями.</a:t>
            </a:r>
          </a:p>
          <a:p>
            <a:endParaRPr lang="ru-RU" i="1" dirty="0" smtClean="0">
              <a:latin typeface="Times New Roman"/>
              <a:ea typeface="Times New Roman"/>
            </a:endParaRPr>
          </a:p>
          <a:p>
            <a:endParaRPr lang="ru-RU" i="1" dirty="0">
              <a:latin typeface="Times New Roman"/>
              <a:ea typeface="Times New Roman"/>
            </a:endParaRPr>
          </a:p>
          <a:p>
            <a:endParaRPr lang="ru-RU" i="1" dirty="0" smtClean="0">
              <a:latin typeface="Times New Roman"/>
              <a:ea typeface="Times New Roman"/>
            </a:endParaRPr>
          </a:p>
          <a:p>
            <a:endParaRPr lang="ru-RU" i="1" dirty="0">
              <a:latin typeface="Times New Roman"/>
              <a:ea typeface="Times New Roman"/>
            </a:endParaRPr>
          </a:p>
          <a:p>
            <a:endParaRPr lang="ru-RU" i="1" dirty="0" smtClean="0">
              <a:latin typeface="Times New Roman"/>
              <a:ea typeface="Times New Roman"/>
            </a:endParaRPr>
          </a:p>
          <a:p>
            <a:endParaRPr lang="ru-RU" i="1" dirty="0">
              <a:latin typeface="Times New Roman"/>
              <a:ea typeface="Times New Roman"/>
            </a:endParaRPr>
          </a:p>
          <a:p>
            <a:endParaRPr lang="ru-RU" i="1" dirty="0" smtClean="0">
              <a:latin typeface="Times New Roman"/>
              <a:ea typeface="Times New Roman"/>
            </a:endParaRPr>
          </a:p>
          <a:p>
            <a:r>
              <a:rPr lang="ru-RU" dirty="0" smtClean="0">
                <a:latin typeface="Times New Roman"/>
                <a:ea typeface="Times New Roman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7758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64096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kern="1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  <a:cs typeface="Arial"/>
              </a:rPr>
              <a:t>"Любя своих детей,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kern="1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  <a:cs typeface="Arial"/>
              </a:rPr>
              <a:t>учите их любить Вас, не научите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kern="1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  <a:cs typeface="Arial"/>
              </a:rPr>
              <a:t>- будете  плакать на старости лет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kern="1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  <a:cs typeface="Arial"/>
              </a:rPr>
              <a:t>- вот, по моему, одна из самых мудрых истин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kern="10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  <a:cs typeface="Arial"/>
              </a:rPr>
              <a:t>материнства и отцовства."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600" b="1" kern="10" spc="720" dirty="0" smtClean="0">
              <a:solidFill>
                <a:srgbClr val="FFFF66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3600" b="1" kern="10" spc="720" dirty="0">
              <a:solidFill>
                <a:srgbClr val="FFFF66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"/>
              <a:cs typeface="Arial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kern="10" spc="720" dirty="0" smtClean="0">
                <a:solidFill>
                  <a:srgbClr val="FFFF66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			</a:t>
            </a:r>
            <a:r>
              <a:rPr lang="ru-RU" sz="2800" b="1" kern="10" spc="720" dirty="0" err="1" smtClean="0">
                <a:solidFill>
                  <a:srgbClr val="FFFF66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"/>
                <a:cs typeface="Arial"/>
              </a:rPr>
              <a:t>В.А.Сухомлинский</a:t>
            </a:r>
            <a:endParaRPr lang="ru-RU" sz="2800" b="1" kern="10" spc="720" dirty="0">
              <a:solidFill>
                <a:srgbClr val="FFFF66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6591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692696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ru-RU" sz="6000" b="1" dirty="0">
                <a:ln w="17780" cmpd="sng">
                  <a:solidFill>
                    <a:srgbClr val="00B0F0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/>
                <a:ea typeface="Times New Roman"/>
              </a:rPr>
              <a:t>Нужно помнить, что нет в мире плохого и хорошего. Все зависит от того, как ты на это смотришь.</a:t>
            </a:r>
          </a:p>
        </p:txBody>
      </p:sp>
    </p:spTree>
    <p:extLst>
      <p:ext uri="{BB962C8B-B14F-4D97-AF65-F5344CB8AC3E}">
        <p14:creationId xmlns:p14="http://schemas.microsoft.com/office/powerpoint/2010/main" xmlns="" val="4033014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</TotalTime>
  <Words>176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FoM</cp:lastModifiedBy>
  <cp:revision>4</cp:revision>
  <dcterms:created xsi:type="dcterms:W3CDTF">2012-12-18T15:06:31Z</dcterms:created>
  <dcterms:modified xsi:type="dcterms:W3CDTF">2012-12-19T13:35:21Z</dcterms:modified>
</cp:coreProperties>
</file>