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6" r:id="rId5"/>
    <p:sldId id="267" r:id="rId6"/>
    <p:sldId id="259" r:id="rId7"/>
    <p:sldId id="261" r:id="rId8"/>
    <p:sldId id="262" r:id="rId9"/>
    <p:sldId id="263" r:id="rId10"/>
    <p:sldId id="264"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5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3AD8C7A9-F5BA-427C-86DB-3D90497C2B82}"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AD8C7A9-F5BA-427C-86DB-3D90497C2B8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AD8C7A9-F5BA-427C-86DB-3D90497C2B8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AD8C7A9-F5BA-427C-86DB-3D90497C2B8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AD8C7A9-F5BA-427C-86DB-3D90497C2B82}"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AD8C7A9-F5BA-427C-86DB-3D90497C2B8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AD8C7A9-F5BA-427C-86DB-3D90497C2B82}"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AD8C7A9-F5BA-427C-86DB-3D90497C2B8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AD8C7A9-F5BA-427C-86DB-3D90497C2B8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FCA50E2-EC9C-4C94-94D4-A9815D1D023F}" type="datetimeFigureOut">
              <a:rPr lang="ru-RU" smtClean="0"/>
              <a:pPr/>
              <a:t>20.03.2013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AD8C7A9-F5BA-427C-86DB-3D90497C2B8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EFCA50E2-EC9C-4C94-94D4-A9815D1D023F}" type="datetimeFigureOut">
              <a:rPr lang="ru-RU" smtClean="0"/>
              <a:pPr/>
              <a:t>20.03.2013</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3AD8C7A9-F5BA-427C-86DB-3D90497C2B8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FCA50E2-EC9C-4C94-94D4-A9815D1D023F}" type="datetimeFigureOut">
              <a:rPr lang="ru-RU" smtClean="0"/>
              <a:pPr/>
              <a:t>20.03.2013</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3AD8C7A9-F5BA-427C-86DB-3D90497C2B82}"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5786454"/>
            <a:ext cx="7772400" cy="532050"/>
          </a:xfrm>
        </p:spPr>
        <p:txBody>
          <a:bodyPr>
            <a:normAutofit/>
          </a:bodyPr>
          <a:lstStyle/>
          <a:p>
            <a:pPr algn="r"/>
            <a:r>
              <a:rPr lang="ru-RU" sz="1800" dirty="0" smtClean="0"/>
              <a:t>МБОУ СОШ №4 </a:t>
            </a:r>
            <a:r>
              <a:rPr lang="ru-RU" sz="1800" dirty="0" err="1" smtClean="0"/>
              <a:t>Майорова</a:t>
            </a:r>
            <a:r>
              <a:rPr lang="ru-RU" sz="1800" dirty="0" smtClean="0"/>
              <a:t> А.А. Педагог- психолог</a:t>
            </a:r>
            <a:endParaRPr lang="ru-RU" sz="1800" dirty="0"/>
          </a:p>
        </p:txBody>
      </p:sp>
      <p:sp>
        <p:nvSpPr>
          <p:cNvPr id="3" name="Подзаголовок 2"/>
          <p:cNvSpPr>
            <a:spLocks noGrp="1"/>
          </p:cNvSpPr>
          <p:nvPr>
            <p:ph type="subTitle" idx="1"/>
          </p:nvPr>
        </p:nvSpPr>
        <p:spPr>
          <a:xfrm>
            <a:off x="914400" y="571480"/>
            <a:ext cx="7772400" cy="4500594"/>
          </a:xfrm>
        </p:spPr>
        <p:txBody>
          <a:bodyPr>
            <a:noAutofit/>
          </a:bodyPr>
          <a:lstStyle/>
          <a:p>
            <a:pPr algn="ctr"/>
            <a:r>
              <a:rPr lang="ru-RU" sz="6000" dirty="0" smtClean="0">
                <a:cs typeface="Aharoni" pitchFamily="2" charset="-79"/>
              </a:rPr>
              <a:t>А что такое «хорошо», а что такое «плохо»?</a:t>
            </a:r>
            <a:endParaRPr lang="ru-RU" sz="6000" dirty="0">
              <a:cs typeface="Aharoni" pitchFamily="2" charset="-79"/>
            </a:endParaRPr>
          </a:p>
        </p:txBody>
      </p:sp>
      <p:pic>
        <p:nvPicPr>
          <p:cNvPr id="6" name="Рисунок 5" descr="den_semi.jpg"/>
          <p:cNvPicPr>
            <a:picLocks noChangeAspect="1"/>
          </p:cNvPicPr>
          <p:nvPr/>
        </p:nvPicPr>
        <p:blipFill>
          <a:blip r:embed="rId2"/>
          <a:stretch>
            <a:fillRect/>
          </a:stretch>
        </p:blipFill>
        <p:spPr>
          <a:xfrm>
            <a:off x="1643042" y="357167"/>
            <a:ext cx="6000792" cy="278608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5774456"/>
          </a:xfrm>
        </p:spPr>
        <p:txBody>
          <a:bodyPr/>
          <a:lstStyle/>
          <a:p>
            <a:pPr algn="ct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2000" b="1" dirty="0" smtClean="0"/>
              <a:t>В любом случае, помните, что ваш ребенок – это не только ВАШ ребенок, но и самостоятельная маленькая личность. Чем раньше ребенок научится сам принимать решения, тем раньше он научится нести ответственность за свои поступки.</a:t>
            </a:r>
            <a:r>
              <a:rPr lang="ru-RU" dirty="0" smtClean="0"/>
              <a:t/>
            </a:r>
            <a:br>
              <a:rPr lang="ru-RU" dirty="0" smtClean="0"/>
            </a:br>
            <a:endParaRPr lang="ru-RU" dirty="0"/>
          </a:p>
        </p:txBody>
      </p:sp>
      <p:pic>
        <p:nvPicPr>
          <p:cNvPr id="3" name="Рисунок 2" descr="14371.jpg"/>
          <p:cNvPicPr>
            <a:picLocks noChangeAspect="1"/>
          </p:cNvPicPr>
          <p:nvPr/>
        </p:nvPicPr>
        <p:blipFill>
          <a:blip r:embed="rId2"/>
          <a:stretch>
            <a:fillRect/>
          </a:stretch>
        </p:blipFill>
        <p:spPr>
          <a:xfrm>
            <a:off x="1785918" y="642918"/>
            <a:ext cx="5500726" cy="335758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8000" dirty="0" smtClean="0"/>
              <a:t/>
            </a:r>
            <a:br>
              <a:rPr lang="ru-RU" sz="8000" dirty="0" smtClean="0"/>
            </a:br>
            <a:r>
              <a:rPr lang="ru-RU" sz="8000" dirty="0" smtClean="0"/>
              <a:t>Спасибо Всем за внимание!</a:t>
            </a:r>
            <a:endParaRPr lang="ru-RU"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r"/>
            <a:r>
              <a:rPr lang="ru-RU" dirty="0" smtClean="0"/>
              <a:t> </a:t>
            </a:r>
            <a:r>
              <a:rPr lang="ru-RU" sz="2400" dirty="0" smtClean="0"/>
              <a:t>произнёс английский философ Джон Локк</a:t>
            </a:r>
            <a:endParaRPr lang="ru-RU" sz="2400" dirty="0"/>
          </a:p>
        </p:txBody>
      </p:sp>
      <p:sp>
        <p:nvSpPr>
          <p:cNvPr id="3" name="Подзаголовок 2"/>
          <p:cNvSpPr>
            <a:spLocks noGrp="1"/>
          </p:cNvSpPr>
          <p:nvPr>
            <p:ph type="subTitle" idx="1"/>
          </p:nvPr>
        </p:nvSpPr>
        <p:spPr>
          <a:xfrm>
            <a:off x="914400" y="357166"/>
            <a:ext cx="7772400" cy="3986234"/>
          </a:xfrm>
        </p:spPr>
        <p:txBody>
          <a:bodyPr>
            <a:normAutofit/>
          </a:bodyPr>
          <a:lstStyle/>
          <a:p>
            <a:pPr algn="ctr"/>
            <a:r>
              <a:rPr lang="ru-RU" sz="4800" b="1" dirty="0" smtClean="0"/>
              <a:t>"Душа ребёнка подобна чистой доске, на которой социум оставляет свои отпечатки!"</a:t>
            </a:r>
            <a:endParaRPr lang="ru-RU"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 что такое общение?</a:t>
            </a:r>
            <a:endParaRPr lang="ru-RU" dirty="0"/>
          </a:p>
        </p:txBody>
      </p:sp>
      <p:sp>
        <p:nvSpPr>
          <p:cNvPr id="3" name="Содержимое 2"/>
          <p:cNvSpPr>
            <a:spLocks noGrp="1"/>
          </p:cNvSpPr>
          <p:nvPr>
            <p:ph idx="1"/>
          </p:nvPr>
        </p:nvSpPr>
        <p:spPr/>
        <p:txBody>
          <a:bodyPr/>
          <a:lstStyle/>
          <a:p>
            <a:pPr>
              <a:buNone/>
            </a:pPr>
            <a:r>
              <a:rPr lang="ru-RU" b="1" dirty="0" smtClean="0"/>
              <a:t>Общение с ребенком-  </a:t>
            </a:r>
            <a:r>
              <a:rPr lang="ru-RU" dirty="0" smtClean="0"/>
              <a:t>это особого рода искусство, имеющее свои законы и свой круг значений.</a:t>
            </a:r>
          </a:p>
          <a:p>
            <a:pPr>
              <a:buNone/>
            </a:pPr>
            <a:endParaRPr lang="ru-RU" dirty="0"/>
          </a:p>
        </p:txBody>
      </p:sp>
      <p:pic>
        <p:nvPicPr>
          <p:cNvPr id="4" name="Рисунок 3" descr="i.jpeg"/>
          <p:cNvPicPr>
            <a:picLocks noChangeAspect="1"/>
          </p:cNvPicPr>
          <p:nvPr/>
        </p:nvPicPr>
        <p:blipFill>
          <a:blip r:embed="rId2"/>
          <a:stretch>
            <a:fillRect/>
          </a:stretch>
        </p:blipFill>
        <p:spPr>
          <a:xfrm>
            <a:off x="2000232" y="3500438"/>
            <a:ext cx="4857784" cy="292895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Принципы общения с ребенком:</a:t>
            </a:r>
            <a:endParaRPr lang="ru-RU" dirty="0"/>
          </a:p>
        </p:txBody>
      </p:sp>
      <p:sp>
        <p:nvSpPr>
          <p:cNvPr id="3" name="Содержимое 2"/>
          <p:cNvSpPr>
            <a:spLocks noGrp="1"/>
          </p:cNvSpPr>
          <p:nvPr>
            <p:ph sz="half" idx="1"/>
          </p:nvPr>
        </p:nvSpPr>
        <p:spPr/>
        <p:txBody>
          <a:bodyPr>
            <a:normAutofit lnSpcReduction="10000"/>
          </a:bodyPr>
          <a:lstStyle/>
          <a:p>
            <a:pPr>
              <a:buNone/>
            </a:pPr>
            <a:r>
              <a:rPr lang="ru-RU" sz="1600" dirty="0" smtClean="0"/>
              <a:t>1.Выражение лица </a:t>
            </a:r>
            <a:r>
              <a:rPr lang="ru-RU" sz="1600" u="sng" dirty="0" smtClean="0"/>
              <a:t>(доброжелательное, теплое, приветливое);</a:t>
            </a:r>
          </a:p>
          <a:p>
            <a:pPr>
              <a:buNone/>
            </a:pPr>
            <a:r>
              <a:rPr lang="ru-RU" sz="1600" dirty="0" smtClean="0"/>
              <a:t>2.Тон голоса </a:t>
            </a:r>
            <a:r>
              <a:rPr lang="ru-RU" sz="1600" u="sng" dirty="0" smtClean="0"/>
              <a:t>(теплый, нераздражительный);</a:t>
            </a:r>
          </a:p>
          <a:p>
            <a:pPr>
              <a:buNone/>
            </a:pPr>
            <a:r>
              <a:rPr lang="ru-RU" sz="1600" dirty="0" smtClean="0"/>
              <a:t>3.</a:t>
            </a:r>
            <a:r>
              <a:rPr lang="ru-RU" sz="1600" u="sng" dirty="0" smtClean="0"/>
              <a:t>В лексике, по возможности избегать  употребление </a:t>
            </a:r>
            <a:r>
              <a:rPr lang="ru-RU" sz="1600" dirty="0" smtClean="0"/>
              <a:t>(приказных фраз, слов- ДОЛЖЕН,ОБЯЗАН, НУЖНО)</a:t>
            </a:r>
          </a:p>
          <a:p>
            <a:pPr>
              <a:buNone/>
            </a:pPr>
            <a:r>
              <a:rPr lang="ru-RU" sz="1600" dirty="0" smtClean="0"/>
              <a:t>4.Использовать местоимение </a:t>
            </a:r>
            <a:r>
              <a:rPr lang="ru-RU" sz="1600" u="sng" dirty="0" smtClean="0"/>
              <a:t>«МЫ»</a:t>
            </a:r>
          </a:p>
          <a:p>
            <a:pPr>
              <a:buNone/>
            </a:pPr>
            <a:r>
              <a:rPr lang="ru-RU" sz="1600" dirty="0" smtClean="0"/>
              <a:t>5.Страраться </a:t>
            </a:r>
            <a:r>
              <a:rPr lang="ru-RU" sz="1600" u="sng" dirty="0" smtClean="0"/>
              <a:t>НЕ говорить с иронией, насмешкой.</a:t>
            </a:r>
          </a:p>
          <a:p>
            <a:pPr>
              <a:buNone/>
            </a:pPr>
            <a:r>
              <a:rPr lang="ru-RU" sz="1600" dirty="0" smtClean="0"/>
              <a:t>6.</a:t>
            </a:r>
            <a:r>
              <a:rPr lang="ru-RU" sz="1600" u="sng" dirty="0" smtClean="0"/>
              <a:t>Не кричать на ребенка!!!!</a:t>
            </a:r>
          </a:p>
          <a:p>
            <a:pPr>
              <a:buNone/>
            </a:pPr>
            <a:r>
              <a:rPr lang="ru-RU" sz="1600" dirty="0" smtClean="0"/>
              <a:t>7.</a:t>
            </a:r>
            <a:r>
              <a:rPr lang="ru-RU" sz="1600" u="sng" dirty="0" smtClean="0"/>
              <a:t>Всегда быть вежливым и терпеливым</a:t>
            </a:r>
          </a:p>
          <a:p>
            <a:pPr>
              <a:buNone/>
            </a:pPr>
            <a:r>
              <a:rPr lang="ru-RU" sz="1600" dirty="0" smtClean="0"/>
              <a:t>8.Не торопить и не подгонять ребенка.</a:t>
            </a:r>
          </a:p>
          <a:p>
            <a:pPr>
              <a:buNone/>
            </a:pPr>
            <a:r>
              <a:rPr lang="ru-RU" sz="1600" dirty="0" smtClean="0"/>
              <a:t>9.</a:t>
            </a:r>
            <a:r>
              <a:rPr lang="ru-RU" sz="1600" u="sng" dirty="0" smtClean="0"/>
              <a:t>Как можно чаще высказывайте одобрение, похвалу.</a:t>
            </a:r>
            <a:endParaRPr lang="ru-RU" sz="1600" u="sng" dirty="0"/>
          </a:p>
        </p:txBody>
      </p:sp>
      <p:sp>
        <p:nvSpPr>
          <p:cNvPr id="4" name="Содержимое 3"/>
          <p:cNvSpPr>
            <a:spLocks noGrp="1"/>
          </p:cNvSpPr>
          <p:nvPr>
            <p:ph sz="half" idx="2"/>
          </p:nvPr>
        </p:nvSpPr>
        <p:spPr/>
        <p:txBody>
          <a:bodyPr>
            <a:normAutofit lnSpcReduction="10000"/>
          </a:bodyPr>
          <a:lstStyle/>
          <a:p>
            <a:pPr algn="just">
              <a:buNone/>
            </a:pPr>
            <a:r>
              <a:rPr lang="ru-RU" sz="2000" dirty="0" smtClean="0"/>
              <a:t>10.</a:t>
            </a:r>
            <a:r>
              <a:rPr lang="ru-RU" sz="2000" u="sng" dirty="0" smtClean="0"/>
              <a:t>Как можно чаще употребляйте слово «ЛЮБЛЮ»- ведь это Ваш ребенок!!!!</a:t>
            </a:r>
          </a:p>
          <a:p>
            <a:pPr algn="just">
              <a:buNone/>
            </a:pPr>
            <a:r>
              <a:rPr lang="ru-RU" sz="2000" dirty="0" smtClean="0"/>
              <a:t>11.Не говорите ребенку, что Вы его не любите ли обиделись на него.</a:t>
            </a:r>
          </a:p>
          <a:p>
            <a:pPr algn="just">
              <a:buNone/>
            </a:pPr>
            <a:r>
              <a:rPr lang="ru-RU" sz="2000" dirty="0" smtClean="0"/>
              <a:t>12.НЕ НАДО ВСТАВАТЬ НА СТОРОНУ ЛЮДЕЙ ОБВИНЯЮЩЕГО ВАШЕГО РЕБЕНКА!!!!</a:t>
            </a:r>
          </a:p>
          <a:p>
            <a:pPr algn="just">
              <a:buNone/>
            </a:pPr>
            <a:r>
              <a:rPr lang="ru-RU" sz="2000" dirty="0" smtClean="0"/>
              <a:t>13.НЕ НАДО  ХВАЛИТЬ В ПРИСУДСТВИИ ребенка других детей и ставить их в пример</a:t>
            </a:r>
            <a:r>
              <a:rPr lang="ru-RU" sz="1400" dirty="0" smtClean="0"/>
              <a:t>!!!</a:t>
            </a:r>
            <a:endParaRPr lang="ru-RU"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706902" y="1351672"/>
            <a:ext cx="8008502" cy="4934848"/>
          </a:xfrm>
        </p:spPr>
        <p:txBody>
          <a:bodyPr>
            <a:normAutofit/>
          </a:bodyPr>
          <a:lstStyle/>
          <a:p>
            <a:pPr algn="ctr"/>
            <a:r>
              <a:rPr lang="ru-RU" sz="2400" dirty="0" smtClean="0"/>
              <a:t>Телевизор, компьютер, видеомагнитофон- НЕ НЯНЬКА!</a:t>
            </a:r>
          </a:p>
          <a:p>
            <a:pPr algn="ctr"/>
            <a:r>
              <a:rPr lang="ru-RU" sz="2400" u="sng" dirty="0" smtClean="0"/>
              <a:t>От вас ребенку необходимо как можно больше тактильных контактов: </a:t>
            </a:r>
            <a:r>
              <a:rPr lang="ru-RU" sz="2400" u="sng" dirty="0" smtClean="0"/>
              <a:t>ОБНЯТЬ</a:t>
            </a:r>
            <a:r>
              <a:rPr lang="ru-RU" sz="2400" u="sng" dirty="0" smtClean="0"/>
              <a:t>, ПОГЛАДИТЬ, ПРИГОЛУБИТЬ, ПРИЛАСКАТЬ!!</a:t>
            </a:r>
          </a:p>
          <a:p>
            <a:pPr algn="ctr"/>
            <a:endParaRPr lang="ru-RU" sz="1500" dirty="0" smtClean="0"/>
          </a:p>
          <a:p>
            <a:pPr algn="ctr"/>
            <a:endParaRPr lang="ru-RU" sz="1500" dirty="0" smtClean="0"/>
          </a:p>
          <a:p>
            <a:endParaRPr lang="ru-RU" dirty="0"/>
          </a:p>
        </p:txBody>
      </p:sp>
      <p:sp>
        <p:nvSpPr>
          <p:cNvPr id="3" name="Заголовок 2"/>
          <p:cNvSpPr>
            <a:spLocks noGrp="1"/>
          </p:cNvSpPr>
          <p:nvPr>
            <p:ph type="title"/>
          </p:nvPr>
        </p:nvSpPr>
        <p:spPr/>
        <p:txBody>
          <a:bodyPr/>
          <a:lstStyle/>
          <a:p>
            <a:r>
              <a:rPr lang="ru-RU" dirty="0" smtClean="0"/>
              <a:t>Помните:</a:t>
            </a:r>
            <a:br>
              <a:rPr lang="ru-RU" dirty="0" smtClean="0"/>
            </a:br>
            <a:endParaRPr lang="ru-RU" dirty="0"/>
          </a:p>
        </p:txBody>
      </p:sp>
      <p:pic>
        <p:nvPicPr>
          <p:cNvPr id="5" name="Рисунок 4" descr="6283046cf789.jpg"/>
          <p:cNvPicPr>
            <a:picLocks noChangeAspect="1"/>
          </p:cNvPicPr>
          <p:nvPr/>
        </p:nvPicPr>
        <p:blipFill>
          <a:blip r:embed="rId2"/>
          <a:stretch>
            <a:fillRect/>
          </a:stretch>
        </p:blipFill>
        <p:spPr>
          <a:xfrm>
            <a:off x="1524000" y="3143248"/>
            <a:ext cx="6096000" cy="307183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5703018"/>
          </a:xfrm>
        </p:spPr>
        <p:txBody>
          <a:bodyPr/>
          <a:lstStyle/>
          <a:p>
            <a:pPr algn="just"/>
            <a:r>
              <a:rPr lang="ru-RU" sz="2800" dirty="0" smtClean="0">
                <a:latin typeface="Times New Roman" pitchFamily="18" charset="0"/>
                <a:cs typeface="Times New Roman" pitchFamily="18" charset="0"/>
              </a:rPr>
              <a:t>Каждый родитель, независимо от того, воспитывает ли он ребенка только несколько лет или всю жизнь, делает для себя много выводов и устанавливает для себя определенные правила воспитания. Многие считают важным и даже обязательным в воспитании строгость со стороны родителей и послушание со стороны ребенка («Делай, что тебе говорят! Я лучше знаю!»). Но заставлять ребенка делать некоторые вещи просто нельзя, если вы не хотите оказать негативное влияние на его психику или здоровье. Даже если вам кажется, что вы действуете во благо самого ребенка, не заставляйте его делать следующие вещи:</a:t>
            </a:r>
            <a:endParaRPr lang="ru-RU"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7 вещей, которые нельзя заставлять делать ребенка</a:t>
            </a:r>
            <a:endParaRPr lang="ru-RU" dirty="0"/>
          </a:p>
        </p:txBody>
      </p:sp>
      <p:sp>
        <p:nvSpPr>
          <p:cNvPr id="3" name="Содержимое 2"/>
          <p:cNvSpPr>
            <a:spLocks noGrp="1"/>
          </p:cNvSpPr>
          <p:nvPr>
            <p:ph sz="half" idx="1"/>
          </p:nvPr>
        </p:nvSpPr>
        <p:spPr/>
        <p:txBody>
          <a:bodyPr>
            <a:noAutofit/>
          </a:bodyPr>
          <a:lstStyle/>
          <a:p>
            <a:pPr marL="582930" indent="-514350">
              <a:buAutoNum type="arabicPeriod"/>
            </a:pPr>
            <a:r>
              <a:rPr lang="ru-RU" sz="1100" u="sng" dirty="0" smtClean="0"/>
              <a:t>Лгать. </a:t>
            </a:r>
            <a:r>
              <a:rPr lang="ru-RU" sz="1100" dirty="0" smtClean="0"/>
              <a:t>В том числе и по мелочам («Скажи, что меня нет!»). И не только потому, что врать вообще нехорошо. Если ваш ребенок будет относиться ко лжи как к чему-то обыденному и будет лгать другим людям, то рано или поздно он будет врать и вам тоже. </a:t>
            </a:r>
          </a:p>
          <a:p>
            <a:pPr marL="582930" indent="-514350">
              <a:buAutoNum type="arabicPeriod"/>
            </a:pPr>
            <a:r>
              <a:rPr lang="ru-RU" sz="1100" u="sng" dirty="0" smtClean="0"/>
              <a:t>Есть, когда ребенок не голоден. </a:t>
            </a:r>
            <a:r>
              <a:rPr lang="ru-RU" sz="1100" dirty="0" smtClean="0"/>
              <a:t>Да, существуют нормы, по которым педиатры рекомендуют кормить ребенка определенного возраста. Но эти нормы совсем не так велики, как кажется большинству заботливых мамочек. И надо ли говорить, что все дети отличаются друг от друга. И даже один и тот же ребенок в разном возрасте ест по-разному, то более, то менее охотно. Научить ребенка правильно распознавать эти сигналы – вот задача родителя, желающего иметь здорового ребенка, а не впихивать в него кашу или суп любой ценой. </a:t>
            </a:r>
          </a:p>
          <a:p>
            <a:pPr marL="582930" indent="-514350">
              <a:buAutoNum type="arabicPeriod"/>
            </a:pPr>
            <a:r>
              <a:rPr lang="ru-RU" sz="1100" dirty="0" smtClean="0"/>
              <a:t> </a:t>
            </a:r>
            <a:r>
              <a:rPr lang="ru-RU" sz="1100" u="sng" dirty="0" smtClean="0"/>
              <a:t>Быть тем, кем ребенок не является. </a:t>
            </a:r>
            <a:r>
              <a:rPr lang="ru-RU" sz="1100" dirty="0" smtClean="0"/>
              <a:t>Если ваш ребенок, скажем, застенчив, то смиритесь с этим и примите его таким. Не заставляйте его быть (или казаться) общительным, если по своей природе ему это претит, или если сам ребенок не страдает от своей застенчивости. То же самое касается и чересчур активных, подвижных, шумных детей. Да, с ними трудно, но позвольте им быть такими, какова их природа. И дайте своему малышу понять, что вы любите его таким, какой он есть, а не за свое представление о том, каким он должен быть. </a:t>
            </a:r>
            <a:endParaRPr lang="ru-RU" sz="1100" dirty="0"/>
          </a:p>
        </p:txBody>
      </p:sp>
      <p:sp>
        <p:nvSpPr>
          <p:cNvPr id="4" name="Содержимое 3"/>
          <p:cNvSpPr>
            <a:spLocks noGrp="1"/>
          </p:cNvSpPr>
          <p:nvPr>
            <p:ph sz="half" idx="2"/>
          </p:nvPr>
        </p:nvSpPr>
        <p:spPr/>
        <p:txBody>
          <a:bodyPr>
            <a:noAutofit/>
          </a:bodyPr>
          <a:lstStyle/>
          <a:p>
            <a:pPr marL="582930" indent="-514350">
              <a:buAutoNum type="arabicPeriod" startAt="4"/>
            </a:pPr>
            <a:r>
              <a:rPr lang="ru-RU" sz="1400" u="sng" dirty="0" smtClean="0"/>
              <a:t>Извиняться неизвестно за что! П</a:t>
            </a:r>
            <a:r>
              <a:rPr lang="ru-RU" sz="1400" dirty="0" smtClean="0"/>
              <a:t>еред тем, как потребовать извинений, потрудитесь хотя бы коротко объяснить малышу, за что же именно ему нужно извиняться.</a:t>
            </a:r>
          </a:p>
          <a:p>
            <a:pPr marL="582930" indent="-514350">
              <a:buAutoNum type="arabicPeriod" startAt="4"/>
            </a:pPr>
            <a:r>
              <a:rPr lang="ru-RU" sz="1400" u="sng" dirty="0" smtClean="0"/>
              <a:t>Здороваться с незнакомыми людьми. </a:t>
            </a:r>
            <a:r>
              <a:rPr lang="ru-RU" sz="1400" dirty="0" smtClean="0"/>
              <a:t>Брать от них сладости, игрушки или деньги.</a:t>
            </a:r>
          </a:p>
          <a:p>
            <a:pPr marL="582930" indent="-514350">
              <a:buAutoNum type="arabicPeriod" startAt="4"/>
            </a:pPr>
            <a:r>
              <a:rPr lang="ru-RU" sz="1400" u="sng" dirty="0" smtClean="0"/>
              <a:t>Дружить </a:t>
            </a:r>
            <a:r>
              <a:rPr lang="ru-RU" sz="1400" u="sng" dirty="0" smtClean="0"/>
              <a:t>с  </a:t>
            </a:r>
            <a:r>
              <a:rPr lang="ru-RU" sz="1400" u="sng" dirty="0" smtClean="0"/>
              <a:t>тем, кто им не нравится</a:t>
            </a:r>
            <a:r>
              <a:rPr lang="ru-RU" sz="1400" dirty="0" smtClean="0"/>
              <a:t>. Даже если вы лучшие подруги с мамой другого ребенка, это не значит, что ваше собственное чадо тоже должно дружить с этой семьей. И терпеть, когда его дразнят, ломают его игрушки или тянут за волосы только потому, что вы не хотите ссориться с мамой обидчика. Дружите сами, ходите вместе по магазинам и в кино, пейте вместе чай, а ребенку предоставьте дружить с тем, с кем хочет он. </a:t>
            </a:r>
            <a:br>
              <a:rPr lang="ru-RU" sz="1400" dirty="0" smtClean="0"/>
            </a:br>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200" u="sng" dirty="0" smtClean="0"/>
              <a:t>7. Делать то, что у них получается плохо. </a:t>
            </a:r>
            <a:r>
              <a:rPr lang="ru-RU" sz="1200" dirty="0" smtClean="0"/>
              <a:t>Я не призываю вас воспитывать людей, опускающих руки при малейшей неудаче, но если ваш ребенок после многомесячных тренировок все еще не может устойчиво стоять на коньках, да еще и ненавидит этот процесс, то, может, стоит заменить фигурное катание на музыкальную школу, как бы вам ни хотелось быть мамой фигуриста-чемпиона мира. Бесконечные провалы воспитают в ребенке комплекс неудачника. И наоборот, малейшие удачи вдохновят его на дальнейшие подвиги и упорный труд. Лучше быть хорошим гандболистом, чем плохим футболистом, даже если второй вид спорта намного престижней, чем первый. Позвольте ребенку самому сделать выбор. </a:t>
            </a:r>
            <a:r>
              <a:rPr lang="ru-RU" sz="1400" dirty="0" smtClean="0"/>
              <a:t/>
            </a:r>
            <a:br>
              <a:rPr lang="ru-RU" sz="1400" dirty="0" smtClean="0"/>
            </a:br>
            <a:r>
              <a:rPr lang="ru-RU" sz="1400" dirty="0" smtClean="0"/>
              <a:t/>
            </a:r>
            <a:br>
              <a:rPr lang="ru-RU" sz="1400" dirty="0" smtClean="0"/>
            </a:br>
            <a:endParaRPr lang="ru-RU"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Дети учатся тому, что видят в своей жизни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32500" lnSpcReduction="20000"/>
          </a:bodyPr>
          <a:lstStyle/>
          <a:p>
            <a:r>
              <a:rPr lang="ru-RU" b="1" dirty="0" smtClean="0"/>
              <a:t>Если ребенок окружен критицизмом, он учится обвинять</a:t>
            </a:r>
            <a:r>
              <a:rPr lang="ru-RU" dirty="0" smtClean="0"/>
              <a:t> </a:t>
            </a:r>
            <a:r>
              <a:rPr lang="ru-RU" b="1" dirty="0" smtClean="0"/>
              <a:t>других.</a:t>
            </a:r>
            <a:endParaRPr lang="ru-RU" dirty="0" smtClean="0"/>
          </a:p>
          <a:p>
            <a:r>
              <a:rPr lang="ru-RU" dirty="0" smtClean="0"/>
              <a:t> </a:t>
            </a:r>
          </a:p>
          <a:p>
            <a:r>
              <a:rPr lang="ru-RU" b="1" dirty="0" smtClean="0"/>
              <a:t>Если ребенок видит враждебность, он учится драться.</a:t>
            </a:r>
            <a:endParaRPr lang="ru-RU" dirty="0" smtClean="0"/>
          </a:p>
          <a:p>
            <a:r>
              <a:rPr lang="ru-RU" b="1" dirty="0" smtClean="0"/>
              <a:t> </a:t>
            </a:r>
            <a:endParaRPr lang="ru-RU" dirty="0" smtClean="0"/>
          </a:p>
          <a:p>
            <a:r>
              <a:rPr lang="ru-RU" b="1" dirty="0" smtClean="0"/>
              <a:t>Если над ребенком насмехаются, он учится быть робким.</a:t>
            </a:r>
            <a:endParaRPr lang="ru-RU" dirty="0" smtClean="0"/>
          </a:p>
          <a:p>
            <a:r>
              <a:rPr lang="ru-RU" b="1" dirty="0" smtClean="0"/>
              <a:t> </a:t>
            </a:r>
            <a:endParaRPr lang="ru-RU" dirty="0" smtClean="0"/>
          </a:p>
          <a:p>
            <a:r>
              <a:rPr lang="ru-RU" b="1" dirty="0" smtClean="0"/>
              <a:t>Если ребенка постоянно стыдят, он учится чувствовать себя виноватым.</a:t>
            </a:r>
            <a:endParaRPr lang="ru-RU" dirty="0" smtClean="0"/>
          </a:p>
          <a:p>
            <a:r>
              <a:rPr lang="ru-RU" b="1" dirty="0" smtClean="0"/>
              <a:t> </a:t>
            </a:r>
            <a:endParaRPr lang="ru-RU" dirty="0" smtClean="0"/>
          </a:p>
          <a:p>
            <a:r>
              <a:rPr lang="ru-RU" b="1" dirty="0" smtClean="0"/>
              <a:t>Если ребенок окружен терпимостью, он учится быть терпеливым.</a:t>
            </a:r>
            <a:endParaRPr lang="ru-RU" dirty="0" smtClean="0"/>
          </a:p>
          <a:p>
            <a:r>
              <a:rPr lang="ru-RU" b="1" dirty="0" smtClean="0"/>
              <a:t> </a:t>
            </a:r>
            <a:endParaRPr lang="ru-RU" dirty="0" smtClean="0"/>
          </a:p>
          <a:p>
            <a:r>
              <a:rPr lang="ru-RU" b="1" dirty="0" smtClean="0"/>
              <a:t>Если ребенка поддерживают, он учится уверенности.</a:t>
            </a:r>
            <a:endParaRPr lang="ru-RU" dirty="0" smtClean="0"/>
          </a:p>
          <a:p>
            <a:r>
              <a:rPr lang="ru-RU" b="1" dirty="0" smtClean="0"/>
              <a:t> </a:t>
            </a:r>
            <a:endParaRPr lang="ru-RU" dirty="0" smtClean="0"/>
          </a:p>
          <a:p>
            <a:r>
              <a:rPr lang="ru-RU" b="1" dirty="0" smtClean="0"/>
              <a:t>Если ребенка хвалят, он учится ценить других.</a:t>
            </a:r>
            <a:endParaRPr lang="ru-RU" dirty="0" smtClean="0"/>
          </a:p>
          <a:p>
            <a:r>
              <a:rPr lang="ru-RU" b="1" dirty="0" smtClean="0"/>
              <a:t> </a:t>
            </a:r>
            <a:endParaRPr lang="ru-RU" dirty="0" smtClean="0"/>
          </a:p>
          <a:p>
            <a:r>
              <a:rPr lang="ru-RU" b="1" dirty="0" smtClean="0"/>
              <a:t>Если с ребенком обходятся справедливо, он учится справедливости.</a:t>
            </a:r>
            <a:endParaRPr lang="ru-RU" dirty="0" smtClean="0"/>
          </a:p>
          <a:p>
            <a:r>
              <a:rPr lang="ru-RU" b="1" dirty="0" smtClean="0"/>
              <a:t> </a:t>
            </a:r>
            <a:endParaRPr lang="ru-RU" dirty="0" smtClean="0"/>
          </a:p>
          <a:p>
            <a:r>
              <a:rPr lang="ru-RU" b="1" dirty="0" smtClean="0"/>
              <a:t>Если ребенок чувствует себя в безопасности, он учится верить.</a:t>
            </a:r>
            <a:endParaRPr lang="ru-RU" dirty="0" smtClean="0"/>
          </a:p>
          <a:p>
            <a:r>
              <a:rPr lang="ru-RU" b="1" dirty="0" smtClean="0"/>
              <a:t> </a:t>
            </a:r>
            <a:endParaRPr lang="ru-RU" dirty="0" smtClean="0"/>
          </a:p>
          <a:p>
            <a:r>
              <a:rPr lang="ru-RU" b="1" dirty="0" smtClean="0"/>
              <a:t>Если ребенка ободряют, он учится нравиться самому себе.</a:t>
            </a:r>
            <a:endParaRPr lang="ru-RU" dirty="0" smtClean="0"/>
          </a:p>
          <a:p>
            <a:r>
              <a:rPr lang="ru-RU" b="1" dirty="0" smtClean="0"/>
              <a:t> </a:t>
            </a:r>
            <a:endParaRPr lang="ru-RU" dirty="0" smtClean="0"/>
          </a:p>
          <a:p>
            <a:r>
              <a:rPr lang="ru-RU" b="1" dirty="0" smtClean="0"/>
              <a:t>Если ребенка принимают и обращаются с ним дружелюбно, и  учится находить любовь в этом мире.</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59</TotalTime>
  <Words>850</Words>
  <Application>Microsoft Office PowerPoint</Application>
  <PresentationFormat>Экран (4:3)</PresentationFormat>
  <Paragraphs>57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Метро</vt:lpstr>
      <vt:lpstr>МБОУ СОШ №4 Майорова А.А. Педагог- психолог</vt:lpstr>
      <vt:lpstr> произнёс английский философ Джон Локк</vt:lpstr>
      <vt:lpstr>А что такое общение?</vt:lpstr>
      <vt:lpstr>Принципы общения с ребенком:</vt:lpstr>
      <vt:lpstr>Помните: </vt:lpstr>
      <vt:lpstr>Каждый родитель, независимо от того, воспитывает ли он ребенка только несколько лет или всю жизнь, делает для себя много выводов и устанавливает для себя определенные правила воспитания. Многие считают важным и даже обязательным в воспитании строгость со стороны родителей и послушание со стороны ребенка («Делай, что тебе говорят! Я лучше знаю!»). Но заставлять ребенка делать некоторые вещи просто нельзя, если вы не хотите оказать негативное влияние на его психику или здоровье. Даже если вам кажется, что вы действуете во благо самого ребенка, не заставляйте его делать следующие вещи:</vt:lpstr>
      <vt:lpstr>7 вещей, которые нельзя заставлять делать ребенка</vt:lpstr>
      <vt:lpstr>7. Делать то, что у них получается плохо. Я не призываю вас воспитывать людей, опускающих руки при малейшей неудаче, но если ваш ребенок после многомесячных тренировок все еще не может устойчиво стоять на коньках, да еще и ненавидит этот процесс, то, может, стоит заменить фигурное катание на музыкальную школу, как бы вам ни хотелось быть мамой фигуриста-чемпиона мира. Бесконечные провалы воспитают в ребенке комплекс неудачника. И наоборот, малейшие удачи вдохновят его на дальнейшие подвиги и упорный труд. Лучше быть хорошим гандболистом, чем плохим футболистом, даже если второй вид спорта намного престижней, чем первый. Позвольте ребенку самому сделать выбор.   </vt:lpstr>
      <vt:lpstr>Дети учатся тому, что видят в своей жизни : </vt:lpstr>
      <vt:lpstr>                   В любом случае, помните, что ваш ребенок – это не только ВАШ ребенок, но и самостоятельная маленькая личность. Чем раньше ребенок научится сам принимать решения, тем раньше он научится нести ответственность за свои поступки. </vt:lpstr>
      <vt:lpstr> Спасибо Всем за внимание!</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Анна</dc:creator>
  <cp:lastModifiedBy>Kabinet3</cp:lastModifiedBy>
  <cp:revision>7</cp:revision>
  <dcterms:created xsi:type="dcterms:W3CDTF">2013-03-19T12:47:54Z</dcterms:created>
  <dcterms:modified xsi:type="dcterms:W3CDTF">2013-03-20T10:52:02Z</dcterms:modified>
</cp:coreProperties>
</file>