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309" r:id="rId2"/>
    <p:sldId id="259" r:id="rId3"/>
    <p:sldId id="263" r:id="rId4"/>
    <p:sldId id="311" r:id="rId5"/>
    <p:sldId id="265" r:id="rId6"/>
    <p:sldId id="262" r:id="rId7"/>
    <p:sldId id="260" r:id="rId8"/>
    <p:sldId id="258" r:id="rId9"/>
    <p:sldId id="277" r:id="rId10"/>
    <p:sldId id="278" r:id="rId11"/>
    <p:sldId id="264" r:id="rId12"/>
    <p:sldId id="270" r:id="rId13"/>
    <p:sldId id="280" r:id="rId14"/>
    <p:sldId id="269" r:id="rId15"/>
    <p:sldId id="272" r:id="rId16"/>
    <p:sldId id="273" r:id="rId17"/>
    <p:sldId id="281" r:id="rId18"/>
    <p:sldId id="283" r:id="rId19"/>
    <p:sldId id="284" r:id="rId20"/>
    <p:sldId id="285" r:id="rId21"/>
    <p:sldId id="286" r:id="rId22"/>
    <p:sldId id="287" r:id="rId23"/>
    <p:sldId id="290" r:id="rId24"/>
    <p:sldId id="289" r:id="rId25"/>
    <p:sldId id="275" r:id="rId26"/>
    <p:sldId id="288" r:id="rId27"/>
    <p:sldId id="291" r:id="rId28"/>
    <p:sldId id="282" r:id="rId29"/>
    <p:sldId id="292" r:id="rId30"/>
    <p:sldId id="274" r:id="rId31"/>
    <p:sldId id="293" r:id="rId32"/>
    <p:sldId id="266" r:id="rId33"/>
    <p:sldId id="295" r:id="rId34"/>
    <p:sldId id="294" r:id="rId35"/>
    <p:sldId id="276" r:id="rId36"/>
    <p:sldId id="279" r:id="rId37"/>
    <p:sldId id="297" r:id="rId38"/>
    <p:sldId id="296" r:id="rId39"/>
    <p:sldId id="305" r:id="rId40"/>
    <p:sldId id="306" r:id="rId41"/>
    <p:sldId id="307" r:id="rId42"/>
    <p:sldId id="308" r:id="rId43"/>
    <p:sldId id="304" r:id="rId44"/>
    <p:sldId id="303" r:id="rId45"/>
    <p:sldId id="310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7334"/>
    <a:srgbClr val="DDDD2F"/>
    <a:srgbClr val="D5B7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5362" autoAdjust="0"/>
  </p:normalViewPr>
  <p:slideViewPr>
    <p:cSldViewPr>
      <p:cViewPr varScale="1">
        <p:scale>
          <a:sx n="46" d="100"/>
          <a:sy n="46" d="100"/>
        </p:scale>
        <p:origin x="-5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19DBF-F623-4F62-9BD4-174BC7879F02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774F1-689A-4A1A-AEFF-E840C0DAD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Кто нас встречает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следующем испытании?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Мальвина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дает задание: «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 каждой группы есть карточка. Нужно вставить пропущенные числа, кто быстрее».  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Проверка.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Отгадайте задачки в стихах.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Кто узнал следующего героя?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-Это Оле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Лукое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 Он предлагает нам следующее испытание.</a:t>
            </a:r>
          </a:p>
          <a:p>
            <a:r>
              <a:rPr lang="ru-RU" dirty="0" smtClean="0"/>
              <a:t>При ответах детей появляется вторая половина имени.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Отгадайте, какие герои оставили свои  вещи.</a:t>
            </a:r>
          </a:p>
          <a:p>
            <a:r>
              <a:rPr lang="ru-RU" dirty="0" smtClean="0"/>
              <a:t>(Красная Шапочка)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Баба Яга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Буратино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Кто Леопольд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Кот в сапогах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Карлсон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Доктор Айболит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дорогу, девчонки! В дорогу, мальчишки!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лесенке знаний шагайте смелей!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Чудесные встречи и добрые книжки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Ступеньками будут на ней.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Проводится подвижная </a:t>
            </a:r>
            <a:r>
              <a:rPr lang="ru-RU" dirty="0" err="1" smtClean="0"/>
              <a:t>физминутка</a:t>
            </a:r>
            <a:r>
              <a:rPr lang="ru-RU" dirty="0" smtClean="0"/>
              <a:t> под музыку.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-Кто узнал следующего героя?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Наш  ИА чем-то расстроен. Дело в том, что  он составлял слова, но поднялся  ветер и разбросал все  буквы.  Давайте  поможем ему собрать слова.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группах карточки с буквами. (Три цвета- три слова).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Проверим, что получилось.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-Снова нас встречает Буратино.  Он предлагает нам нарисовать  животных из геометрических фигур. А какие геометрические фигуры вы знаете?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Куда же мы с вами попали?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страну знаний.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этой стране нам многое предстоит узнать, многому научиться.  А для этого нужно  хорошо знать важные правила. Их нам сейчас расскажут  наши  герои.</a:t>
            </a:r>
          </a:p>
          <a:p>
            <a:r>
              <a:rPr lang="ru-RU" sz="1200" b="1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Небо — золото и синь!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Белокаменная школа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Среди елок и осин.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Рядом — роща, рядом — поле,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Знает каждый на зубок: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 тихо в нашей школе,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Значит, там идет  (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урок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 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Первоклассники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читают стихи.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Сегодня с нами на уроке будет один сказочный  герой, угадайте кто же он?!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Столяр Джузеппе – Сизый нос, полено как-то в дом принес. Он начал что-то мастерить, полено стало говорить.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Кто в том полене говорил?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Кого Джузеппе смастерил?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Молодцы! Отгадали. Это – Буратино.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Посмотрите, ребята, а у нашего героя есть для вас письмо. Давайте его прочитаем.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Карта – испытаний с названием конкурсов,</a:t>
            </a:r>
            <a:r>
              <a:rPr lang="ru-RU" baseline="0" dirty="0" smtClean="0"/>
              <a:t> которые предстоит пройти, чтобы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Отгадайте загадки от первого героя.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  А как назвать все эти предметы одним словом?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Для чего нужны школьные принадлежности?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А какие  ещё школьные принадлежности вы знаете?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Переходим к следующему испытанию. Как он называется?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774F1-689A-4A1A-AEFF-E840C0DAD06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CEA5B-06EB-45E8-8067-27120D6E59ED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3C578-8449-455A-9F33-966D7F682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CEA5B-06EB-45E8-8067-27120D6E59ED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3C578-8449-455A-9F33-966D7F682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CEA5B-06EB-45E8-8067-27120D6E59ED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3C578-8449-455A-9F33-966D7F682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CEA5B-06EB-45E8-8067-27120D6E59ED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3C578-8449-455A-9F33-966D7F682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CEA5B-06EB-45E8-8067-27120D6E59ED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3C578-8449-455A-9F33-966D7F682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CEA5B-06EB-45E8-8067-27120D6E59ED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3C578-8449-455A-9F33-966D7F682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CEA5B-06EB-45E8-8067-27120D6E59ED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3C578-8449-455A-9F33-966D7F682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CEA5B-06EB-45E8-8067-27120D6E59ED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3C578-8449-455A-9F33-966D7F682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CEA5B-06EB-45E8-8067-27120D6E59ED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3C578-8449-455A-9F33-966D7F682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CEA5B-06EB-45E8-8067-27120D6E59ED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3C578-8449-455A-9F33-966D7F682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CEA5B-06EB-45E8-8067-27120D6E59ED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3C578-8449-455A-9F33-966D7F682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CEA5B-06EB-45E8-8067-27120D6E59ED}" type="datetimeFigureOut">
              <a:rPr lang="ru-RU" smtClean="0"/>
              <a:pPr/>
              <a:t>17.01.2013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3C578-8449-455A-9F33-966D7F682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64;&#1082;&#1086;&#1083;&#1072;\&#1074;&#1099;&#1087;&#1091;&#1089;&#1082;&#1085;&#1086;&#1081;\&#1042;&#1067;&#1055;&#1059;&#1057;&#1050;&#1053;&#1054;&#1049;%204%20&#1042;\&#1087;&#1077;&#1089;&#1085;&#1080;%20&#1082;%20&#1074;&#1099;&#1087;&#1091;&#1089;&#1082;&#1085;&#1086;&#1084;&#1091;\&#1096;&#1082;&#1086;&#1083;&#1100;&#1085;&#1099;&#1081;%20&#1082;&#1086;&#1088;&#1072;&#1073;&#1083;&#1100;.wma" TargetMode="External"/><Relationship Id="rId6" Type="http://schemas.openxmlformats.org/officeDocument/2006/relationships/image" Target="../media/image2.gif"/><Relationship Id="rId5" Type="http://schemas.openxmlformats.org/officeDocument/2006/relationships/image" Target="../media/image3.gif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package" Target="../embeddings/____________Microsoft_Office_PowerPoint3.ppt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4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38.gif"/><Relationship Id="rId7" Type="http://schemas.openxmlformats.org/officeDocument/2006/relationships/image" Target="../media/image42.gif"/><Relationship Id="rId12" Type="http://schemas.openxmlformats.org/officeDocument/2006/relationships/image" Target="../media/image47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gif"/><Relationship Id="rId11" Type="http://schemas.openxmlformats.org/officeDocument/2006/relationships/image" Target="../media/image46.png"/><Relationship Id="rId5" Type="http://schemas.openxmlformats.org/officeDocument/2006/relationships/image" Target="../media/image40.gif"/><Relationship Id="rId10" Type="http://schemas.openxmlformats.org/officeDocument/2006/relationships/image" Target="../media/image45.gif"/><Relationship Id="rId4" Type="http://schemas.openxmlformats.org/officeDocument/2006/relationships/image" Target="../media/image39.gif"/><Relationship Id="rId9" Type="http://schemas.openxmlformats.org/officeDocument/2006/relationships/image" Target="../media/image44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38.gif"/><Relationship Id="rId7" Type="http://schemas.openxmlformats.org/officeDocument/2006/relationships/image" Target="../media/image42.gif"/><Relationship Id="rId12" Type="http://schemas.openxmlformats.org/officeDocument/2006/relationships/image" Target="../media/image47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gif"/><Relationship Id="rId11" Type="http://schemas.openxmlformats.org/officeDocument/2006/relationships/image" Target="../media/image46.png"/><Relationship Id="rId5" Type="http://schemas.openxmlformats.org/officeDocument/2006/relationships/image" Target="../media/image40.gif"/><Relationship Id="rId10" Type="http://schemas.openxmlformats.org/officeDocument/2006/relationships/image" Target="../media/image45.gif"/><Relationship Id="rId4" Type="http://schemas.openxmlformats.org/officeDocument/2006/relationships/image" Target="../media/image39.gif"/><Relationship Id="rId9" Type="http://schemas.openxmlformats.org/officeDocument/2006/relationships/image" Target="../media/image44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hyperlink" Target="http://www.myltik.ru/index.php?topic=db&amp;fe=multview&amp;multid=422" TargetMode="Externa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gif"/><Relationship Id="rId5" Type="http://schemas.openxmlformats.org/officeDocument/2006/relationships/image" Target="../media/image12.jpeg"/><Relationship Id="rId4" Type="http://schemas.openxmlformats.org/officeDocument/2006/relationships/package" Target="../embeddings/____________Microsoft_Office_PowerPoint1.ppt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wmf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C:\Documents and Settings\Worker\Рабочий стол\презентации из ГУРУ\Шаблоны презентаций 4 (естественные науки)\butterfly5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643422"/>
            <a:ext cx="2214578" cy="2214578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71604" y="1357298"/>
            <a:ext cx="6643734" cy="71438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День знаний для 1 класса.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928794" y="2500306"/>
            <a:ext cx="6257940" cy="3643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Игнатьева Наталья Петровна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учитель начальных классов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МОУ СОШ № 71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П. Кедровый</a:t>
            </a:r>
          </a:p>
          <a:p>
            <a:pPr>
              <a:buNone/>
            </a:pPr>
            <a:endParaRPr lang="ru-RU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           2009г.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8" name="Picture 3" descr="D:\Презентации 4 класс\анимации\анимации\Рисунок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6710" y="285728"/>
            <a:ext cx="952500" cy="9620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kartina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42" cy="6858000"/>
          </a:xfrm>
          <a:prstGeom prst="rect">
            <a:avLst/>
          </a:prstGeom>
          <a:noFill/>
        </p:spPr>
      </p:pic>
      <p:sp>
        <p:nvSpPr>
          <p:cNvPr id="3" name="Блок-схема: ручной ввод 2"/>
          <p:cNvSpPr/>
          <p:nvPr/>
        </p:nvSpPr>
        <p:spPr>
          <a:xfrm>
            <a:off x="5000628" y="4286256"/>
            <a:ext cx="4143372" cy="2571744"/>
          </a:xfrm>
          <a:prstGeom prst="flowChartManualInput">
            <a:avLst/>
          </a:prstGeom>
          <a:solidFill>
            <a:srgbClr val="DDD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5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«ЖИВАЯ АЗБУКА»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4286248" cy="3000372"/>
          </a:xfrm>
          <a:prstGeom prst="homePlate">
            <a:avLst>
              <a:gd name="adj" fmla="val 27389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1 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</a:t>
            </a:r>
            <a:r>
              <a:rPr lang="ru-RU" sz="2800" b="1" i="1" dirty="0" smtClean="0">
                <a:solidFill>
                  <a:srgbClr val="FFFF00"/>
                </a:solidFill>
              </a:rPr>
              <a:t>ЗАГАДОЧНЫЙ»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10800000">
            <a:off x="2428860" y="0"/>
            <a:ext cx="5286412" cy="3929066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 smtClean="0"/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6786578" y="-1000156"/>
            <a:ext cx="2786082" cy="6000792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ru-RU" sz="2400" b="1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сказочный</a:t>
            </a:r>
          </a:p>
          <a:p>
            <a:pPr algn="ctr"/>
            <a:endParaRPr lang="ru-RU" sz="2400" b="1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0" y="3000372"/>
            <a:ext cx="5000628" cy="3857628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6</a:t>
            </a:r>
          </a:p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«ФАНТАЗИЯ»</a:t>
            </a:r>
            <a:endParaRPr lang="ru-RU" sz="4000" b="1" i="1" dirty="0">
              <a:solidFill>
                <a:srgbClr val="2D7334"/>
              </a:solidFill>
            </a:endParaRPr>
          </a:p>
        </p:txBody>
      </p:sp>
      <p:sp>
        <p:nvSpPr>
          <p:cNvPr id="11" name="Пирог 10"/>
          <p:cNvSpPr/>
          <p:nvPr/>
        </p:nvSpPr>
        <p:spPr>
          <a:xfrm rot="18570369">
            <a:off x="3026495" y="1072856"/>
            <a:ext cx="4351299" cy="3971444"/>
          </a:xfrm>
          <a:prstGeom prst="pie">
            <a:avLst>
              <a:gd name="adj1" fmla="val 242293"/>
              <a:gd name="adj2" fmla="val 1614274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714876" y="785794"/>
            <a:ext cx="914400" cy="61264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00364" y="214290"/>
            <a:ext cx="36669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« </a:t>
            </a:r>
            <a:r>
              <a:rPr lang="ru-RU" sz="2800" b="1" i="1" dirty="0" smtClean="0">
                <a:solidFill>
                  <a:schemeClr val="bg1"/>
                </a:solidFill>
              </a:rPr>
              <a:t>МАТЕМАТИЧЕСКИЙ»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992" y="3071810"/>
            <a:ext cx="3286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4  «ПОДВИЖНЫЙ»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Овальная выноска 3"/>
          <p:cNvSpPr/>
          <p:nvPr/>
        </p:nvSpPr>
        <p:spPr>
          <a:xfrm>
            <a:off x="1214414" y="428604"/>
            <a:ext cx="4929222" cy="3929090"/>
          </a:xfrm>
          <a:prstGeom prst="wedgeEllipseCallout">
            <a:avLst>
              <a:gd name="adj1" fmla="val 60371"/>
              <a:gd name="adj2" fmla="val 2708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Чтобы пройти второе испытание, нужно вставить  пропущенные  числа на карточках.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Narrow" pitchFamily="34" charset="0"/>
              </a:rPr>
              <a:t>Желаем успеха.</a:t>
            </a:r>
            <a:endParaRPr lang="ru-RU" sz="24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85728"/>
            <a:ext cx="5429288" cy="357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    1,  2,  …,  …,  5, 6,  …, 8.</a:t>
            </a:r>
          </a:p>
          <a:p>
            <a:endParaRPr lang="ru-RU" sz="3600" b="1" dirty="0" smtClean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     10,    …,   30,   …,   50. </a:t>
            </a:r>
          </a:p>
          <a:p>
            <a:endParaRPr lang="ru-RU" sz="3600" b="1" dirty="0" smtClean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     10,  9,   …,   7,   …,  …,  4.   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714356"/>
            <a:ext cx="428628" cy="500066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3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642918"/>
            <a:ext cx="428628" cy="642942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4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714356"/>
            <a:ext cx="428628" cy="571504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7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1643050"/>
            <a:ext cx="714380" cy="7858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20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86182" y="1643050"/>
            <a:ext cx="714380" cy="7858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40,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2786058"/>
            <a:ext cx="500066" cy="7858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8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2786058"/>
            <a:ext cx="571504" cy="7858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6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4876" y="2714620"/>
            <a:ext cx="500066" cy="857256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5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вальная выноска 4"/>
          <p:cNvSpPr/>
          <p:nvPr/>
        </p:nvSpPr>
        <p:spPr>
          <a:xfrm>
            <a:off x="785786" y="428604"/>
            <a:ext cx="4857784" cy="3500462"/>
          </a:xfrm>
          <a:prstGeom prst="wedgeEllipseCallout">
            <a:avLst>
              <a:gd name="adj1" fmla="val 67877"/>
              <a:gd name="adj2" fmla="val 3361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А сейчас отгадайте задачки в стихах.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Будьте очень внимательны.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1071538" y="500042"/>
            <a:ext cx="4714908" cy="3357586"/>
          </a:xfrm>
          <a:prstGeom prst="flowChartPunchedTape">
            <a:avLst/>
          </a:prstGeom>
          <a:solidFill>
            <a:schemeClr val="bg2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Под кустами у реки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Жили майские жуки: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Дочка, сын, отец и мать -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Кто успел их сосчитать?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785786" y="142852"/>
            <a:ext cx="5286412" cy="3786214"/>
          </a:xfrm>
          <a:prstGeom prst="flowChartPunchedTape">
            <a:avLst/>
          </a:prstGeom>
          <a:solidFill>
            <a:schemeClr val="bg2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Я, Сережа, Коля, Ванда -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Волейбольная команда.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Женя с Игорем пока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Запасных два игрока.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 когда подучатся,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Сколько всех получится?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785786" y="285728"/>
            <a:ext cx="5286412" cy="3500486"/>
          </a:xfrm>
          <a:prstGeom prst="flowChartPunchedTape">
            <a:avLst/>
          </a:prstGeom>
          <a:solidFill>
            <a:schemeClr val="bg2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 снег упал Сережка,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 за ним - Алешка,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 за ним - </a:t>
            </a:r>
            <a:r>
              <a:rPr lang="ru-RU" sz="2400" b="1" dirty="0" err="1" smtClean="0">
                <a:solidFill>
                  <a:srgbClr val="002060"/>
                </a:solidFill>
              </a:rPr>
              <a:t>Иринка</a:t>
            </a:r>
            <a:r>
              <a:rPr lang="ru-RU" sz="2400" b="1" dirty="0" smtClean="0">
                <a:solidFill>
                  <a:srgbClr val="002060"/>
                </a:solidFill>
              </a:rPr>
              <a:t>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 за ней - Маринка,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 потом упал Игнат.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Сколько на снегу ребят?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928662" y="285728"/>
            <a:ext cx="5286412" cy="3500486"/>
          </a:xfrm>
          <a:prstGeom prst="flowChartPunchedTape">
            <a:avLst/>
          </a:prstGeom>
          <a:solidFill>
            <a:schemeClr val="bg2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Восемь храбрых малышей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Переходят вброд ручей.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Один отстал: "Домой хочу!"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Сколько их пришло к ручью?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785786" y="428604"/>
            <a:ext cx="4857784" cy="3500462"/>
          </a:xfrm>
          <a:prstGeom prst="wedgeEllipseCallout">
            <a:avLst>
              <a:gd name="adj1" fmla="val 67877"/>
              <a:gd name="adj2" fmla="val 3361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Молодцы, ребята. 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 Прошли второе испытание.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kartina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842" cy="6858000"/>
          </a:xfrm>
          <a:prstGeom prst="rect">
            <a:avLst/>
          </a:prstGeom>
          <a:noFill/>
        </p:spPr>
      </p:pic>
      <p:sp>
        <p:nvSpPr>
          <p:cNvPr id="3" name="Блок-схема: ручной ввод 2"/>
          <p:cNvSpPr/>
          <p:nvPr/>
        </p:nvSpPr>
        <p:spPr>
          <a:xfrm>
            <a:off x="5000628" y="4286256"/>
            <a:ext cx="4143372" cy="2571744"/>
          </a:xfrm>
          <a:prstGeom prst="flowChartManualInput">
            <a:avLst/>
          </a:prstGeom>
          <a:solidFill>
            <a:srgbClr val="DDD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5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«ЖИВАЯ АЗБУКА»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4286248" cy="3000372"/>
          </a:xfrm>
          <a:prstGeom prst="homePlate">
            <a:avLst>
              <a:gd name="adj" fmla="val 27389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1 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</a:t>
            </a:r>
            <a:r>
              <a:rPr lang="ru-RU" sz="2800" b="1" i="1" dirty="0" smtClean="0">
                <a:solidFill>
                  <a:srgbClr val="FFFF00"/>
                </a:solidFill>
              </a:rPr>
              <a:t>ЗАГАДОЧНЫЙ»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10800000">
            <a:off x="2428860" y="0"/>
            <a:ext cx="5286412" cy="3929066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 smtClean="0"/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6786578" y="-1000156"/>
            <a:ext cx="2786082" cy="6000792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ru-RU" sz="2400" b="1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сказочный</a:t>
            </a:r>
          </a:p>
          <a:p>
            <a:pPr algn="ctr"/>
            <a:endParaRPr lang="ru-RU" sz="2400" b="1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0" y="3000372"/>
            <a:ext cx="5000628" cy="3857628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6</a:t>
            </a:r>
          </a:p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«ФАНТАЗИЯ»</a:t>
            </a:r>
            <a:endParaRPr lang="ru-RU" sz="4000" b="1" i="1" dirty="0">
              <a:solidFill>
                <a:srgbClr val="2D7334"/>
              </a:solidFill>
            </a:endParaRPr>
          </a:p>
        </p:txBody>
      </p:sp>
      <p:sp>
        <p:nvSpPr>
          <p:cNvPr id="11" name="Пирог 10"/>
          <p:cNvSpPr/>
          <p:nvPr/>
        </p:nvSpPr>
        <p:spPr>
          <a:xfrm rot="18570369">
            <a:off x="3026495" y="1072856"/>
            <a:ext cx="4351299" cy="3971444"/>
          </a:xfrm>
          <a:prstGeom prst="pie">
            <a:avLst>
              <a:gd name="adj1" fmla="val 242293"/>
              <a:gd name="adj2" fmla="val 1614274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714876" y="785794"/>
            <a:ext cx="914400" cy="61264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00364" y="214290"/>
            <a:ext cx="36669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« </a:t>
            </a:r>
            <a:r>
              <a:rPr lang="ru-RU" sz="2800" b="1" i="1" dirty="0" smtClean="0">
                <a:solidFill>
                  <a:schemeClr val="bg1"/>
                </a:solidFill>
              </a:rPr>
              <a:t>МАТЕМАТИЧЕСКИЙ»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992" y="3071810"/>
            <a:ext cx="3286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4  «ПОДВИЖНЫЙ»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 descr="D:\Презентации 4 класс\анимации\картинки\3864.jpg"/>
          <p:cNvPicPr>
            <a:picLocks noChangeAspect="1" noChangeArrowheads="1"/>
          </p:cNvPicPr>
          <p:nvPr/>
        </p:nvPicPr>
        <p:blipFill>
          <a:blip r:embed="rId4"/>
          <a:srcRect r="11886"/>
          <a:stretch>
            <a:fillRect/>
          </a:stretch>
        </p:blipFill>
        <p:spPr bwMode="auto">
          <a:xfrm>
            <a:off x="214282" y="2571744"/>
            <a:ext cx="3286148" cy="2424126"/>
          </a:xfrm>
          <a:prstGeom prst="rect">
            <a:avLst/>
          </a:prstGeom>
          <a:noFill/>
        </p:spPr>
      </p:pic>
      <p:pic>
        <p:nvPicPr>
          <p:cNvPr id="26628" name="Picture 4" descr="D:\Презентации 4 класс\анимации\картинки\52-d-2-1.jpg"/>
          <p:cNvPicPr>
            <a:picLocks noChangeAspect="1" noChangeArrowheads="1"/>
          </p:cNvPicPr>
          <p:nvPr/>
        </p:nvPicPr>
        <p:blipFill>
          <a:blip r:embed="rId5"/>
          <a:srcRect l="3287" r="21123"/>
          <a:stretch>
            <a:fillRect/>
          </a:stretch>
        </p:blipFill>
        <p:spPr bwMode="auto">
          <a:xfrm>
            <a:off x="214282" y="2928934"/>
            <a:ext cx="3286148" cy="3562372"/>
          </a:xfrm>
          <a:prstGeom prst="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3857620" y="714356"/>
            <a:ext cx="4714908" cy="2857520"/>
          </a:xfrm>
          <a:prstGeom prst="wedgeRoundRectCallout">
            <a:avLst>
              <a:gd name="adj1" fmla="val -75180"/>
              <a:gd name="adj2" fmla="val 4149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Доскажите имя сказочного героя.</a:t>
            </a:r>
          </a:p>
          <a:p>
            <a:pPr algn="ctr"/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3500430" y="142852"/>
            <a:ext cx="5357850" cy="6500858"/>
          </a:xfrm>
          <a:prstGeom prst="bevel">
            <a:avLst>
              <a:gd name="adj" fmla="val 848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Папа       Карло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Дед        Мороз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Дядя      Федор, Степа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Крокодил      Гена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Почтальон    Печкин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Доктор     Айболит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Кощей    Бессмертный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Муха      Цокотуха</a:t>
            </a:r>
          </a:p>
          <a:p>
            <a:r>
              <a:rPr lang="ru-RU" sz="2800" b="1" dirty="0" err="1" smtClean="0">
                <a:solidFill>
                  <a:srgbClr val="002060"/>
                </a:solidFill>
                <a:latin typeface="Comic Sans MS" pitchFamily="66" charset="0"/>
              </a:rPr>
              <a:t>Винни</a:t>
            </a:r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      Пух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Курочка    Ряба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Карабас    </a:t>
            </a:r>
            <a:r>
              <a:rPr lang="ru-RU" sz="2800" b="1" dirty="0" err="1" smtClean="0">
                <a:solidFill>
                  <a:srgbClr val="002060"/>
                </a:solidFill>
                <a:latin typeface="Comic Sans MS" pitchFamily="66" charset="0"/>
              </a:rPr>
              <a:t>Барабас</a:t>
            </a:r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</a:p>
          <a:p>
            <a:pPr algn="ctr"/>
            <a:endParaRPr lang="ru-RU" dirty="0"/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5715008" y="857232"/>
            <a:ext cx="1714512" cy="500066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знак завершения 7"/>
          <p:cNvSpPr/>
          <p:nvPr/>
        </p:nvSpPr>
        <p:spPr>
          <a:xfrm>
            <a:off x="5643570" y="1357298"/>
            <a:ext cx="1714512" cy="428628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знак завершения 8"/>
          <p:cNvSpPr/>
          <p:nvPr/>
        </p:nvSpPr>
        <p:spPr>
          <a:xfrm>
            <a:off x="5643570" y="1785926"/>
            <a:ext cx="2571768" cy="428628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6215074" y="2285992"/>
            <a:ext cx="1714512" cy="35719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знак завершения 10"/>
          <p:cNvSpPr/>
          <p:nvPr/>
        </p:nvSpPr>
        <p:spPr>
          <a:xfrm>
            <a:off x="6357950" y="2643182"/>
            <a:ext cx="1714512" cy="428628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знак завершения 11"/>
          <p:cNvSpPr/>
          <p:nvPr/>
        </p:nvSpPr>
        <p:spPr>
          <a:xfrm>
            <a:off x="5857884" y="3071810"/>
            <a:ext cx="1714512" cy="428628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5643570" y="3500438"/>
            <a:ext cx="2571768" cy="428628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5715008" y="3929066"/>
            <a:ext cx="1928826" cy="428628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знак завершения 14"/>
          <p:cNvSpPr/>
          <p:nvPr/>
        </p:nvSpPr>
        <p:spPr>
          <a:xfrm>
            <a:off x="5643570" y="4357694"/>
            <a:ext cx="1714512" cy="428628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знак завершения 15"/>
          <p:cNvSpPr/>
          <p:nvPr/>
        </p:nvSpPr>
        <p:spPr>
          <a:xfrm>
            <a:off x="5643570" y="4786322"/>
            <a:ext cx="1714512" cy="428628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знак завершения 16"/>
          <p:cNvSpPr/>
          <p:nvPr/>
        </p:nvSpPr>
        <p:spPr>
          <a:xfrm>
            <a:off x="5857884" y="5214950"/>
            <a:ext cx="1714512" cy="428628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4772"/>
          <a:ext cx="9144000" cy="6853228"/>
        </p:xfrm>
        <a:graphic>
          <a:graphicData uri="http://schemas.openxmlformats.org/presentationml/2006/ole">
            <p:oleObj spid="_x0000_s33794" name="Презентация" r:id="rId3" imgW="4562390" imgH="3419497" progId="PowerPoint.Show.12">
              <p:embed/>
            </p:oleObj>
          </a:graphicData>
        </a:graphic>
      </p:graphicFrame>
      <p:pic>
        <p:nvPicPr>
          <p:cNvPr id="26627" name="Picture 3" descr="D:\Презентации 4 класс\анимации\картинки\3864.jpg"/>
          <p:cNvPicPr>
            <a:picLocks noChangeAspect="1" noChangeArrowheads="1"/>
          </p:cNvPicPr>
          <p:nvPr/>
        </p:nvPicPr>
        <p:blipFill>
          <a:blip r:embed="rId4"/>
          <a:srcRect r="11886"/>
          <a:stretch>
            <a:fillRect/>
          </a:stretch>
        </p:blipFill>
        <p:spPr bwMode="auto">
          <a:xfrm>
            <a:off x="214282" y="2571744"/>
            <a:ext cx="3286148" cy="2424126"/>
          </a:xfrm>
          <a:prstGeom prst="rect">
            <a:avLst/>
          </a:prstGeom>
          <a:noFill/>
        </p:spPr>
      </p:pic>
      <p:pic>
        <p:nvPicPr>
          <p:cNvPr id="26628" name="Picture 4" descr="D:\Презентации 4 класс\анимации\картинки\52-d-2-1.jpg"/>
          <p:cNvPicPr>
            <a:picLocks noChangeAspect="1" noChangeArrowheads="1"/>
          </p:cNvPicPr>
          <p:nvPr/>
        </p:nvPicPr>
        <p:blipFill>
          <a:blip r:embed="rId5"/>
          <a:srcRect l="3287" r="21123"/>
          <a:stretch>
            <a:fillRect/>
          </a:stretch>
        </p:blipFill>
        <p:spPr bwMode="auto">
          <a:xfrm>
            <a:off x="214282" y="2928934"/>
            <a:ext cx="3286148" cy="3562372"/>
          </a:xfrm>
          <a:prstGeom prst="rect">
            <a:avLst/>
          </a:prstGeom>
          <a:noFill/>
        </p:spPr>
      </p:pic>
      <p:sp>
        <p:nvSpPr>
          <p:cNvPr id="5" name="Прямоугольная выноска 4"/>
          <p:cNvSpPr/>
          <p:nvPr/>
        </p:nvSpPr>
        <p:spPr>
          <a:xfrm>
            <a:off x="3857620" y="1214422"/>
            <a:ext cx="3929090" cy="2184284"/>
          </a:xfrm>
          <a:prstGeom prst="wedgeRectCallout">
            <a:avLst>
              <a:gd name="adj1" fmla="val -70833"/>
              <a:gd name="adj2" fmla="val 5263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Отгадайте, какие герои оставили свои  вещи.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0" name="Picture 4" descr="D:\Презентации 4 класс\анимации\картинки\multik9.png"/>
          <p:cNvPicPr>
            <a:picLocks noChangeAspect="1" noChangeArrowheads="1"/>
          </p:cNvPicPr>
          <p:nvPr/>
        </p:nvPicPr>
        <p:blipFill>
          <a:blip r:embed="rId4"/>
          <a:srcRect r="1425"/>
          <a:stretch>
            <a:fillRect/>
          </a:stretch>
        </p:blipFill>
        <p:spPr bwMode="auto">
          <a:xfrm>
            <a:off x="2714612" y="500042"/>
            <a:ext cx="3624275" cy="5715020"/>
          </a:xfrm>
          <a:prstGeom prst="rect">
            <a:avLst/>
          </a:prstGeom>
          <a:noFill/>
        </p:spPr>
      </p:pic>
      <p:sp>
        <p:nvSpPr>
          <p:cNvPr id="11" name="Прямоугольник с двумя вырезанными соседними углами 10"/>
          <p:cNvSpPr/>
          <p:nvPr/>
        </p:nvSpPr>
        <p:spPr>
          <a:xfrm rot="16395437">
            <a:off x="1829500" y="2126070"/>
            <a:ext cx="5771177" cy="3724025"/>
          </a:xfrm>
          <a:prstGeom prst="snip2Same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C:\Documents and Settings\Worker\Рабочий стол\презентации из ГУРУ\Шаблоны презентаций 4 (естественные науки)\butterfly5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22" y="3286124"/>
            <a:ext cx="2214578" cy="2214578"/>
          </a:xfrm>
          <a:prstGeom prst="rect">
            <a:avLst/>
          </a:prstGeom>
          <a:noFill/>
        </p:spPr>
      </p:pic>
      <p:pic>
        <p:nvPicPr>
          <p:cNvPr id="34819" name="Picture 3" descr="D:\Презентации 4 класс\анимации\анимации\Рисунок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72396" y="357166"/>
            <a:ext cx="952500" cy="9620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 descr="D:\Презентации 4 класс\анимации\картинки\kartinki.s.vystavki.avi.image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ирог 4"/>
          <p:cNvSpPr/>
          <p:nvPr/>
        </p:nvSpPr>
        <p:spPr>
          <a:xfrm rot="4961683">
            <a:off x="1505672" y="-534724"/>
            <a:ext cx="6084788" cy="7957479"/>
          </a:xfrm>
          <a:prstGeom prst="pie">
            <a:avLst>
              <a:gd name="adj1" fmla="val 20777261"/>
              <a:gd name="adj2" fmla="val 168159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4" name="Picture 4" descr="D:\Презентации 4 класс\анимации\картинки\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428604"/>
            <a:ext cx="3571900" cy="5873832"/>
          </a:xfrm>
          <a:prstGeom prst="rect">
            <a:avLst/>
          </a:prstGeom>
          <a:noFill/>
        </p:spPr>
      </p:pic>
      <p:sp>
        <p:nvSpPr>
          <p:cNvPr id="5" name="Прямоугольник с одним вырезанным скругленным углом 4"/>
          <p:cNvSpPr/>
          <p:nvPr/>
        </p:nvSpPr>
        <p:spPr>
          <a:xfrm rot="20370129">
            <a:off x="1693777" y="1321478"/>
            <a:ext cx="4562055" cy="4597589"/>
          </a:xfrm>
          <a:prstGeom prst="snipRoundRect">
            <a:avLst>
              <a:gd name="adj1" fmla="val 534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 descr="C:\Documents and Settings\Worker\Рабочий стол\презентации из ГУРУ\Шаблоны презентаций 4 (естественные науки)\butterfly5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22" y="3214686"/>
            <a:ext cx="2214578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 descr="D:\Презентации 4 класс\анимации\картинки\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9" y="357166"/>
            <a:ext cx="6819984" cy="6215106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1285852" y="0"/>
            <a:ext cx="8358246" cy="7572404"/>
          </a:xfrm>
          <a:prstGeom prst="frame">
            <a:avLst>
              <a:gd name="adj1" fmla="val 415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D:\Презентации 4 класс\анимации\анимации\Рисунок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1024" y="642918"/>
            <a:ext cx="952500" cy="962025"/>
          </a:xfrm>
          <a:prstGeom prst="rect">
            <a:avLst/>
          </a:prstGeom>
          <a:noFill/>
        </p:spPr>
      </p:pic>
      <p:pic>
        <p:nvPicPr>
          <p:cNvPr id="5" name="Picture 4" descr="C:\Documents and Settings\Worker\Рабочий стол\презентации из ГУРУ\Шаблоны презентаций 4 (естественные науки)\butterfly5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4643422"/>
            <a:ext cx="2214578" cy="2214578"/>
          </a:xfrm>
          <a:prstGeom prst="rect">
            <a:avLst/>
          </a:prstGeom>
          <a:noFill/>
        </p:spPr>
      </p:pic>
      <p:pic>
        <p:nvPicPr>
          <p:cNvPr id="6" name="школьный корабль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553448" y="5572140"/>
            <a:ext cx="590552" cy="590552"/>
          </a:xfrm>
          <a:prstGeom prst="rect">
            <a:avLst/>
          </a:prstGeom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14480" y="516578"/>
            <a:ext cx="6215106" cy="6341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 descr="D:\Презентации 4 класс\анимации\картинки\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285728"/>
            <a:ext cx="4810138" cy="6098014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-1071602" y="785794"/>
            <a:ext cx="10930014" cy="9501254"/>
          </a:xfrm>
          <a:prstGeom prst="frame">
            <a:avLst>
              <a:gd name="adj1" fmla="val 421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5" name="Picture 3" descr="D:\Презентации 4 класс\анимации\картинки\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357166"/>
            <a:ext cx="4482073" cy="5443551"/>
          </a:xfrm>
          <a:prstGeom prst="rect">
            <a:avLst/>
          </a:prstGeom>
          <a:noFill/>
        </p:spPr>
      </p:pic>
      <p:sp>
        <p:nvSpPr>
          <p:cNvPr id="4" name="Кольцо 3"/>
          <p:cNvSpPr/>
          <p:nvPr/>
        </p:nvSpPr>
        <p:spPr>
          <a:xfrm>
            <a:off x="1714480" y="-3286172"/>
            <a:ext cx="9001188" cy="10858576"/>
          </a:xfrm>
          <a:prstGeom prst="donut">
            <a:avLst>
              <a:gd name="adj" fmla="val 364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9" name="Picture 3" descr="D:\Презентации 4 класс\анимации\картинки\e6019b3069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6908" y="213143"/>
            <a:ext cx="4555421" cy="5859063"/>
          </a:xfrm>
          <a:prstGeom prst="rect">
            <a:avLst/>
          </a:prstGeom>
          <a:noFill/>
        </p:spPr>
      </p:pic>
      <p:sp>
        <p:nvSpPr>
          <p:cNvPr id="4" name="Кольцо 3"/>
          <p:cNvSpPr/>
          <p:nvPr/>
        </p:nvSpPr>
        <p:spPr>
          <a:xfrm>
            <a:off x="1000100" y="-4071990"/>
            <a:ext cx="10858576" cy="12144460"/>
          </a:xfrm>
          <a:prstGeom prst="donut">
            <a:avLst>
              <a:gd name="adj" fmla="val 384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 descr="D:\Презентации 4 класс\анимации\картинки\3864.jpg"/>
          <p:cNvPicPr>
            <a:picLocks noChangeAspect="1" noChangeArrowheads="1"/>
          </p:cNvPicPr>
          <p:nvPr/>
        </p:nvPicPr>
        <p:blipFill>
          <a:blip r:embed="rId3"/>
          <a:srcRect r="11886"/>
          <a:stretch>
            <a:fillRect/>
          </a:stretch>
        </p:blipFill>
        <p:spPr bwMode="auto">
          <a:xfrm>
            <a:off x="214282" y="2571744"/>
            <a:ext cx="3286148" cy="2424126"/>
          </a:xfrm>
          <a:prstGeom prst="rect">
            <a:avLst/>
          </a:prstGeom>
          <a:noFill/>
        </p:spPr>
      </p:pic>
      <p:pic>
        <p:nvPicPr>
          <p:cNvPr id="26628" name="Picture 4" descr="D:\Презентации 4 класс\анимации\картинки\52-d-2-1.jpg"/>
          <p:cNvPicPr>
            <a:picLocks noChangeAspect="1" noChangeArrowheads="1"/>
          </p:cNvPicPr>
          <p:nvPr/>
        </p:nvPicPr>
        <p:blipFill>
          <a:blip r:embed="rId4"/>
          <a:srcRect l="3287" r="21123"/>
          <a:stretch>
            <a:fillRect/>
          </a:stretch>
        </p:blipFill>
        <p:spPr bwMode="auto">
          <a:xfrm>
            <a:off x="214282" y="2928934"/>
            <a:ext cx="3286148" cy="3562372"/>
          </a:xfrm>
          <a:prstGeom prst="rect">
            <a:avLst/>
          </a:prstGeom>
          <a:noFill/>
        </p:spPr>
      </p:pic>
      <p:sp>
        <p:nvSpPr>
          <p:cNvPr id="5" name="Прямоугольная выноска 4"/>
          <p:cNvSpPr/>
          <p:nvPr/>
        </p:nvSpPr>
        <p:spPr>
          <a:xfrm>
            <a:off x="3857620" y="285728"/>
            <a:ext cx="4643470" cy="3071834"/>
          </a:xfrm>
          <a:prstGeom prst="wedgeRectCallout">
            <a:avLst>
              <a:gd name="adj1" fmla="val -70833"/>
              <a:gd name="adj2" fmla="val 5263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Молодцы! Справились с третьим испытанием. 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kartina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842" cy="6858000"/>
          </a:xfrm>
          <a:prstGeom prst="rect">
            <a:avLst/>
          </a:prstGeom>
          <a:noFill/>
        </p:spPr>
      </p:pic>
      <p:sp>
        <p:nvSpPr>
          <p:cNvPr id="3" name="Блок-схема: ручной ввод 2"/>
          <p:cNvSpPr/>
          <p:nvPr/>
        </p:nvSpPr>
        <p:spPr>
          <a:xfrm>
            <a:off x="5000628" y="4286256"/>
            <a:ext cx="4143372" cy="2571744"/>
          </a:xfrm>
          <a:prstGeom prst="flowChartManualInput">
            <a:avLst/>
          </a:prstGeom>
          <a:solidFill>
            <a:srgbClr val="DDD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5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«ЖИВАЯ АЗБУКА»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4286248" cy="3000372"/>
          </a:xfrm>
          <a:prstGeom prst="homePlate">
            <a:avLst>
              <a:gd name="adj" fmla="val 27389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1 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</a:t>
            </a:r>
            <a:r>
              <a:rPr lang="ru-RU" sz="2800" b="1" i="1" dirty="0" smtClean="0">
                <a:solidFill>
                  <a:srgbClr val="FFFF00"/>
                </a:solidFill>
              </a:rPr>
              <a:t>ЗАГАДОЧНЫЙ»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10800000">
            <a:off x="2428860" y="0"/>
            <a:ext cx="5286412" cy="3929066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 smtClean="0"/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6786578" y="-1000156"/>
            <a:ext cx="2786082" cy="6000792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ru-RU" sz="2400" b="1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сказочный</a:t>
            </a:r>
          </a:p>
          <a:p>
            <a:pPr algn="ctr"/>
            <a:endParaRPr lang="ru-RU" sz="2400" b="1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0" y="3000372"/>
            <a:ext cx="5000628" cy="3857628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6</a:t>
            </a:r>
          </a:p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«ФАНТАЗИЯ»</a:t>
            </a:r>
            <a:endParaRPr lang="ru-RU" sz="4000" b="1" i="1" dirty="0">
              <a:solidFill>
                <a:srgbClr val="2D7334"/>
              </a:solidFill>
            </a:endParaRPr>
          </a:p>
        </p:txBody>
      </p:sp>
      <p:sp>
        <p:nvSpPr>
          <p:cNvPr id="11" name="Пирог 10"/>
          <p:cNvSpPr/>
          <p:nvPr/>
        </p:nvSpPr>
        <p:spPr>
          <a:xfrm rot="18570369">
            <a:off x="3026495" y="1072856"/>
            <a:ext cx="4351299" cy="3971444"/>
          </a:xfrm>
          <a:prstGeom prst="pie">
            <a:avLst>
              <a:gd name="adj1" fmla="val 242293"/>
              <a:gd name="adj2" fmla="val 1614274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714876" y="785794"/>
            <a:ext cx="914400" cy="61264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00364" y="214290"/>
            <a:ext cx="36669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« </a:t>
            </a:r>
            <a:r>
              <a:rPr lang="ru-RU" sz="2800" b="1" i="1" dirty="0" smtClean="0">
                <a:solidFill>
                  <a:schemeClr val="bg1"/>
                </a:solidFill>
              </a:rPr>
              <a:t>МАТЕМАТИЧЕСКИЙ»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992" y="3071810"/>
            <a:ext cx="3286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4  «ПОДВИЖНЫЙ»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4772"/>
          <a:ext cx="9144000" cy="6853228"/>
        </p:xfrm>
        <a:graphic>
          <a:graphicData uri="http://schemas.openxmlformats.org/presentationml/2006/ole">
            <p:oleObj spid="_x0000_s36866" name="Презентация" r:id="rId4" imgW="4562390" imgH="3419497" progId="PowerPoint.Show.12">
              <p:embed/>
            </p:oleObj>
          </a:graphicData>
        </a:graphic>
      </p:graphicFrame>
      <p:pic>
        <p:nvPicPr>
          <p:cNvPr id="36867" name="Picture 3" descr="D:\Презентации 4 класс\анимации\картинки\1243627634_0lik.ru_16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Блок-схема: ручной ввод 5"/>
          <p:cNvSpPr/>
          <p:nvPr/>
        </p:nvSpPr>
        <p:spPr>
          <a:xfrm>
            <a:off x="6357950" y="6072206"/>
            <a:ext cx="2786050" cy="785794"/>
          </a:xfrm>
          <a:prstGeom prst="flowChartManualInput">
            <a:avLst/>
          </a:prstGeom>
          <a:solidFill>
            <a:srgbClr val="D5B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870" name="Picture 6" descr="D:\Презентации 4 класс\анимации\анимации\цветок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6578" y="5786454"/>
            <a:ext cx="1714512" cy="1071546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2571736" y="2428868"/>
            <a:ext cx="3000396" cy="114300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3" descr="D:\Презентации 4 класс\анимации\картинки\doctor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1357298"/>
            <a:ext cx="2928926" cy="47016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Скругленная прямоугольная выноска 12"/>
          <p:cNvSpPr/>
          <p:nvPr/>
        </p:nvSpPr>
        <p:spPr>
          <a:xfrm>
            <a:off x="1285852" y="285728"/>
            <a:ext cx="4929222" cy="3071834"/>
          </a:xfrm>
          <a:prstGeom prst="wedgeRoundRectCallout">
            <a:avLst>
              <a:gd name="adj1" fmla="val 64511"/>
              <a:gd name="adj2" fmla="val 36630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Дорогие наши гости!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Можете ответить нам: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Чтобы быть всегда здоровым,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Что нужно  делать по утрам?</a:t>
            </a:r>
          </a:p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1285852" y="285728"/>
            <a:ext cx="4929222" cy="3071834"/>
          </a:xfrm>
          <a:prstGeom prst="wedgeRoundRectCallout">
            <a:avLst>
              <a:gd name="adj1" fmla="val 64511"/>
              <a:gd name="adj2" fmla="val 36630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Сейчас встаньте возле своих парт и сделайте разминку вместе с  нами.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0"/>
          <a:ext cx="9144000" cy="6853228"/>
        </p:xfrm>
        <a:graphic>
          <a:graphicData uri="http://schemas.openxmlformats.org/presentationml/2006/ole">
            <p:oleObj spid="_x0000_s51202" name="Презентация" r:id="rId3" imgW="4562390" imgH="3419497" progId="PowerPoint.Show.12">
              <p:embed/>
            </p:oleObj>
          </a:graphicData>
        </a:graphic>
      </p:graphicFrame>
      <p:pic>
        <p:nvPicPr>
          <p:cNvPr id="51203" name="Picture 3" descr="D:\Презентации 4 класс\анимации\картинки\doctor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857496"/>
            <a:ext cx="2467128" cy="3469933"/>
          </a:xfrm>
          <a:prstGeom prst="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714480" y="428604"/>
            <a:ext cx="4357718" cy="3357586"/>
          </a:xfrm>
          <a:prstGeom prst="wedgeRoundRectCallout">
            <a:avLst>
              <a:gd name="adj1" fmla="val 63609"/>
              <a:gd name="adj2" fmla="val 49848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Вы отлично справились  с четвертым испытанием.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Picture 4" descr="C:\Documents and Settings\Worker\Рабочий стол\презентации из ГУРУ\Шаблоны презентаций 4 (естественные науки)\butterfly5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4429132"/>
            <a:ext cx="2214578" cy="2214578"/>
          </a:xfrm>
          <a:prstGeom prst="rect">
            <a:avLst/>
          </a:prstGeom>
          <a:noFill/>
        </p:spPr>
      </p:pic>
      <p:pic>
        <p:nvPicPr>
          <p:cNvPr id="2" name="Picture 3" descr="D:\Презентации 4 класс\анимации\анимации\Рисунок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15206" y="571480"/>
            <a:ext cx="952500" cy="9620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kartina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842" cy="6858000"/>
          </a:xfrm>
          <a:prstGeom prst="rect">
            <a:avLst/>
          </a:prstGeom>
          <a:noFill/>
        </p:spPr>
      </p:pic>
      <p:sp>
        <p:nvSpPr>
          <p:cNvPr id="3" name="Блок-схема: ручной ввод 2"/>
          <p:cNvSpPr/>
          <p:nvPr/>
        </p:nvSpPr>
        <p:spPr>
          <a:xfrm>
            <a:off x="5000628" y="4286256"/>
            <a:ext cx="4143372" cy="2571744"/>
          </a:xfrm>
          <a:prstGeom prst="flowChartManualInput">
            <a:avLst/>
          </a:prstGeom>
          <a:solidFill>
            <a:srgbClr val="DDD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5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«ЖИВАЯ АЗБУКА»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4286248" cy="3000372"/>
          </a:xfrm>
          <a:prstGeom prst="homePlate">
            <a:avLst>
              <a:gd name="adj" fmla="val 27389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1 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</a:t>
            </a:r>
            <a:r>
              <a:rPr lang="ru-RU" sz="2800" b="1" i="1" dirty="0" smtClean="0">
                <a:solidFill>
                  <a:srgbClr val="FFFF00"/>
                </a:solidFill>
              </a:rPr>
              <a:t>ЗАГАДОЧНЫЙ»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10800000">
            <a:off x="2428860" y="0"/>
            <a:ext cx="5286412" cy="3929066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 smtClean="0"/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6786578" y="-1000156"/>
            <a:ext cx="2786082" cy="6000792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ru-RU" sz="2400" b="1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сказочный</a:t>
            </a:r>
          </a:p>
          <a:p>
            <a:pPr algn="ctr"/>
            <a:endParaRPr lang="ru-RU" sz="2400" b="1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0" y="3000372"/>
            <a:ext cx="5000628" cy="3857628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6</a:t>
            </a:r>
          </a:p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«ФАНТАЗИЯ»</a:t>
            </a:r>
            <a:endParaRPr lang="ru-RU" sz="4000" b="1" i="1" dirty="0">
              <a:solidFill>
                <a:srgbClr val="2D7334"/>
              </a:solidFill>
            </a:endParaRPr>
          </a:p>
        </p:txBody>
      </p:sp>
      <p:sp>
        <p:nvSpPr>
          <p:cNvPr id="11" name="Пирог 10"/>
          <p:cNvSpPr/>
          <p:nvPr/>
        </p:nvSpPr>
        <p:spPr>
          <a:xfrm rot="18570369">
            <a:off x="3026495" y="1072856"/>
            <a:ext cx="4351299" cy="3971444"/>
          </a:xfrm>
          <a:prstGeom prst="pie">
            <a:avLst>
              <a:gd name="adj1" fmla="val 242293"/>
              <a:gd name="adj2" fmla="val 1614274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714876" y="785794"/>
            <a:ext cx="914400" cy="61264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00364" y="214290"/>
            <a:ext cx="36669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« </a:t>
            </a:r>
            <a:r>
              <a:rPr lang="ru-RU" sz="2800" b="1" i="1" dirty="0" smtClean="0">
                <a:solidFill>
                  <a:schemeClr val="bg1"/>
                </a:solidFill>
              </a:rPr>
              <a:t>МАТЕМАТИЧЕСКИЙ»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992" y="3071810"/>
            <a:ext cx="3286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4  «ПОДВИЖНЫЙ»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 descr="D:\Презентации 4 класс\анимации\картинки\Рисунок5.jpg"/>
          <p:cNvPicPr>
            <a:picLocks noChangeAspect="1" noChangeArrowheads="1"/>
          </p:cNvPicPr>
          <p:nvPr/>
        </p:nvPicPr>
        <p:blipFill>
          <a:blip r:embed="rId4"/>
          <a:srcRect l="28873" t="-5831" r="-8854" b="-2109"/>
          <a:stretch>
            <a:fillRect/>
          </a:stretch>
        </p:blipFill>
        <p:spPr bwMode="auto">
          <a:xfrm>
            <a:off x="5357818" y="-214338"/>
            <a:ext cx="4000528" cy="43779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357686" y="378619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К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57356" y="307181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О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28662" y="1785926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Н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86644" y="414338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О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0" y="57148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В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28794" y="5072074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З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86182" y="5429264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2928934"/>
            <a:ext cx="571504" cy="776294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Л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488" y="428604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О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71802" y="414338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К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72000" y="1928802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Ш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43108" y="1571612"/>
            <a:ext cx="571504" cy="785818"/>
          </a:xfrm>
          <a:prstGeom prst="roundRect">
            <a:avLst>
              <a:gd name="adj" fmla="val 15054"/>
            </a:avLst>
          </a:prstGeom>
          <a:ln>
            <a:solidFill>
              <a:srgbClr val="2D733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2D7334"/>
                </a:solidFill>
              </a:rPr>
              <a:t>У</a:t>
            </a:r>
            <a:endParaRPr lang="ru-RU" sz="4400" b="1" dirty="0">
              <a:solidFill>
                <a:srgbClr val="2D7334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86256"/>
            <a:ext cx="571504" cy="785818"/>
          </a:xfrm>
          <a:prstGeom prst="roundRect">
            <a:avLst>
              <a:gd name="adj" fmla="val 15054"/>
            </a:avLst>
          </a:prstGeom>
          <a:ln>
            <a:solidFill>
              <a:srgbClr val="2D733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2D7334"/>
                </a:solidFill>
              </a:rPr>
              <a:t>О</a:t>
            </a:r>
            <a:endParaRPr lang="ru-RU" sz="4400" b="1" dirty="0">
              <a:solidFill>
                <a:srgbClr val="2D7334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86116" y="2500306"/>
            <a:ext cx="571504" cy="785818"/>
          </a:xfrm>
          <a:prstGeom prst="roundRect">
            <a:avLst>
              <a:gd name="adj" fmla="val 15054"/>
            </a:avLst>
          </a:prstGeom>
          <a:ln>
            <a:solidFill>
              <a:srgbClr val="2D733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2D7334"/>
                </a:solidFill>
              </a:rPr>
              <a:t>Р</a:t>
            </a:r>
            <a:endParaRPr lang="ru-RU" sz="4400" b="1" dirty="0">
              <a:solidFill>
                <a:srgbClr val="2D7334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072066" y="4929198"/>
            <a:ext cx="571504" cy="785818"/>
          </a:xfrm>
          <a:prstGeom prst="roundRect">
            <a:avLst>
              <a:gd name="adj" fmla="val 15054"/>
            </a:avLst>
          </a:prstGeom>
          <a:ln>
            <a:solidFill>
              <a:srgbClr val="2D733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2D7334"/>
                </a:solidFill>
              </a:rPr>
              <a:t>К</a:t>
            </a:r>
            <a:endParaRPr lang="ru-RU" sz="4400" b="1" dirty="0">
              <a:solidFill>
                <a:srgbClr val="2D7334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 descr="D:\Презентации 4 класс\анимации\картинки\Рисунок5.jpg"/>
          <p:cNvPicPr>
            <a:picLocks noChangeAspect="1" noChangeArrowheads="1"/>
          </p:cNvPicPr>
          <p:nvPr/>
        </p:nvPicPr>
        <p:blipFill>
          <a:blip r:embed="rId4"/>
          <a:srcRect l="28873" t="-5831" r="-8854" b="-2109"/>
          <a:stretch>
            <a:fillRect/>
          </a:stretch>
        </p:blipFill>
        <p:spPr bwMode="auto">
          <a:xfrm>
            <a:off x="5357818" y="-214338"/>
            <a:ext cx="4000528" cy="43779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143372" y="235743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К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14546" y="235743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О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488" y="235743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Н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00430" y="235743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О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71604" y="235743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В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28662" y="235743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З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71934" y="128586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28992" y="1285860"/>
            <a:ext cx="571504" cy="776294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Л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86050" y="128586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О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43108" y="128586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К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500166" y="1285860"/>
            <a:ext cx="571504" cy="785818"/>
          </a:xfrm>
          <a:prstGeom prst="roundRect">
            <a:avLst>
              <a:gd name="adj" fmla="val 15054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Ш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857356" y="3571876"/>
            <a:ext cx="571504" cy="785818"/>
          </a:xfrm>
          <a:prstGeom prst="roundRect">
            <a:avLst>
              <a:gd name="adj" fmla="val 15054"/>
            </a:avLst>
          </a:prstGeom>
          <a:ln>
            <a:solidFill>
              <a:srgbClr val="2D733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2D7334"/>
                </a:solidFill>
              </a:rPr>
              <a:t>У</a:t>
            </a:r>
            <a:endParaRPr lang="ru-RU" sz="4400" b="1" dirty="0">
              <a:solidFill>
                <a:srgbClr val="2D7334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143240" y="3571876"/>
            <a:ext cx="571504" cy="785818"/>
          </a:xfrm>
          <a:prstGeom prst="roundRect">
            <a:avLst>
              <a:gd name="adj" fmla="val 15054"/>
            </a:avLst>
          </a:prstGeom>
          <a:ln>
            <a:solidFill>
              <a:srgbClr val="2D733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2D7334"/>
                </a:solidFill>
              </a:rPr>
              <a:t>О</a:t>
            </a:r>
            <a:endParaRPr lang="ru-RU" sz="4400" b="1" dirty="0">
              <a:solidFill>
                <a:srgbClr val="2D7334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00298" y="3571876"/>
            <a:ext cx="571504" cy="785818"/>
          </a:xfrm>
          <a:prstGeom prst="roundRect">
            <a:avLst>
              <a:gd name="adj" fmla="val 15054"/>
            </a:avLst>
          </a:prstGeom>
          <a:ln>
            <a:solidFill>
              <a:srgbClr val="2D733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2D7334"/>
                </a:solidFill>
              </a:rPr>
              <a:t>Р</a:t>
            </a:r>
            <a:endParaRPr lang="ru-RU" sz="4400" b="1" dirty="0">
              <a:solidFill>
                <a:srgbClr val="2D7334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86182" y="3571876"/>
            <a:ext cx="571504" cy="785818"/>
          </a:xfrm>
          <a:prstGeom prst="roundRect">
            <a:avLst>
              <a:gd name="adj" fmla="val 15054"/>
            </a:avLst>
          </a:prstGeom>
          <a:ln>
            <a:solidFill>
              <a:srgbClr val="2D733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2D7334"/>
                </a:solidFill>
              </a:rPr>
              <a:t>К</a:t>
            </a:r>
            <a:endParaRPr lang="ru-RU" sz="4400" b="1" dirty="0">
              <a:solidFill>
                <a:srgbClr val="2D7334"/>
              </a:solidFill>
            </a:endParaRPr>
          </a:p>
        </p:txBody>
      </p:sp>
      <p:pic>
        <p:nvPicPr>
          <p:cNvPr id="20" name="Picture 4" descr="C:\Documents and Settings\Worker\Рабочий стол\презентации из ГУРУ\Шаблоны презентаций 4 (естественные науки)\butterfly5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4643422"/>
            <a:ext cx="2214578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1"/>
          <p:cNvPicPr>
            <a:picLocks noChangeAspect="1" noChangeArrowheads="1"/>
          </p:cNvPicPr>
          <p:nvPr/>
        </p:nvPicPr>
        <p:blipFill>
          <a:blip r:embed="rId3"/>
          <a:srcRect b="48349"/>
          <a:stretch>
            <a:fillRect/>
          </a:stretch>
        </p:blipFill>
        <p:spPr bwMode="auto">
          <a:xfrm>
            <a:off x="144462" y="501629"/>
            <a:ext cx="8999538" cy="635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572132" y="4572008"/>
            <a:ext cx="27945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Cambria" pitchFamily="18" charset="0"/>
              </a:rPr>
              <a:t>         п. Кедровый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Cambria" pitchFamily="18" charset="0"/>
              </a:rPr>
              <a:t>начальная школа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Cambria" pitchFamily="18" charset="0"/>
              </a:rPr>
              <a:t>              2009г.</a:t>
            </a:r>
            <a:endParaRPr lang="ru-RU" sz="2400" b="1" i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D:\Презентации 4 класс\анимации\картинки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633235"/>
            <a:ext cx="5214942" cy="42247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Выноска-облако 3"/>
          <p:cNvSpPr/>
          <p:nvPr/>
        </p:nvSpPr>
        <p:spPr>
          <a:xfrm>
            <a:off x="357158" y="428604"/>
            <a:ext cx="5500726" cy="2928958"/>
          </a:xfrm>
          <a:prstGeom prst="cloudCallout">
            <a:avLst>
              <a:gd name="adj1" fmla="val 40030"/>
              <a:gd name="adj2" fmla="val 6893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Спасибо, ребята.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 справились с еще одним испытанием!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Picture 4" descr="C:\Documents and Settings\Worker\Рабочий стол\презентации из ГУРУ\Шаблоны презентаций 4 (естественные науки)\butterfly5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4357694"/>
            <a:ext cx="2214578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kartina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842" cy="6858000"/>
          </a:xfrm>
          <a:prstGeom prst="rect">
            <a:avLst/>
          </a:prstGeom>
          <a:noFill/>
        </p:spPr>
      </p:pic>
      <p:sp>
        <p:nvSpPr>
          <p:cNvPr id="3" name="Блок-схема: ручной ввод 2"/>
          <p:cNvSpPr/>
          <p:nvPr/>
        </p:nvSpPr>
        <p:spPr>
          <a:xfrm>
            <a:off x="5000628" y="4286256"/>
            <a:ext cx="4143372" cy="2571744"/>
          </a:xfrm>
          <a:prstGeom prst="flowChartManualInput">
            <a:avLst/>
          </a:prstGeom>
          <a:solidFill>
            <a:srgbClr val="DDD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5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«ЖИВАЯ АЗБУКА»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4286248" cy="3000372"/>
          </a:xfrm>
          <a:prstGeom prst="homePlate">
            <a:avLst>
              <a:gd name="adj" fmla="val 27389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1 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</a:t>
            </a:r>
            <a:r>
              <a:rPr lang="ru-RU" sz="2800" b="1" i="1" dirty="0" smtClean="0">
                <a:solidFill>
                  <a:srgbClr val="FFFF00"/>
                </a:solidFill>
              </a:rPr>
              <a:t>ЗАГАДОЧНЫЙ»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10800000">
            <a:off x="2428860" y="0"/>
            <a:ext cx="5286412" cy="3929066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 smtClean="0"/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6786578" y="-1000156"/>
            <a:ext cx="2786082" cy="6000792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ru-RU" sz="2400" b="1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сказочный</a:t>
            </a:r>
          </a:p>
          <a:p>
            <a:pPr algn="ctr"/>
            <a:endParaRPr lang="ru-RU" sz="2400" b="1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0" y="3000372"/>
            <a:ext cx="5000628" cy="3857628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6</a:t>
            </a:r>
          </a:p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«ФАНТАЗИЯ»</a:t>
            </a:r>
            <a:endParaRPr lang="ru-RU" sz="4000" b="1" i="1" dirty="0">
              <a:solidFill>
                <a:srgbClr val="2D7334"/>
              </a:solidFill>
            </a:endParaRPr>
          </a:p>
        </p:txBody>
      </p:sp>
      <p:sp>
        <p:nvSpPr>
          <p:cNvPr id="11" name="Пирог 10"/>
          <p:cNvSpPr/>
          <p:nvPr/>
        </p:nvSpPr>
        <p:spPr>
          <a:xfrm rot="18570369">
            <a:off x="3026495" y="1072856"/>
            <a:ext cx="4351299" cy="3971444"/>
          </a:xfrm>
          <a:prstGeom prst="pie">
            <a:avLst>
              <a:gd name="adj1" fmla="val 242293"/>
              <a:gd name="adj2" fmla="val 1614274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714876" y="785794"/>
            <a:ext cx="914400" cy="61264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00364" y="214290"/>
            <a:ext cx="36669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« </a:t>
            </a:r>
            <a:r>
              <a:rPr lang="ru-RU" sz="2800" b="1" i="1" dirty="0" smtClean="0">
                <a:solidFill>
                  <a:schemeClr val="bg1"/>
                </a:solidFill>
              </a:rPr>
              <a:t>МАТЕМАТИЧЕСКИЙ»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992" y="3071810"/>
            <a:ext cx="3286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4  «ПОДВИЖНЫЙ»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11051881_buratin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ая выноска 2"/>
          <p:cNvSpPr/>
          <p:nvPr/>
        </p:nvSpPr>
        <p:spPr>
          <a:xfrm>
            <a:off x="642910" y="1071546"/>
            <a:ext cx="4500594" cy="2071702"/>
          </a:xfrm>
          <a:prstGeom prst="wedgeRectCallout">
            <a:avLst>
              <a:gd name="adj1" fmla="val 70222"/>
              <a:gd name="adj2" fmla="val 1086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Corbel" pitchFamily="34" charset="0"/>
              </a:rPr>
              <a:t>Ребята, какие геометрические фигуры вы знаете?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Corbel" pitchFamily="34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571472" y="1071546"/>
            <a:ext cx="4429156" cy="2786082"/>
          </a:xfrm>
          <a:prstGeom prst="wedgeRectCallout">
            <a:avLst>
              <a:gd name="adj1" fmla="val 70222"/>
              <a:gd name="adj2" fmla="val 1086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Нарисуйте  любое животное, используя геометрические фигуры и придумайте ему название.</a:t>
            </a:r>
          </a:p>
          <a:p>
            <a:pPr algn="ctr"/>
            <a:endParaRPr lang="ru-RU" sz="3200" b="1" dirty="0">
              <a:solidFill>
                <a:schemeClr val="accent6">
                  <a:lumMod val="50000"/>
                </a:schemeClr>
              </a:solidFill>
              <a:latin typeface="Corbel" pitchFamily="34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11051881_buratin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rot="21271306">
            <a:off x="508770" y="803252"/>
            <a:ext cx="50189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Comic Sans MS" pitchFamily="66" charset="0"/>
              </a:rPr>
              <a:t>МОЛОДЦЫ !!!</a:t>
            </a:r>
          </a:p>
          <a:p>
            <a:pPr algn="ctr"/>
            <a:r>
              <a:rPr lang="ru-RU" sz="5400" dirty="0" smtClean="0">
                <a:solidFill>
                  <a:srgbClr val="FFFF00"/>
                </a:solidFill>
                <a:latin typeface="Comic Sans MS" pitchFamily="66" charset="0"/>
              </a:rPr>
              <a:t>Вы прошли все испытания.</a:t>
            </a:r>
            <a:endParaRPr lang="ru-RU" sz="5400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kartina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42" cy="6858000"/>
          </a:xfrm>
          <a:prstGeom prst="rect">
            <a:avLst/>
          </a:prstGeom>
          <a:noFill/>
        </p:spPr>
      </p:pic>
      <p:sp>
        <p:nvSpPr>
          <p:cNvPr id="3" name="Блок-схема: ручной ввод 2"/>
          <p:cNvSpPr/>
          <p:nvPr/>
        </p:nvSpPr>
        <p:spPr>
          <a:xfrm>
            <a:off x="5000628" y="4286256"/>
            <a:ext cx="4143372" cy="2571744"/>
          </a:xfrm>
          <a:prstGeom prst="flowChartManualInput">
            <a:avLst/>
          </a:prstGeom>
          <a:solidFill>
            <a:srgbClr val="DDD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5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«ЖИВАЯ АЗБУКА»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4286248" cy="3000372"/>
          </a:xfrm>
          <a:prstGeom prst="homePlate">
            <a:avLst>
              <a:gd name="adj" fmla="val 27389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1 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</a:t>
            </a:r>
            <a:r>
              <a:rPr lang="ru-RU" sz="2800" b="1" i="1" dirty="0" smtClean="0">
                <a:solidFill>
                  <a:srgbClr val="FFFF00"/>
                </a:solidFill>
              </a:rPr>
              <a:t>ЗАГАДОЧНЫЙ»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10800000">
            <a:off x="2285984" y="0"/>
            <a:ext cx="5429288" cy="4071942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 smtClean="0"/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6786578" y="-1285908"/>
            <a:ext cx="2786082" cy="6286544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ru-RU" sz="2400" b="1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сказочный</a:t>
            </a:r>
          </a:p>
          <a:p>
            <a:pPr algn="ctr"/>
            <a:endParaRPr lang="ru-RU" sz="2400" b="1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0" y="3000372"/>
            <a:ext cx="5000628" cy="3857628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6</a:t>
            </a:r>
          </a:p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«ФАНТАЗИЯ»</a:t>
            </a:r>
            <a:endParaRPr lang="ru-RU" sz="4000" b="1" i="1" dirty="0">
              <a:solidFill>
                <a:srgbClr val="2D7334"/>
              </a:solidFill>
            </a:endParaRPr>
          </a:p>
        </p:txBody>
      </p:sp>
      <p:sp>
        <p:nvSpPr>
          <p:cNvPr id="11" name="Пирог 10"/>
          <p:cNvSpPr/>
          <p:nvPr/>
        </p:nvSpPr>
        <p:spPr>
          <a:xfrm rot="18570369">
            <a:off x="3026495" y="1072856"/>
            <a:ext cx="4351299" cy="3971444"/>
          </a:xfrm>
          <a:prstGeom prst="pie">
            <a:avLst>
              <a:gd name="adj1" fmla="val 242293"/>
              <a:gd name="adj2" fmla="val 1614274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714876" y="785794"/>
            <a:ext cx="914400" cy="61264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00364" y="214290"/>
            <a:ext cx="36669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« </a:t>
            </a:r>
            <a:r>
              <a:rPr lang="ru-RU" sz="2800" b="1" i="1" dirty="0" smtClean="0">
                <a:solidFill>
                  <a:schemeClr val="bg1"/>
                </a:solidFill>
              </a:rPr>
              <a:t>МАТЕМАТИЧЕСКИЙ»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992" y="3071810"/>
            <a:ext cx="3286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4  «ПОДВИЖНЫЙ»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2" presetClass="exit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kartina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8" y="0"/>
            <a:ext cx="9140842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2000232" y="5000636"/>
            <a:ext cx="5286412" cy="1428760"/>
          </a:xfrm>
          <a:prstGeom prst="horizontalScroll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5143512"/>
            <a:ext cx="4769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Страна  Знаний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27" descr="Рисунок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28662" y="3643314"/>
            <a:ext cx="1571635" cy="1439492"/>
          </a:xfrm>
          <a:prstGeom prst="rect">
            <a:avLst/>
          </a:prstGeom>
          <a:noFill/>
          <a:ln/>
        </p:spPr>
      </p:pic>
      <p:pic>
        <p:nvPicPr>
          <p:cNvPr id="7" name="Picture 20" descr="Рисунок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500958" y="3857628"/>
            <a:ext cx="1383863" cy="1616071"/>
          </a:xfrm>
          <a:prstGeom prst="rect">
            <a:avLst/>
          </a:prstGeom>
          <a:noFill/>
          <a:ln/>
        </p:spPr>
      </p:pic>
      <p:pic>
        <p:nvPicPr>
          <p:cNvPr id="8" name="Picture 3" descr="апк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3643314"/>
            <a:ext cx="1422890" cy="1000132"/>
          </a:xfrm>
          <a:prstGeom prst="rect">
            <a:avLst/>
          </a:prstGeom>
          <a:noFill/>
        </p:spPr>
      </p:pic>
      <p:pic>
        <p:nvPicPr>
          <p:cNvPr id="10" name="Picture 7" descr="574a61436c4d46c39fe790e129042249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1500174"/>
            <a:ext cx="1643074" cy="1122404"/>
          </a:xfrm>
          <a:prstGeom prst="rect">
            <a:avLst/>
          </a:prstGeom>
          <a:noFill/>
        </p:spPr>
      </p:pic>
      <p:pic>
        <p:nvPicPr>
          <p:cNvPr id="11" name="Picture 29" descr="9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2" y="1857364"/>
            <a:ext cx="1785950" cy="1480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B_CLR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395399">
            <a:off x="1071538" y="2071678"/>
            <a:ext cx="642942" cy="736420"/>
          </a:xfrm>
          <a:prstGeom prst="rect">
            <a:avLst/>
          </a:prstGeom>
          <a:noFill/>
        </p:spPr>
      </p:pic>
      <p:pic>
        <p:nvPicPr>
          <p:cNvPr id="13" name="Picture 8" descr="K_CLR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0401141">
            <a:off x="379674" y="5452176"/>
            <a:ext cx="961479" cy="945693"/>
          </a:xfrm>
          <a:prstGeom prst="rect">
            <a:avLst/>
          </a:prstGeom>
          <a:noFill/>
        </p:spPr>
      </p:pic>
      <p:pic>
        <p:nvPicPr>
          <p:cNvPr id="14" name="Picture 7" descr="M_WTE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646945">
            <a:off x="8001024" y="5572140"/>
            <a:ext cx="801687" cy="909636"/>
          </a:xfrm>
          <a:prstGeom prst="rect">
            <a:avLst/>
          </a:prstGeom>
          <a:noFill/>
        </p:spPr>
      </p:pic>
      <p:pic>
        <p:nvPicPr>
          <p:cNvPr id="17" name="Picture 11" descr="deva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71802" y="1643050"/>
            <a:ext cx="1214446" cy="1342655"/>
          </a:xfrm>
          <a:prstGeom prst="rect">
            <a:avLst/>
          </a:prstGeom>
          <a:noFill/>
        </p:spPr>
      </p:pic>
      <p:pic>
        <p:nvPicPr>
          <p:cNvPr id="19" name="Picture 8" descr="Рисунок1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8007077" y="2143116"/>
            <a:ext cx="1136924" cy="1490655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928662" y="571480"/>
            <a:ext cx="52864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Мы для вас, друзья, составили,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10 очень важных правил.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Эти правила просты –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Быстро их запомнишь ты.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dirty="0" smtClean="0">
              <a:ln>
                <a:noFill/>
              </a:ln>
              <a:solidFill>
                <a:srgbClr val="7030A0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27126675_buratino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Вертикальный свиток 2"/>
          <p:cNvSpPr/>
          <p:nvPr/>
        </p:nvSpPr>
        <p:spPr>
          <a:xfrm>
            <a:off x="3786182" y="571480"/>
            <a:ext cx="5357818" cy="5715040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Утром рано просыпайся,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Хорошенько умывайся,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Чтобы в школе не зевать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Носом парту не клевать.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285852" y="500042"/>
            <a:ext cx="442915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Одевайся аккуратно,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Чтобы выглядеть опрятно.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Форму сам погладь, проверь –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Ты большой уже теперь.</a:t>
            </a:r>
          </a:p>
        </p:txBody>
      </p:sp>
      <p:pic>
        <p:nvPicPr>
          <p:cNvPr id="4" name="Picture 2" descr="D:\Презентации 4 класс\анимации\картинки\ученая со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5067" y="3571876"/>
            <a:ext cx="2698241" cy="3500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Презентации 4 класс\анимации\картинки\ученый фили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785794"/>
            <a:ext cx="4185536" cy="6286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285852" y="500042"/>
            <a:ext cx="442915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Приучай себя к порядку,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Не играй с вещами в прятки,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Каждой книжкой дорожи,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 чистоте портфель держи.</a:t>
            </a:r>
          </a:p>
          <a:p>
            <a:pPr algn="ctr"/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" name="Picture 2" descr="D:\Презентации 4 класс\анимации\картинки\ученая со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5067" y="3571876"/>
            <a:ext cx="2698241" cy="3500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Презентации 4 класс\анимации\картинки\ученый фили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785794"/>
            <a:ext cx="4185536" cy="6286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1"/>
          <p:cNvPicPr>
            <a:picLocks noChangeAspect="1" noChangeArrowheads="1"/>
          </p:cNvPicPr>
          <p:nvPr/>
        </p:nvPicPr>
        <p:blipFill>
          <a:blip r:embed="rId3"/>
          <a:srcRect b="42500"/>
          <a:stretch>
            <a:fillRect/>
          </a:stretch>
        </p:blipFill>
        <p:spPr bwMode="auto">
          <a:xfrm>
            <a:off x="642910" y="192977"/>
            <a:ext cx="7999437" cy="666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572132" y="4572008"/>
            <a:ext cx="27945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Cambria" pitchFamily="18" charset="0"/>
              </a:rPr>
              <a:t>         п. Кедровый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Cambria" pitchFamily="18" charset="0"/>
              </a:rPr>
              <a:t>начальная школа</a:t>
            </a:r>
          </a:p>
          <a:p>
            <a:r>
              <a:rPr lang="ru-RU" sz="2400" b="1" i="1" dirty="0" smtClean="0">
                <a:solidFill>
                  <a:schemeClr val="bg1"/>
                </a:solidFill>
                <a:latin typeface="Cambria" pitchFamily="18" charset="0"/>
              </a:rPr>
              <a:t>              2009г.</a:t>
            </a:r>
            <a:endParaRPr lang="ru-RU" sz="2400" b="1" i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D:\Презентации 4 класс\анимации\картинки\ученая со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5067" y="3571876"/>
            <a:ext cx="2698241" cy="3500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Презентации 4 класс\анимации\картинки\ученый фили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785794"/>
            <a:ext cx="4185536" cy="6286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42976" y="357166"/>
            <a:ext cx="492922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На уроке не болтай,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Как заморский попугай.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Стул на месте не качай,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Педагога уважай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И соседу не мешай.</a:t>
            </a:r>
          </a:p>
          <a:p>
            <a:endParaRPr lang="ru-RU" sz="32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D:\Презентации 4 класс\анимации\картинки\ученая со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5067" y="3571876"/>
            <a:ext cx="2698241" cy="3500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Презентации 4 класс\анимации\картинки\ученый фили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785794"/>
            <a:ext cx="3857620" cy="6286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42976" y="357166"/>
            <a:ext cx="49292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Не дразнись, не зазнавайся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 школе всем помочь старайся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Зря не хмурься, не робей – 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И найдешь себе друзей.</a:t>
            </a:r>
          </a:p>
          <a:p>
            <a:endParaRPr lang="ru-RU" sz="32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D:\Презентации 4 класс\анимации\картинки\ученая со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5067" y="3571876"/>
            <a:ext cx="2698241" cy="3500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Презентации 4 класс\анимации\картинки\ученый фили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785794"/>
            <a:ext cx="3857620" cy="6286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42976" y="357166"/>
            <a:ext cx="49292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Вот и все наши советы,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Их мудрей и проще нету.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Ты, дружок, их не забудь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 страну знаний держишь путь!</a:t>
            </a:r>
          </a:p>
          <a:p>
            <a:endParaRPr lang="ru-RU" sz="32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357290" y="714356"/>
            <a:ext cx="44291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Давайте смеяться,</a:t>
            </a:r>
            <a:endParaRPr kumimoji="0" lang="ru-RU" sz="3600" b="1" u="none" strike="noStrike" cap="none" normalizeH="0" dirty="0" smtClean="0">
              <a:ln>
                <a:noFill/>
              </a:ln>
              <a:solidFill>
                <a:srgbClr val="7030A0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Давайте дружить,</a:t>
            </a:r>
            <a:endParaRPr kumimoji="0" lang="ru-RU" sz="3600" b="1" u="none" strike="noStrike" cap="none" normalizeH="0" dirty="0" smtClean="0">
              <a:ln>
                <a:noFill/>
              </a:ln>
              <a:solidFill>
                <a:srgbClr val="7030A0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Давайте учиться</a:t>
            </a:r>
            <a:endParaRPr kumimoji="0" lang="ru-RU" sz="3600" b="1" u="none" strike="noStrike" cap="none" normalizeH="0" dirty="0" smtClean="0">
              <a:ln>
                <a:noFill/>
              </a:ln>
              <a:solidFill>
                <a:srgbClr val="7030A0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 весело жить!</a:t>
            </a:r>
            <a:endParaRPr kumimoji="0" lang="ru-RU" sz="3600" b="1" u="none" strike="noStrike" cap="none" normalizeH="0" dirty="0" smtClean="0">
              <a:ln>
                <a:noFill/>
              </a:ln>
              <a:solidFill>
                <a:srgbClr val="7030A0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kartina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8" y="0"/>
            <a:ext cx="9140842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2285984" y="5000636"/>
            <a:ext cx="5286412" cy="142876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5143512"/>
            <a:ext cx="4769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Страна  Знаний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27" descr="Рисунок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28662" y="3643314"/>
            <a:ext cx="1571635" cy="1439492"/>
          </a:xfrm>
          <a:prstGeom prst="rect">
            <a:avLst/>
          </a:prstGeom>
          <a:noFill/>
          <a:ln/>
        </p:spPr>
      </p:pic>
      <p:pic>
        <p:nvPicPr>
          <p:cNvPr id="7" name="Picture 20" descr="Рисунок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500958" y="3857628"/>
            <a:ext cx="1383863" cy="1616071"/>
          </a:xfrm>
          <a:prstGeom prst="rect">
            <a:avLst/>
          </a:prstGeom>
          <a:noFill/>
          <a:ln/>
        </p:spPr>
      </p:pic>
      <p:pic>
        <p:nvPicPr>
          <p:cNvPr id="8" name="Picture 3" descr="апк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3643314"/>
            <a:ext cx="1422890" cy="1000132"/>
          </a:xfrm>
          <a:prstGeom prst="rect">
            <a:avLst/>
          </a:prstGeom>
          <a:noFill/>
        </p:spPr>
      </p:pic>
      <p:pic>
        <p:nvPicPr>
          <p:cNvPr id="10" name="Picture 7" descr="574a61436c4d46c39fe790e129042249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16" y="1500174"/>
            <a:ext cx="1643074" cy="1122404"/>
          </a:xfrm>
          <a:prstGeom prst="rect">
            <a:avLst/>
          </a:prstGeom>
          <a:noFill/>
        </p:spPr>
      </p:pic>
      <p:pic>
        <p:nvPicPr>
          <p:cNvPr id="11" name="Picture 29" descr="9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2" y="1857364"/>
            <a:ext cx="1785950" cy="1480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B_CLR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85852" y="1571612"/>
            <a:ext cx="642942" cy="736420"/>
          </a:xfrm>
          <a:prstGeom prst="rect">
            <a:avLst/>
          </a:prstGeom>
          <a:noFill/>
        </p:spPr>
      </p:pic>
      <p:pic>
        <p:nvPicPr>
          <p:cNvPr id="13" name="Picture 8" descr="K_CLR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67940">
            <a:off x="379674" y="5452176"/>
            <a:ext cx="961479" cy="945693"/>
          </a:xfrm>
          <a:prstGeom prst="rect">
            <a:avLst/>
          </a:prstGeom>
          <a:noFill/>
        </p:spPr>
      </p:pic>
      <p:pic>
        <p:nvPicPr>
          <p:cNvPr id="14" name="Picture 7" descr="M_WTE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01024" y="5572140"/>
            <a:ext cx="801687" cy="909636"/>
          </a:xfrm>
          <a:prstGeom prst="rect">
            <a:avLst/>
          </a:prstGeom>
          <a:noFill/>
        </p:spPr>
      </p:pic>
      <p:pic>
        <p:nvPicPr>
          <p:cNvPr id="17" name="Picture 11" descr="deva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71802" y="1643050"/>
            <a:ext cx="1214446" cy="1342655"/>
          </a:xfrm>
          <a:prstGeom prst="rect">
            <a:avLst/>
          </a:prstGeom>
          <a:noFill/>
        </p:spPr>
      </p:pic>
      <p:pic>
        <p:nvPicPr>
          <p:cNvPr id="19" name="Picture 8" descr="Рисунок1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8007077" y="2143116"/>
            <a:ext cx="1136924" cy="1490655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C:\Documents and Settings\Worker\Рабочий стол\презентации из ГУРУ\Шаблоны презентаций 4 (естественные науки)\butterfly5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643422"/>
            <a:ext cx="2214578" cy="2214578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71472" y="1357298"/>
            <a:ext cx="8229600" cy="34004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i="1" u="sng" dirty="0" smtClean="0">
                <a:solidFill>
                  <a:schemeClr val="tx2">
                    <a:lumMod val="75000"/>
                  </a:schemeClr>
                </a:solidFill>
                <a:hlinkClick r:id="rId5"/>
              </a:rPr>
              <a:t>http://www.myltik.ru/index.php?topic=db&amp;fe=multview&amp;multid=422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i="1" dirty="0" smtClean="0">
                <a:solidFill>
                  <a:srgbClr val="0070C0"/>
                </a:solidFill>
              </a:rPr>
              <a:t>"Шаблоны и дизайн» </a:t>
            </a:r>
            <a:r>
              <a:rPr lang="ru-RU" i="1" dirty="0" err="1" smtClean="0">
                <a:solidFill>
                  <a:srgbClr val="0070C0"/>
                </a:solidFill>
              </a:rPr>
              <a:t>ИнтерГу</a:t>
            </a:r>
            <a:r>
              <a:rPr lang="ru-RU" i="1" dirty="0" smtClean="0">
                <a:solidFill>
                  <a:srgbClr val="0070C0"/>
                </a:solidFill>
              </a:rPr>
              <a:t>.</a:t>
            </a:r>
            <a:r>
              <a:rPr lang="en-US" i="1" dirty="0" err="1" smtClean="0">
                <a:solidFill>
                  <a:srgbClr val="0070C0"/>
                </a:solidFill>
              </a:rPr>
              <a:t>ru</a:t>
            </a:r>
            <a:endParaRPr lang="en-US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0070C0"/>
                </a:solidFill>
              </a:rPr>
              <a:t> Картинки </a:t>
            </a:r>
            <a:r>
              <a:rPr lang="en-US" i="1" dirty="0" smtClean="0">
                <a:solidFill>
                  <a:srgbClr val="0070C0"/>
                </a:solidFill>
              </a:rPr>
              <a:t>Yandex.ru</a:t>
            </a:r>
            <a:endParaRPr lang="ru-RU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0070C0"/>
                </a:solidFill>
              </a:rPr>
              <a:t> Дик Н.Ф. «Развивающие классные часы и праздники в 1-2 классах» 2008г. </a:t>
            </a:r>
            <a:endParaRPr lang="en-US" i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8" name="Picture 3" descr="D:\Презентации 4 класс\анимации\анимации\Рисунок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29586" y="214290"/>
            <a:ext cx="952500" cy="9620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02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Вертикальный свиток 2"/>
          <p:cNvSpPr/>
          <p:nvPr/>
        </p:nvSpPr>
        <p:spPr>
          <a:xfrm>
            <a:off x="3786182" y="142852"/>
            <a:ext cx="5357818" cy="6500858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«Здравствуйте ребята! 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Сегодня у Вас большой праздник. 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Вы  впервые пришли в школу.  Но сегодня вам предстоит пройти испытания.  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А когда испытания пройдем, то узнаем куда попадем!!!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Вы готовы  пройти испытания со сказочными героями?»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kartina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42" cy="6858000"/>
          </a:xfrm>
          <a:prstGeom prst="rect">
            <a:avLst/>
          </a:prstGeom>
          <a:noFill/>
        </p:spPr>
      </p:pic>
      <p:sp>
        <p:nvSpPr>
          <p:cNvPr id="3" name="Блок-схема: ручной ввод 2"/>
          <p:cNvSpPr/>
          <p:nvPr/>
        </p:nvSpPr>
        <p:spPr>
          <a:xfrm>
            <a:off x="5000628" y="4286256"/>
            <a:ext cx="4143372" cy="2571744"/>
          </a:xfrm>
          <a:prstGeom prst="flowChartManualInput">
            <a:avLst/>
          </a:prstGeom>
          <a:solidFill>
            <a:srgbClr val="DDDD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5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«ЖИВАЯ АЗБУКА»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4" name="Пятиугольник 3"/>
          <p:cNvSpPr/>
          <p:nvPr/>
        </p:nvSpPr>
        <p:spPr>
          <a:xfrm>
            <a:off x="0" y="0"/>
            <a:ext cx="4286248" cy="3000372"/>
          </a:xfrm>
          <a:prstGeom prst="homePlate">
            <a:avLst>
              <a:gd name="adj" fmla="val 27389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1 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«</a:t>
            </a:r>
            <a:r>
              <a:rPr lang="ru-RU" sz="2800" b="1" i="1" dirty="0" smtClean="0">
                <a:solidFill>
                  <a:srgbClr val="FFFF00"/>
                </a:solidFill>
              </a:rPr>
              <a:t>ЗАГАДОЧНЫЙ»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10800000">
            <a:off x="2428860" y="0"/>
            <a:ext cx="5286412" cy="3929066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 smtClean="0"/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6786578" y="-1000156"/>
            <a:ext cx="2786082" cy="6000792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ru-RU" sz="2400" b="1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сказочный</a:t>
            </a:r>
          </a:p>
          <a:p>
            <a:pPr algn="ctr"/>
            <a:endParaRPr lang="ru-RU" sz="2400" b="1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0" y="3000372"/>
            <a:ext cx="5000628" cy="3857628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6</a:t>
            </a:r>
          </a:p>
          <a:p>
            <a:pPr algn="ctr"/>
            <a:r>
              <a:rPr lang="ru-RU" sz="4000" b="1" i="1" dirty="0" smtClean="0">
                <a:solidFill>
                  <a:srgbClr val="2D7334"/>
                </a:solidFill>
              </a:rPr>
              <a:t>«ФАНТАЗИЯ»</a:t>
            </a:r>
            <a:endParaRPr lang="ru-RU" sz="4000" b="1" i="1" dirty="0">
              <a:solidFill>
                <a:srgbClr val="2D7334"/>
              </a:solidFill>
            </a:endParaRPr>
          </a:p>
        </p:txBody>
      </p:sp>
      <p:sp>
        <p:nvSpPr>
          <p:cNvPr id="11" name="Пирог 10"/>
          <p:cNvSpPr/>
          <p:nvPr/>
        </p:nvSpPr>
        <p:spPr>
          <a:xfrm rot="18570369">
            <a:off x="3026495" y="1072856"/>
            <a:ext cx="4351299" cy="3971444"/>
          </a:xfrm>
          <a:prstGeom prst="pie">
            <a:avLst>
              <a:gd name="adj1" fmla="val 242293"/>
              <a:gd name="adj2" fmla="val 1614274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714876" y="785794"/>
            <a:ext cx="914400" cy="61264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000364" y="214290"/>
            <a:ext cx="36669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« </a:t>
            </a:r>
            <a:r>
              <a:rPr lang="ru-RU" sz="2800" b="1" i="1" dirty="0" smtClean="0">
                <a:solidFill>
                  <a:schemeClr val="bg1"/>
                </a:solidFill>
              </a:rPr>
              <a:t>МАТЕМАТИЧЕСКИЙ»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992" y="3071810"/>
            <a:ext cx="3286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4  «ПОДВИЖНЫЙ»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0"/>
          <a:ext cx="9144000" cy="6853228"/>
        </p:xfrm>
        <a:graphic>
          <a:graphicData uri="http://schemas.openxmlformats.org/presentationml/2006/ole">
            <p:oleObj spid="_x0000_s4098" name="Презентация" r:id="rId4" imgW="4562390" imgH="3419497" progId="PowerPoint.Show.12">
              <p:embed/>
            </p:oleObj>
          </a:graphicData>
        </a:graphic>
      </p:graphicFrame>
      <p:pic>
        <p:nvPicPr>
          <p:cNvPr id="3" name="Picture 2" descr="D:\Презентации 4 класс\анимации\картинки\1237629618_lptldmsuoq.jpg"/>
          <p:cNvPicPr>
            <a:picLocks noChangeAspect="1" noChangeArrowheads="1"/>
          </p:cNvPicPr>
          <p:nvPr/>
        </p:nvPicPr>
        <p:blipFill>
          <a:blip r:embed="rId5"/>
          <a:srcRect l="45000"/>
          <a:stretch>
            <a:fillRect/>
          </a:stretch>
        </p:blipFill>
        <p:spPr bwMode="auto">
          <a:xfrm>
            <a:off x="6000760" y="1727453"/>
            <a:ext cx="3476650" cy="51305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ыноска-облако 4"/>
          <p:cNvSpPr/>
          <p:nvPr/>
        </p:nvSpPr>
        <p:spPr>
          <a:xfrm>
            <a:off x="571472" y="857232"/>
            <a:ext cx="4572032" cy="3500462"/>
          </a:xfrm>
          <a:prstGeom prst="cloudCallout">
            <a:avLst>
              <a:gd name="adj1" fmla="val 66056"/>
              <a:gd name="adj2" fmla="val 29765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Отгадайте загадки и пройдете первое испытание.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285720" y="1142984"/>
            <a:ext cx="5786478" cy="428628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Кто на свете всех умнее,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Кто все знает и умеет,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И в любой свободный час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Кто всему научит нас?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357158" y="1214422"/>
            <a:ext cx="5786478" cy="428628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В зеленом поле заяц белый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Прыгал, бегал, петли делал.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След за ним был тоже бел.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Кто же этот Заяц?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428596" y="1285860"/>
            <a:ext cx="5786478" cy="428628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То я в клетку, то в линейку,</a:t>
            </a:r>
          </a:p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Написать на  мне сумей-ка.</a:t>
            </a:r>
          </a:p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Можешь и нарисовать,</a:t>
            </a:r>
          </a:p>
          <a:p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Что такое я?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500034" y="1357298"/>
            <a:ext cx="5786478" cy="428628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Я люблю  прямоту,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Я сама прямая.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Сделать ровную черту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Всем я помогаю.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571472" y="1428736"/>
            <a:ext cx="5786478" cy="428628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Отгадай что за вещица-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Острый клювик, а не птица.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Этим клювиком она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Сеет-сеет  семена…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Не на поле, не на грядке –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На листах твоей тетрадки.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642910" y="1500174"/>
            <a:ext cx="5786478" cy="428628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Я красивая такая.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Я нужна вам для порядка.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Зря страницы не листай,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Где лежу я, там читай!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714348" y="1571612"/>
            <a:ext cx="5786478" cy="428628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Если ты его отточишь,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Нарисуешь все, что хочешь,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Солнце, море, горы, пляж.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Что же это? 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785786" y="1643050"/>
            <a:ext cx="5786478" cy="428628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Если ей работу дашь,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Зря трудился карандаш.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9" name="Picture 3" descr="D:\Презентации 4 класс\анимации\анимации\Рисунок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43834" y="428604"/>
            <a:ext cx="952500" cy="9620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910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3" name="Picture 1" descr="D:\Презентации 4 класс\анимации\анимашки№1\анимашки\Cartoons\An47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84825" y="5000636"/>
            <a:ext cx="3354891" cy="1357322"/>
          </a:xfrm>
          <a:prstGeom prst="rect">
            <a:avLst/>
          </a:prstGeom>
          <a:noFill/>
        </p:spPr>
      </p:pic>
      <p:pic>
        <p:nvPicPr>
          <p:cNvPr id="28674" name="Picture 2" descr="D:\Презентации 4 класс\анимации\Организатор клипов (Microsoft)\j0344195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357561"/>
            <a:ext cx="3214710" cy="2877627"/>
          </a:xfrm>
          <a:prstGeom prst="rect">
            <a:avLst/>
          </a:prstGeom>
          <a:noFill/>
        </p:spPr>
      </p:pic>
      <p:sp>
        <p:nvSpPr>
          <p:cNvPr id="5" name="Пятиугольник 4"/>
          <p:cNvSpPr/>
          <p:nvPr/>
        </p:nvSpPr>
        <p:spPr>
          <a:xfrm>
            <a:off x="2571736" y="214290"/>
            <a:ext cx="4572032" cy="1285884"/>
          </a:xfrm>
          <a:prstGeom prst="homePlat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ШКОЛЬНЫЕ     ПРИНАДЛЕЖНОСТИ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 descr="D:\Презентации 4 класс\анимации\картинки\Рисунок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5" y="2428868"/>
            <a:ext cx="4286280" cy="38385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ыноска-облако 4"/>
          <p:cNvSpPr/>
          <p:nvPr/>
        </p:nvSpPr>
        <p:spPr>
          <a:xfrm>
            <a:off x="928662" y="357166"/>
            <a:ext cx="4643470" cy="3357586"/>
          </a:xfrm>
          <a:prstGeom prst="cloudCallout">
            <a:avLst>
              <a:gd name="adj1" fmla="val 58100"/>
              <a:gd name="adj2" fmla="val 31854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Молодцы ребята! </a:t>
            </a:r>
          </a:p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Вы прошли   первое испытание.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6" name="Picture 4" descr="C:\Documents and Settings\Worker\Рабочий стол\презентации из ГУРУ\Шаблоны презентаций 4 (естественные науки)\butterfly5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4643422"/>
            <a:ext cx="2214578" cy="2214578"/>
          </a:xfrm>
          <a:prstGeom prst="rect">
            <a:avLst/>
          </a:prstGeom>
          <a:noFill/>
        </p:spPr>
      </p:pic>
      <p:pic>
        <p:nvPicPr>
          <p:cNvPr id="2" name="Picture 3" descr="D:\Презентации 4 класс\анимации\анимации\Рисунок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428604"/>
            <a:ext cx="952500" cy="9620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1385</Words>
  <Application>Microsoft Office PowerPoint</Application>
  <PresentationFormat>Экран (4:3)</PresentationFormat>
  <Paragraphs>342</Paragraphs>
  <Slides>45</Slides>
  <Notes>25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7" baseType="lpstr">
      <vt:lpstr>Тема Office</vt:lpstr>
      <vt:lpstr>Презентация</vt:lpstr>
      <vt:lpstr>День знаний для 1 класса.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Worker</dc:creator>
  <cp:lastModifiedBy>Super</cp:lastModifiedBy>
  <cp:revision>76</cp:revision>
  <dcterms:created xsi:type="dcterms:W3CDTF">2009-08-18T05:33:33Z</dcterms:created>
  <dcterms:modified xsi:type="dcterms:W3CDTF">2013-01-17T13:14:37Z</dcterms:modified>
</cp:coreProperties>
</file>