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50" y="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9E3D20-E699-4FFF-B7A0-BCEE5395454F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568FA2-CD83-4C98-BD80-3A432CA662E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568FA2-CD83-4C98-BD80-3A432CA662EB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AB83658-134A-4FD3-86C9-568358D81D8C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7006B5C-3E05-4D4B-8715-28230306E8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83658-134A-4FD3-86C9-568358D81D8C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06B5C-3E05-4D4B-8715-28230306E8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83658-134A-4FD3-86C9-568358D81D8C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06B5C-3E05-4D4B-8715-28230306E8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83658-134A-4FD3-86C9-568358D81D8C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06B5C-3E05-4D4B-8715-28230306E8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83658-134A-4FD3-86C9-568358D81D8C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06B5C-3E05-4D4B-8715-28230306E8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83658-134A-4FD3-86C9-568358D81D8C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06B5C-3E05-4D4B-8715-28230306E8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AB83658-134A-4FD3-86C9-568358D81D8C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7006B5C-3E05-4D4B-8715-28230306E8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AB83658-134A-4FD3-86C9-568358D81D8C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7006B5C-3E05-4D4B-8715-28230306E8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83658-134A-4FD3-86C9-568358D81D8C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06B5C-3E05-4D4B-8715-28230306E8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83658-134A-4FD3-86C9-568358D81D8C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06B5C-3E05-4D4B-8715-28230306E8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83658-134A-4FD3-86C9-568358D81D8C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06B5C-3E05-4D4B-8715-28230306E8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AB83658-134A-4FD3-86C9-568358D81D8C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7006B5C-3E05-4D4B-8715-28230306E84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71736" y="642918"/>
            <a:ext cx="5929354" cy="2714644"/>
          </a:xfrm>
        </p:spPr>
        <p:txBody>
          <a:bodyPr>
            <a:normAutofit/>
          </a:bodyPr>
          <a:lstStyle/>
          <a:p>
            <a:pPr algn="l"/>
            <a:r>
              <a:rPr lang="ru-RU" sz="4800" b="1" dirty="0" smtClean="0">
                <a:solidFill>
                  <a:srgbClr val="FF0000"/>
                </a:solidFill>
                <a:latin typeface="Arial Narrow" pitchFamily="34" charset="0"/>
              </a:rPr>
              <a:t>Словарные слова</a:t>
            </a:r>
            <a:endParaRPr lang="ru-RU" sz="48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43306" y="5214950"/>
            <a:ext cx="5195894" cy="128588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 «А» класс </a:t>
            </a:r>
          </a:p>
          <a:p>
            <a:r>
              <a:rPr lang="ru-RU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УМК «Планета знаний»</a:t>
            </a:r>
          </a:p>
          <a:p>
            <a:r>
              <a:rPr lang="ru-RU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Герасимова М.А.</a:t>
            </a:r>
            <a:endParaRPr lang="ru-RU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857232"/>
            <a:ext cx="8401080" cy="200026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«Сидит Яшка,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Красная рубашка.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Брюшко сыто,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Камешками набито»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429000"/>
            <a:ext cx="8229600" cy="2786082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0070C0"/>
                </a:solidFill>
              </a:rPr>
              <a:t>Яг</a:t>
            </a:r>
            <a:r>
              <a:rPr lang="ru-RU" sz="4400" b="1" dirty="0" smtClean="0">
                <a:solidFill>
                  <a:srgbClr val="FF0000"/>
                </a:solidFill>
              </a:rPr>
              <a:t>о</a:t>
            </a:r>
            <a:r>
              <a:rPr lang="ru-RU" sz="4400" b="1" dirty="0" smtClean="0">
                <a:solidFill>
                  <a:srgbClr val="0070C0"/>
                </a:solidFill>
              </a:rPr>
              <a:t>да</a:t>
            </a:r>
          </a:p>
          <a:p>
            <a:r>
              <a:rPr lang="ru-RU" sz="4400" b="1" dirty="0" smtClean="0">
                <a:solidFill>
                  <a:srgbClr val="0070C0"/>
                </a:solidFill>
              </a:rPr>
              <a:t>Яг</a:t>
            </a:r>
            <a:r>
              <a:rPr lang="ru-RU" sz="4400" b="1" dirty="0" smtClean="0">
                <a:solidFill>
                  <a:srgbClr val="FF0000"/>
                </a:solidFill>
              </a:rPr>
              <a:t>о</a:t>
            </a:r>
            <a:r>
              <a:rPr lang="ru-RU" sz="4400" b="1" dirty="0" smtClean="0">
                <a:solidFill>
                  <a:srgbClr val="0070C0"/>
                </a:solidFill>
              </a:rPr>
              <a:t>дка</a:t>
            </a:r>
          </a:p>
          <a:p>
            <a:r>
              <a:rPr lang="ru-RU" sz="4400" b="1" dirty="0" smtClean="0">
                <a:solidFill>
                  <a:srgbClr val="0070C0"/>
                </a:solidFill>
              </a:rPr>
              <a:t>яг</a:t>
            </a:r>
            <a:r>
              <a:rPr lang="ru-RU" sz="4400" b="1" dirty="0" smtClean="0">
                <a:solidFill>
                  <a:srgbClr val="FF0000"/>
                </a:solidFill>
              </a:rPr>
              <a:t>о</a:t>
            </a:r>
            <a:r>
              <a:rPr lang="ru-RU" sz="4400" b="1" dirty="0" smtClean="0">
                <a:solidFill>
                  <a:srgbClr val="0070C0"/>
                </a:solidFill>
              </a:rPr>
              <a:t>дный</a:t>
            </a:r>
            <a:endParaRPr lang="ru-RU" sz="4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35717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8600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>
                <a:latin typeface="Arial Black" pitchFamily="34" charset="0"/>
              </a:rPr>
              <a:t>Д</a:t>
            </a:r>
            <a:r>
              <a:rPr lang="ru-RU" sz="4400" b="1" dirty="0" smtClean="0">
                <a:solidFill>
                  <a:srgbClr val="FF0000"/>
                </a:solidFill>
                <a:latin typeface="Arial Black" pitchFamily="34" charset="0"/>
              </a:rPr>
              <a:t>е</a:t>
            </a:r>
            <a:r>
              <a:rPr lang="ru-RU" sz="4400" b="1" dirty="0" smtClean="0">
                <a:latin typeface="Arial Black" pitchFamily="34" charset="0"/>
              </a:rPr>
              <a:t>ревня</a:t>
            </a:r>
          </a:p>
          <a:p>
            <a:pPr>
              <a:buNone/>
            </a:pPr>
            <a:endParaRPr lang="ru-RU" sz="4400" b="1" dirty="0" smtClean="0">
              <a:latin typeface="Arial Black" pitchFamily="34" charset="0"/>
            </a:endParaRPr>
          </a:p>
          <a:p>
            <a:pPr>
              <a:buNone/>
            </a:pPr>
            <a:r>
              <a:rPr lang="ru-RU" sz="4400" b="1" dirty="0" smtClean="0">
                <a:latin typeface="Arial Black" pitchFamily="34" charset="0"/>
              </a:rPr>
              <a:t>Гор</a:t>
            </a:r>
            <a:r>
              <a:rPr lang="ru-RU" sz="4400" b="1" dirty="0" smtClean="0">
                <a:solidFill>
                  <a:srgbClr val="FF0000"/>
                </a:solidFill>
                <a:latin typeface="Arial Black" pitchFamily="34" charset="0"/>
              </a:rPr>
              <a:t>о</a:t>
            </a:r>
            <a:r>
              <a:rPr lang="ru-RU" sz="4400" b="1" dirty="0" smtClean="0">
                <a:latin typeface="Arial Black" pitchFamily="34" charset="0"/>
              </a:rPr>
              <a:t>д</a:t>
            </a:r>
          </a:p>
          <a:p>
            <a:pPr>
              <a:buNone/>
            </a:pPr>
            <a:endParaRPr lang="ru-RU" sz="4400" b="1" dirty="0" smtClean="0">
              <a:latin typeface="Arial Black" pitchFamily="34" charset="0"/>
            </a:endParaRPr>
          </a:p>
          <a:p>
            <a:pPr>
              <a:buNone/>
            </a:pPr>
            <a:r>
              <a:rPr lang="ru-RU" sz="4400" b="1" dirty="0" smtClean="0">
                <a:latin typeface="Arial Black" pitchFamily="34" charset="0"/>
              </a:rPr>
              <a:t>г</a:t>
            </a:r>
            <a:r>
              <a:rPr lang="ru-RU" sz="4400" b="1" dirty="0" smtClean="0">
                <a:solidFill>
                  <a:srgbClr val="FF0000"/>
                </a:solidFill>
                <a:latin typeface="Arial Black" pitchFamily="34" charset="0"/>
              </a:rPr>
              <a:t>о</a:t>
            </a:r>
            <a:r>
              <a:rPr lang="ru-RU" sz="4400" b="1" dirty="0" smtClean="0">
                <a:latin typeface="Arial Black" pitchFamily="34" charset="0"/>
              </a:rPr>
              <a:t>р</a:t>
            </a:r>
            <a:r>
              <a:rPr lang="ru-RU" sz="4400" b="1" dirty="0" smtClean="0">
                <a:solidFill>
                  <a:srgbClr val="FF0000"/>
                </a:solidFill>
                <a:latin typeface="Arial Black" pitchFamily="34" charset="0"/>
              </a:rPr>
              <a:t>о</a:t>
            </a:r>
            <a:r>
              <a:rPr lang="ru-RU" sz="4400" b="1" dirty="0" smtClean="0">
                <a:latin typeface="Arial Black" pitchFamily="34" charset="0"/>
              </a:rPr>
              <a:t>дской</a:t>
            </a:r>
            <a:endParaRPr lang="ru-RU" sz="4400" b="1" dirty="0">
              <a:latin typeface="Arial Black" pitchFamily="34" charset="0"/>
            </a:endParaRPr>
          </a:p>
        </p:txBody>
      </p:sp>
      <p:pic>
        <p:nvPicPr>
          <p:cNvPr id="3074" name="Picture 2" descr="C:\Users\кабинет 16\Desktop\i (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3286124"/>
            <a:ext cx="3429024" cy="2500330"/>
          </a:xfrm>
          <a:prstGeom prst="rect">
            <a:avLst/>
          </a:prstGeom>
          <a:noFill/>
        </p:spPr>
      </p:pic>
      <p:pic>
        <p:nvPicPr>
          <p:cNvPr id="3075" name="Picture 3" descr="C:\Users\кабинет 16\Desktop\i (4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3306" y="714356"/>
            <a:ext cx="2428892" cy="1714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14287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02924"/>
          </a:xfrm>
        </p:spPr>
        <p:txBody>
          <a:bodyPr>
            <a:normAutofit/>
          </a:bodyPr>
          <a:lstStyle/>
          <a:p>
            <a:r>
              <a:rPr lang="ru-RU" sz="4400" b="1" dirty="0" smtClean="0"/>
              <a:t>С</a:t>
            </a:r>
            <a:r>
              <a:rPr lang="ru-RU" sz="4400" b="1" dirty="0" smtClean="0">
                <a:solidFill>
                  <a:srgbClr val="FF0000"/>
                </a:solidFill>
              </a:rPr>
              <a:t>е</a:t>
            </a:r>
            <a:r>
              <a:rPr lang="ru-RU" sz="4400" b="1" dirty="0" smtClean="0"/>
              <a:t>нтябрь</a:t>
            </a:r>
            <a:br>
              <a:rPr lang="ru-RU" sz="4400" b="1" dirty="0" smtClean="0"/>
            </a:br>
            <a:endParaRPr lang="ru-RU" sz="4400" b="1" dirty="0" smtClean="0"/>
          </a:p>
          <a:p>
            <a:r>
              <a:rPr lang="ru-RU" sz="4400" b="1" dirty="0" smtClean="0"/>
              <a:t>с</a:t>
            </a:r>
            <a:r>
              <a:rPr lang="ru-RU" sz="4400" b="1" dirty="0" smtClean="0">
                <a:solidFill>
                  <a:srgbClr val="FF0000"/>
                </a:solidFill>
              </a:rPr>
              <a:t>е</a:t>
            </a:r>
            <a:r>
              <a:rPr lang="ru-RU" sz="4400" b="1" dirty="0" smtClean="0"/>
              <a:t>нтябрьский</a:t>
            </a:r>
            <a:endParaRPr lang="ru-RU" sz="4400" b="1" dirty="0"/>
          </a:p>
        </p:txBody>
      </p:sp>
      <p:pic>
        <p:nvPicPr>
          <p:cNvPr id="2050" name="Picture 2" descr="C:\Users\кабинет 16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3214686"/>
            <a:ext cx="2428892" cy="2857520"/>
          </a:xfrm>
          <a:prstGeom prst="rect">
            <a:avLst/>
          </a:prstGeom>
          <a:noFill/>
        </p:spPr>
      </p:pic>
      <p:pic>
        <p:nvPicPr>
          <p:cNvPr id="2051" name="Picture 3" descr="C:\Users\кабинет 16\Desktop\i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32" y="642918"/>
            <a:ext cx="2928958" cy="2143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/>
              <a:t>Х</a:t>
            </a:r>
            <a:r>
              <a:rPr lang="ru-RU" sz="4400" b="1" dirty="0" smtClean="0">
                <a:solidFill>
                  <a:srgbClr val="FF0000"/>
                </a:solidFill>
              </a:rPr>
              <a:t>о</a:t>
            </a:r>
            <a:r>
              <a:rPr lang="ru-RU" sz="4400" b="1" u="sng" dirty="0" smtClean="0"/>
              <a:t>кк</a:t>
            </a:r>
            <a:r>
              <a:rPr lang="ru-RU" sz="4400" b="1" dirty="0" smtClean="0"/>
              <a:t>ей</a:t>
            </a:r>
          </a:p>
          <a:p>
            <a:r>
              <a:rPr lang="ru-RU" sz="4400" b="1" dirty="0" smtClean="0"/>
              <a:t>х</a:t>
            </a:r>
            <a:r>
              <a:rPr lang="ru-RU" sz="4400" b="1" dirty="0" smtClean="0">
                <a:solidFill>
                  <a:srgbClr val="FF0000"/>
                </a:solidFill>
              </a:rPr>
              <a:t>о</a:t>
            </a:r>
            <a:r>
              <a:rPr lang="ru-RU" sz="4400" b="1" u="sng" dirty="0" smtClean="0"/>
              <a:t>кк</a:t>
            </a:r>
            <a:r>
              <a:rPr lang="ru-RU" sz="4400" b="1" dirty="0" smtClean="0"/>
              <a:t>еист</a:t>
            </a:r>
            <a:endParaRPr lang="ru-RU" sz="4400" b="1" dirty="0"/>
          </a:p>
        </p:txBody>
      </p:sp>
      <p:pic>
        <p:nvPicPr>
          <p:cNvPr id="1026" name="Picture 2" descr="C:\Users\кабинет 16\Desktop\i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857232"/>
            <a:ext cx="2000254" cy="1785950"/>
          </a:xfrm>
          <a:prstGeom prst="rect">
            <a:avLst/>
          </a:prstGeom>
          <a:noFill/>
        </p:spPr>
      </p:pic>
      <p:pic>
        <p:nvPicPr>
          <p:cNvPr id="1027" name="Picture 3" descr="C:\Users\кабинет 16\Desktop\i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3643314"/>
            <a:ext cx="3390909" cy="25717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71546"/>
            <a:ext cx="8229600" cy="71438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Запиши по памяти.</a:t>
            </a:r>
            <a:endParaRPr lang="ru-RU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3608468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</a:rPr>
              <a:t>Ягода, сентябрь, деревня город ,алфавит,</a:t>
            </a:r>
          </a:p>
          <a:p>
            <a:r>
              <a:rPr lang="ru-RU" sz="4000" b="1" dirty="0" smtClean="0">
                <a:solidFill>
                  <a:srgbClr val="0070C0"/>
                </a:solidFill>
              </a:rPr>
              <a:t>коньки ,лимон ,язык, Россия.</a:t>
            </a:r>
            <a:endParaRPr lang="ru-RU" sz="4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</a:t>
            </a:r>
            <a:r>
              <a:rPr lang="ru-RU" sz="3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Крепкий орешек»</a:t>
            </a:r>
            <a:br>
              <a:rPr lang="ru-RU" sz="3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«Досталось на орехи»</a:t>
            </a:r>
            <a:endParaRPr lang="ru-RU" sz="36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429024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Arial Black" pitchFamily="34" charset="0"/>
              </a:rPr>
              <a:t>О</a:t>
            </a:r>
            <a:r>
              <a:rPr lang="ru-RU" b="1" dirty="0" smtClean="0">
                <a:solidFill>
                  <a:srgbClr val="0070C0"/>
                </a:solidFill>
                <a:latin typeface="Arial Black" pitchFamily="34" charset="0"/>
              </a:rPr>
              <a:t>рех</a:t>
            </a:r>
            <a:br>
              <a:rPr lang="ru-RU" b="1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Arial Black" pitchFamily="34" charset="0"/>
              </a:rPr>
              <a:t>о</a:t>
            </a:r>
            <a:r>
              <a:rPr lang="ru-RU" b="1" dirty="0" smtClean="0">
                <a:solidFill>
                  <a:srgbClr val="0070C0"/>
                </a:solidFill>
                <a:latin typeface="Arial Black" pitchFamily="34" charset="0"/>
              </a:rPr>
              <a:t>решек</a:t>
            </a:r>
            <a:br>
              <a:rPr lang="ru-RU" b="1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Arial Black" pitchFamily="34" charset="0"/>
              </a:rPr>
              <a:t>о</a:t>
            </a:r>
            <a:r>
              <a:rPr lang="ru-RU" b="1" dirty="0" smtClean="0">
                <a:solidFill>
                  <a:srgbClr val="0070C0"/>
                </a:solidFill>
                <a:latin typeface="Arial Black" pitchFamily="34" charset="0"/>
              </a:rPr>
              <a:t>реховый</a:t>
            </a:r>
            <a:br>
              <a:rPr lang="ru-RU" b="1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Arial Black" pitchFamily="34" charset="0"/>
              </a:rPr>
              <a:t>о</a:t>
            </a:r>
            <a:r>
              <a:rPr lang="ru-RU" b="1" dirty="0" smtClean="0">
                <a:solidFill>
                  <a:srgbClr val="0070C0"/>
                </a:solidFill>
                <a:latin typeface="Arial Black" pitchFamily="34" charset="0"/>
              </a:rPr>
              <a:t>решник</a:t>
            </a:r>
            <a:endParaRPr lang="ru-RU" b="1" dirty="0">
              <a:solidFill>
                <a:srgbClr val="0070C0"/>
              </a:solidFill>
              <a:latin typeface="Arial Black" pitchFamily="34" charset="0"/>
            </a:endParaRPr>
          </a:p>
        </p:txBody>
      </p:sp>
      <p:pic>
        <p:nvPicPr>
          <p:cNvPr id="1026" name="Picture 2" descr="C:\Users\кабинет 16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6" y="3214686"/>
            <a:ext cx="4500594" cy="28098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14356"/>
            <a:ext cx="8229600" cy="714380"/>
          </a:xfrm>
        </p:spPr>
        <p:txBody>
          <a:bodyPr/>
          <a:lstStyle/>
          <a:p>
            <a:pPr algn="ctr"/>
            <a:r>
              <a:rPr lang="ru-RU" dirty="0" smtClean="0"/>
              <a:t>Словарные слова 1 четверти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00174"/>
            <a:ext cx="8429684" cy="4929222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rgbClr val="0070C0"/>
                </a:solidFill>
              </a:rPr>
              <a:t>язык   человек  Родина  народ  Россия рисовать  изображать  лимон лимонный  коньки  коньковый конькобежец  алфавит   алфавитный ягода  ягодка  ягодный  деревня   город городской  сентябрь  сентябрьский хоккей  хоккеист   хозяин   хозяйка  хозяйственный 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rgbClr val="0070C0"/>
                </a:solidFill>
              </a:rPr>
              <a:t>  орех   орешек   ореховый</a:t>
            </a:r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15262" cy="1582726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cs typeface="Aharoni" pitchFamily="2" charset="-79"/>
              </a:rPr>
              <a:t>«Человеку дано слово, животному- немота.»</a:t>
            </a:r>
            <a:endParaRPr lang="ru-RU" sz="2800" dirty="0">
              <a:solidFill>
                <a:srgbClr val="C00000"/>
              </a:solidFill>
              <a:cs typeface="Aharoni" pitchFamily="2" charset="-79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411543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latin typeface="Arial" pitchFamily="34" charset="0"/>
                <a:cs typeface="Aharoni" pitchFamily="2" charset="-79"/>
              </a:rPr>
              <a:t> я</a:t>
            </a:r>
            <a:r>
              <a:rPr lang="ru-RU" sz="4800" b="1" dirty="0" smtClean="0">
                <a:solidFill>
                  <a:schemeClr val="tx2"/>
                </a:solidFill>
                <a:latin typeface="Arial" pitchFamily="34" charset="0"/>
                <a:cs typeface="Aharoni" pitchFamily="2" charset="-79"/>
              </a:rPr>
              <a:t>зык</a:t>
            </a:r>
          </a:p>
          <a:p>
            <a:r>
              <a:rPr lang="ru-RU" sz="4800" b="1" dirty="0" smtClean="0">
                <a:solidFill>
                  <a:schemeClr val="tx2"/>
                </a:solidFill>
                <a:latin typeface="Arial" pitchFamily="34" charset="0"/>
                <a:cs typeface="Aharoni" pitchFamily="2" charset="-79"/>
              </a:rPr>
              <a:t> ч</a:t>
            </a:r>
            <a:r>
              <a:rPr lang="ru-RU" sz="4800" b="1" dirty="0" smtClean="0">
                <a:solidFill>
                  <a:srgbClr val="FF0000"/>
                </a:solidFill>
                <a:latin typeface="Arial" pitchFamily="34" charset="0"/>
                <a:cs typeface="Aharoni" pitchFamily="2" charset="-79"/>
              </a:rPr>
              <a:t>е</a:t>
            </a:r>
            <a:r>
              <a:rPr lang="ru-RU" sz="4800" b="1" dirty="0" smtClean="0">
                <a:solidFill>
                  <a:schemeClr val="tx2"/>
                </a:solidFill>
                <a:latin typeface="Arial" pitchFamily="34" charset="0"/>
                <a:cs typeface="Aharoni" pitchFamily="2" charset="-79"/>
              </a:rPr>
              <a:t>л</a:t>
            </a:r>
            <a:r>
              <a:rPr lang="ru-RU" sz="4800" b="1" dirty="0" smtClean="0">
                <a:solidFill>
                  <a:srgbClr val="FF0000"/>
                </a:solidFill>
                <a:latin typeface="Arial" pitchFamily="34" charset="0"/>
                <a:cs typeface="Aharoni" pitchFamily="2" charset="-79"/>
              </a:rPr>
              <a:t>о</a:t>
            </a:r>
            <a:r>
              <a:rPr lang="ru-RU" sz="4800" b="1" dirty="0" smtClean="0">
                <a:solidFill>
                  <a:schemeClr val="tx2"/>
                </a:solidFill>
                <a:latin typeface="Arial" pitchFamily="34" charset="0"/>
                <a:cs typeface="Aharoni" pitchFamily="2" charset="-79"/>
              </a:rPr>
              <a:t>век</a:t>
            </a:r>
          </a:p>
          <a:p>
            <a:r>
              <a:rPr lang="ru-RU" sz="4800" b="1" dirty="0" smtClean="0">
                <a:solidFill>
                  <a:schemeClr val="tx2"/>
                </a:solidFill>
                <a:latin typeface="Arial" pitchFamily="34" charset="0"/>
                <a:cs typeface="Aharoni" pitchFamily="2" charset="-79"/>
              </a:rPr>
              <a:t> ч</a:t>
            </a:r>
            <a:r>
              <a:rPr lang="ru-RU" sz="4800" b="1" dirty="0" smtClean="0">
                <a:solidFill>
                  <a:srgbClr val="FF0000"/>
                </a:solidFill>
                <a:latin typeface="Arial" pitchFamily="34" charset="0"/>
                <a:cs typeface="Aharoni" pitchFamily="2" charset="-79"/>
              </a:rPr>
              <a:t>е</a:t>
            </a:r>
            <a:r>
              <a:rPr lang="ru-RU" sz="4800" b="1" dirty="0" smtClean="0">
                <a:solidFill>
                  <a:schemeClr val="tx2"/>
                </a:solidFill>
                <a:latin typeface="Arial" pitchFamily="34" charset="0"/>
                <a:cs typeface="Aharoni" pitchFamily="2" charset="-79"/>
              </a:rPr>
              <a:t>л</a:t>
            </a:r>
            <a:r>
              <a:rPr lang="ru-RU" sz="4800" b="1" dirty="0" smtClean="0">
                <a:solidFill>
                  <a:srgbClr val="FF0000"/>
                </a:solidFill>
                <a:latin typeface="Arial" pitchFamily="34" charset="0"/>
                <a:cs typeface="Aharoni" pitchFamily="2" charset="-79"/>
              </a:rPr>
              <a:t>о</a:t>
            </a:r>
            <a:r>
              <a:rPr lang="ru-RU" sz="4800" b="1" dirty="0" smtClean="0">
                <a:solidFill>
                  <a:schemeClr val="tx2"/>
                </a:solidFill>
                <a:latin typeface="Arial" pitchFamily="34" charset="0"/>
                <a:cs typeface="Aharoni" pitchFamily="2" charset="-79"/>
              </a:rPr>
              <a:t>вечный</a:t>
            </a:r>
            <a:endParaRPr lang="ru-RU" sz="4800" b="1" dirty="0">
              <a:solidFill>
                <a:schemeClr val="tx2"/>
              </a:solidFill>
              <a:latin typeface="Arial" pitchFamily="34" charset="0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6786610" cy="2500330"/>
          </a:xfrm>
        </p:spPr>
        <p:txBody>
          <a:bodyPr>
            <a:noAutofit/>
          </a:bodyPr>
          <a:lstStyle/>
          <a:p>
            <a:pPr algn="l"/>
            <a:r>
              <a:rPr lang="ru-RU" sz="3200" dirty="0" smtClean="0">
                <a:solidFill>
                  <a:srgbClr val="C00000"/>
                </a:solidFill>
                <a:cs typeface="Aharoni" pitchFamily="2" charset="-79"/>
              </a:rPr>
              <a:t>«И в радости, и в грусти</a:t>
            </a:r>
            <a:br>
              <a:rPr lang="ru-RU" sz="3200" dirty="0" smtClean="0">
                <a:solidFill>
                  <a:srgbClr val="C00000"/>
                </a:solidFill>
                <a:cs typeface="Aharoni" pitchFamily="2" charset="-79"/>
              </a:rPr>
            </a:br>
            <a:r>
              <a:rPr lang="ru-RU" sz="3200" dirty="0" smtClean="0">
                <a:solidFill>
                  <a:srgbClr val="C00000"/>
                </a:solidFill>
                <a:cs typeface="Aharoni" pitchFamily="2" charset="-79"/>
              </a:rPr>
              <a:t>Он всякий час со мной,</a:t>
            </a:r>
            <a:br>
              <a:rPr lang="ru-RU" sz="3200" dirty="0" smtClean="0">
                <a:solidFill>
                  <a:srgbClr val="C00000"/>
                </a:solidFill>
                <a:cs typeface="Aharoni" pitchFamily="2" charset="-79"/>
              </a:rPr>
            </a:br>
            <a:r>
              <a:rPr lang="ru-RU" sz="3200" dirty="0" smtClean="0">
                <a:solidFill>
                  <a:srgbClr val="C00000"/>
                </a:solidFill>
                <a:cs typeface="Aharoni" pitchFamily="2" charset="-79"/>
              </a:rPr>
              <a:t>Родной язык мой русский,</a:t>
            </a:r>
            <a:br>
              <a:rPr lang="ru-RU" sz="3200" dirty="0" smtClean="0">
                <a:solidFill>
                  <a:srgbClr val="C00000"/>
                </a:solidFill>
                <a:cs typeface="Aharoni" pitchFamily="2" charset="-79"/>
              </a:rPr>
            </a:br>
            <a:r>
              <a:rPr lang="ru-RU" sz="3200" dirty="0" smtClean="0">
                <a:solidFill>
                  <a:srgbClr val="C00000"/>
                </a:solidFill>
                <a:cs typeface="Aharoni" pitchFamily="2" charset="-79"/>
              </a:rPr>
              <a:t>Как Родина, родной!»</a:t>
            </a:r>
            <a:endParaRPr lang="ru-RU" sz="3200" dirty="0">
              <a:solidFill>
                <a:srgbClr val="C00000"/>
              </a:solidFill>
              <a:cs typeface="Aharoni" pitchFamily="2" charset="-79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57562"/>
            <a:ext cx="8229600" cy="2857520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cs typeface="Aharoni" pitchFamily="2" charset="-79"/>
              </a:rPr>
              <a:t>Род</a:t>
            </a:r>
            <a:r>
              <a:rPr lang="ru-RU" sz="4800" b="1" dirty="0" smtClean="0">
                <a:solidFill>
                  <a:srgbClr val="FF0000"/>
                </a:solidFill>
                <a:cs typeface="Aharoni" pitchFamily="2" charset="-79"/>
              </a:rPr>
              <a:t>и</a:t>
            </a:r>
            <a:r>
              <a:rPr lang="ru-RU" sz="4800" b="1" dirty="0" smtClean="0">
                <a:solidFill>
                  <a:srgbClr val="0070C0"/>
                </a:solidFill>
                <a:cs typeface="Aharoni" pitchFamily="2" charset="-79"/>
              </a:rPr>
              <a:t>на</a:t>
            </a:r>
            <a:br>
              <a:rPr lang="ru-RU" sz="4800" b="1" dirty="0" smtClean="0">
                <a:solidFill>
                  <a:srgbClr val="0070C0"/>
                </a:solidFill>
                <a:cs typeface="Aharoni" pitchFamily="2" charset="-79"/>
              </a:rPr>
            </a:br>
            <a:r>
              <a:rPr lang="ru-RU" sz="4800" b="1" dirty="0" smtClean="0">
                <a:solidFill>
                  <a:srgbClr val="0070C0"/>
                </a:solidFill>
                <a:cs typeface="Aharoni" pitchFamily="2" charset="-79"/>
              </a:rPr>
              <a:t>н</a:t>
            </a:r>
            <a:r>
              <a:rPr lang="ru-RU" sz="4800" b="1" dirty="0" smtClean="0">
                <a:solidFill>
                  <a:srgbClr val="FF0000"/>
                </a:solidFill>
                <a:cs typeface="Aharoni" pitchFamily="2" charset="-79"/>
              </a:rPr>
              <a:t>а</a:t>
            </a:r>
            <a:r>
              <a:rPr lang="ru-RU" sz="4800" b="1" dirty="0" smtClean="0">
                <a:solidFill>
                  <a:srgbClr val="0070C0"/>
                </a:solidFill>
                <a:cs typeface="Aharoni" pitchFamily="2" charset="-79"/>
              </a:rPr>
              <a:t>род</a:t>
            </a:r>
            <a:br>
              <a:rPr lang="ru-RU" sz="4800" b="1" dirty="0" smtClean="0">
                <a:solidFill>
                  <a:srgbClr val="0070C0"/>
                </a:solidFill>
                <a:cs typeface="Aharoni" pitchFamily="2" charset="-79"/>
              </a:rPr>
            </a:br>
            <a:r>
              <a:rPr lang="ru-RU" sz="4800" b="1" dirty="0" smtClean="0">
                <a:solidFill>
                  <a:srgbClr val="0070C0"/>
                </a:solidFill>
                <a:cs typeface="Aharoni" pitchFamily="2" charset="-79"/>
              </a:rPr>
              <a:t>Р</a:t>
            </a:r>
            <a:r>
              <a:rPr lang="ru-RU" sz="4800" b="1" dirty="0" smtClean="0">
                <a:solidFill>
                  <a:srgbClr val="FF0000"/>
                </a:solidFill>
                <a:cs typeface="Aharoni" pitchFamily="2" charset="-79"/>
              </a:rPr>
              <a:t>о</a:t>
            </a:r>
            <a:r>
              <a:rPr lang="ru-RU" sz="4800" b="1" u="sng" dirty="0" smtClean="0">
                <a:solidFill>
                  <a:srgbClr val="0070C0"/>
                </a:solidFill>
                <a:cs typeface="Aharoni" pitchFamily="2" charset="-79"/>
              </a:rPr>
              <a:t>сс</a:t>
            </a:r>
            <a:r>
              <a:rPr lang="ru-RU" sz="4800" b="1" dirty="0" smtClean="0">
                <a:solidFill>
                  <a:srgbClr val="0070C0"/>
                </a:solidFill>
                <a:cs typeface="Aharoni" pitchFamily="2" charset="-79"/>
              </a:rPr>
              <a:t>ия</a:t>
            </a:r>
            <a:endParaRPr lang="ru-RU" sz="4800" b="1" dirty="0">
              <a:solidFill>
                <a:srgbClr val="0070C0"/>
              </a:solidFill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571636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cs typeface="Aharoni" pitchFamily="2" charset="-79"/>
              </a:rPr>
              <a:t>Язык певучий и богатый.</a:t>
            </a:r>
            <a:endParaRPr lang="ru-RU" b="1" dirty="0">
              <a:solidFill>
                <a:srgbClr val="C00000"/>
              </a:solidFill>
              <a:cs typeface="Aharoni" pitchFamily="2" charset="-79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2285992"/>
            <a:ext cx="8183880" cy="3357586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0070C0"/>
                </a:solidFill>
                <a:cs typeface="Aharoni" pitchFamily="2" charset="-79"/>
              </a:rPr>
              <a:t>Р</a:t>
            </a:r>
            <a:r>
              <a:rPr lang="ru-RU" sz="4400" b="1" dirty="0" smtClean="0">
                <a:solidFill>
                  <a:srgbClr val="FF0000"/>
                </a:solidFill>
                <a:cs typeface="Aharoni" pitchFamily="2" charset="-79"/>
              </a:rPr>
              <a:t>и</a:t>
            </a:r>
            <a:r>
              <a:rPr lang="ru-RU" sz="4400" b="1" dirty="0" smtClean="0">
                <a:solidFill>
                  <a:srgbClr val="0070C0"/>
                </a:solidFill>
                <a:cs typeface="Aharoni" pitchFamily="2" charset="-79"/>
              </a:rPr>
              <a:t>совать</a:t>
            </a:r>
            <a:br>
              <a:rPr lang="ru-RU" sz="4400" b="1" dirty="0" smtClean="0">
                <a:solidFill>
                  <a:srgbClr val="0070C0"/>
                </a:solidFill>
                <a:cs typeface="Aharoni" pitchFamily="2" charset="-79"/>
              </a:rPr>
            </a:br>
            <a:r>
              <a:rPr lang="ru-RU" sz="4400" b="1" dirty="0" smtClean="0">
                <a:solidFill>
                  <a:srgbClr val="0070C0"/>
                </a:solidFill>
                <a:cs typeface="Aharoni" pitchFamily="2" charset="-79"/>
              </a:rPr>
              <a:t>Из</a:t>
            </a:r>
            <a:r>
              <a:rPr lang="ru-RU" sz="4400" b="1" dirty="0" smtClean="0">
                <a:solidFill>
                  <a:srgbClr val="FF0000"/>
                </a:solidFill>
                <a:cs typeface="Aharoni" pitchFamily="2" charset="-79"/>
              </a:rPr>
              <a:t>о</a:t>
            </a:r>
            <a:r>
              <a:rPr lang="ru-RU" sz="4400" b="1" dirty="0" smtClean="0">
                <a:solidFill>
                  <a:srgbClr val="0070C0"/>
                </a:solidFill>
                <a:cs typeface="Aharoni" pitchFamily="2" charset="-79"/>
              </a:rPr>
              <a:t>бражать(словом)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501122" cy="2428892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>
                <a:solidFill>
                  <a:srgbClr val="FF0000"/>
                </a:solidFill>
              </a:rPr>
              <a:t/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3200" dirty="0" smtClean="0">
                <a:solidFill>
                  <a:srgbClr val="FF0000"/>
                </a:solidFill>
              </a:rPr>
              <a:t>Проверь себя!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4000" dirty="0" smtClean="0">
                <a:solidFill>
                  <a:schemeClr val="tx1"/>
                </a:solidFill>
              </a:rPr>
              <a:t>Ч…</a:t>
            </a:r>
            <a:r>
              <a:rPr lang="ru-RU" sz="4000" dirty="0" err="1" smtClean="0">
                <a:solidFill>
                  <a:schemeClr val="tx1"/>
                </a:solidFill>
              </a:rPr>
              <a:t>ловек</a:t>
            </a:r>
            <a:r>
              <a:rPr lang="ru-RU" sz="4000" dirty="0" smtClean="0">
                <a:solidFill>
                  <a:schemeClr val="tx1"/>
                </a:solidFill>
              </a:rPr>
              <a:t>, р…совать, Р…</a:t>
            </a:r>
            <a:r>
              <a:rPr lang="ru-RU" sz="4000" dirty="0" err="1" smtClean="0">
                <a:solidFill>
                  <a:schemeClr val="tx1"/>
                </a:solidFill>
              </a:rPr>
              <a:t>ссия</a:t>
            </a:r>
            <a:r>
              <a:rPr lang="ru-RU" sz="4000" dirty="0" smtClean="0">
                <a:solidFill>
                  <a:schemeClr val="tx1"/>
                </a:solidFill>
              </a:rPr>
              <a:t>, н…род, Род…на.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000372"/>
            <a:ext cx="8258204" cy="3125791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0070C0"/>
                </a:solidFill>
                <a:cs typeface="Aharoni" pitchFamily="2" charset="-79"/>
              </a:rPr>
              <a:t>Л</a:t>
            </a:r>
            <a:r>
              <a:rPr lang="ru-RU" sz="4800" b="1" dirty="0" smtClean="0">
                <a:solidFill>
                  <a:srgbClr val="FF0000"/>
                </a:solidFill>
                <a:cs typeface="Aharoni" pitchFamily="2" charset="-79"/>
              </a:rPr>
              <a:t>и</a:t>
            </a:r>
            <a:r>
              <a:rPr lang="ru-RU" sz="4800" b="1" dirty="0" smtClean="0">
                <a:solidFill>
                  <a:srgbClr val="0070C0"/>
                </a:solidFill>
                <a:cs typeface="Aharoni" pitchFamily="2" charset="-79"/>
              </a:rPr>
              <a:t>мон</a:t>
            </a:r>
            <a:br>
              <a:rPr lang="ru-RU" sz="4800" b="1" dirty="0" smtClean="0">
                <a:solidFill>
                  <a:srgbClr val="0070C0"/>
                </a:solidFill>
                <a:cs typeface="Aharoni" pitchFamily="2" charset="-79"/>
              </a:rPr>
            </a:br>
            <a:r>
              <a:rPr lang="ru-RU" sz="4800" b="1" dirty="0" smtClean="0">
                <a:solidFill>
                  <a:srgbClr val="0070C0"/>
                </a:solidFill>
                <a:cs typeface="Aharoni" pitchFamily="2" charset="-79"/>
              </a:rPr>
              <a:t>л</a:t>
            </a:r>
            <a:r>
              <a:rPr lang="ru-RU" sz="4800" b="1" dirty="0" smtClean="0">
                <a:solidFill>
                  <a:srgbClr val="FF0000"/>
                </a:solidFill>
                <a:cs typeface="Aharoni" pitchFamily="2" charset="-79"/>
              </a:rPr>
              <a:t>и</a:t>
            </a:r>
            <a:r>
              <a:rPr lang="ru-RU" sz="4800" b="1" dirty="0" smtClean="0">
                <a:solidFill>
                  <a:srgbClr val="0070C0"/>
                </a:solidFill>
                <a:cs typeface="Aharoni" pitchFamily="2" charset="-79"/>
              </a:rPr>
              <a:t>мончик</a:t>
            </a:r>
            <a:br>
              <a:rPr lang="ru-RU" sz="4800" b="1" dirty="0" smtClean="0">
                <a:solidFill>
                  <a:srgbClr val="0070C0"/>
                </a:solidFill>
                <a:cs typeface="Aharoni" pitchFamily="2" charset="-79"/>
              </a:rPr>
            </a:br>
            <a:r>
              <a:rPr lang="ru-RU" sz="4800" b="1" dirty="0" smtClean="0">
                <a:solidFill>
                  <a:srgbClr val="0070C0"/>
                </a:solidFill>
                <a:cs typeface="Aharoni" pitchFamily="2" charset="-79"/>
              </a:rPr>
              <a:t>л</a:t>
            </a:r>
            <a:r>
              <a:rPr lang="ru-RU" sz="4800" b="1" dirty="0" smtClean="0">
                <a:solidFill>
                  <a:srgbClr val="FF0000"/>
                </a:solidFill>
                <a:cs typeface="Aharoni" pitchFamily="2" charset="-79"/>
              </a:rPr>
              <a:t>и</a:t>
            </a:r>
            <a:r>
              <a:rPr lang="ru-RU" sz="4800" b="1" dirty="0" smtClean="0">
                <a:solidFill>
                  <a:srgbClr val="0070C0"/>
                </a:solidFill>
                <a:cs typeface="Aharoni" pitchFamily="2" charset="-79"/>
              </a:rPr>
              <a:t>монный</a:t>
            </a:r>
            <a:endParaRPr lang="ru-RU" sz="4800" b="1" dirty="0">
              <a:solidFill>
                <a:srgbClr val="0070C0"/>
              </a:solidFill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2071678"/>
            <a:ext cx="8183880" cy="3714776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0070C0"/>
                </a:solidFill>
                <a:cs typeface="Aharoni" pitchFamily="2" charset="-79"/>
              </a:rPr>
              <a:t>К</a:t>
            </a:r>
            <a:r>
              <a:rPr lang="ru-RU" sz="4400" b="1" dirty="0" smtClean="0">
                <a:solidFill>
                  <a:srgbClr val="FF0000"/>
                </a:solidFill>
                <a:cs typeface="Aharoni" pitchFamily="2" charset="-79"/>
              </a:rPr>
              <a:t>о</a:t>
            </a:r>
            <a:r>
              <a:rPr lang="ru-RU" sz="4400" b="1" dirty="0" smtClean="0">
                <a:solidFill>
                  <a:srgbClr val="0070C0"/>
                </a:solidFill>
                <a:cs typeface="Aharoni" pitchFamily="2" charset="-79"/>
              </a:rPr>
              <a:t>ньки</a:t>
            </a:r>
            <a:br>
              <a:rPr lang="ru-RU" sz="4400" b="1" dirty="0" smtClean="0">
                <a:solidFill>
                  <a:srgbClr val="0070C0"/>
                </a:solidFill>
                <a:cs typeface="Aharoni" pitchFamily="2" charset="-79"/>
              </a:rPr>
            </a:br>
            <a:r>
              <a:rPr lang="ru-RU" sz="4400" b="1" dirty="0" smtClean="0">
                <a:solidFill>
                  <a:srgbClr val="0070C0"/>
                </a:solidFill>
                <a:cs typeface="Aharoni" pitchFamily="2" charset="-79"/>
              </a:rPr>
              <a:t>к</a:t>
            </a:r>
            <a:r>
              <a:rPr lang="ru-RU" sz="4400" b="1" dirty="0" smtClean="0">
                <a:solidFill>
                  <a:srgbClr val="FF0000"/>
                </a:solidFill>
                <a:cs typeface="Aharoni" pitchFamily="2" charset="-79"/>
              </a:rPr>
              <a:t>о</a:t>
            </a:r>
            <a:r>
              <a:rPr lang="ru-RU" sz="4400" b="1" dirty="0" smtClean="0">
                <a:solidFill>
                  <a:srgbClr val="0070C0"/>
                </a:solidFill>
                <a:cs typeface="Aharoni" pitchFamily="2" charset="-79"/>
              </a:rPr>
              <a:t>ньк</a:t>
            </a:r>
            <a:r>
              <a:rPr lang="ru-RU" sz="4400" b="1" dirty="0" smtClean="0">
                <a:solidFill>
                  <a:srgbClr val="FF0000"/>
                </a:solidFill>
                <a:cs typeface="Aharoni" pitchFamily="2" charset="-79"/>
              </a:rPr>
              <a:t>о</a:t>
            </a:r>
            <a:r>
              <a:rPr lang="ru-RU" sz="4400" b="1" dirty="0" smtClean="0">
                <a:solidFill>
                  <a:srgbClr val="0070C0"/>
                </a:solidFill>
                <a:cs typeface="Aharoni" pitchFamily="2" charset="-79"/>
              </a:rPr>
              <a:t>бежец</a:t>
            </a:r>
            <a:br>
              <a:rPr lang="ru-RU" sz="4400" b="1" dirty="0" smtClean="0">
                <a:solidFill>
                  <a:srgbClr val="0070C0"/>
                </a:solidFill>
                <a:cs typeface="Aharoni" pitchFamily="2" charset="-79"/>
              </a:rPr>
            </a:br>
            <a:r>
              <a:rPr lang="ru-RU" sz="4400" b="1" dirty="0" smtClean="0">
                <a:solidFill>
                  <a:srgbClr val="0070C0"/>
                </a:solidFill>
                <a:cs typeface="Aharoni" pitchFamily="2" charset="-79"/>
              </a:rPr>
              <a:t>к</a:t>
            </a:r>
            <a:r>
              <a:rPr lang="ru-RU" sz="4400" b="1" dirty="0" smtClean="0">
                <a:solidFill>
                  <a:srgbClr val="FF0000"/>
                </a:solidFill>
                <a:cs typeface="Aharoni" pitchFamily="2" charset="-79"/>
              </a:rPr>
              <a:t>о</a:t>
            </a:r>
            <a:r>
              <a:rPr lang="ru-RU" sz="4400" b="1" dirty="0" smtClean="0">
                <a:solidFill>
                  <a:srgbClr val="0070C0"/>
                </a:solidFill>
                <a:cs typeface="Aharoni" pitchFamily="2" charset="-79"/>
              </a:rPr>
              <a:t>ньковый</a:t>
            </a:r>
            <a:endParaRPr lang="ru-RU" sz="4400" b="1" dirty="0">
              <a:solidFill>
                <a:srgbClr val="0070C0"/>
              </a:solidFill>
              <a:cs typeface="Aharoni" pitchFamily="2" charset="-79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11269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85852" y="64291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000232" y="1928802"/>
            <a:ext cx="9144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71736" y="642918"/>
            <a:ext cx="9144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857620" y="642918"/>
            <a:ext cx="914400" cy="914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57224" y="1928802"/>
            <a:ext cx="9144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143240" y="1928802"/>
            <a:ext cx="9144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286248" y="1928802"/>
            <a:ext cx="9144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429256" y="1928802"/>
            <a:ext cx="9144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64292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Вставь пропущенные буквы.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Р.совать </a:t>
            </a:r>
            <a:r>
              <a:rPr lang="ru-RU" sz="3600" b="1" dirty="0" err="1" smtClean="0"/>
              <a:t>л.мон</a:t>
            </a:r>
            <a:r>
              <a:rPr lang="ru-RU" sz="3600" b="1" dirty="0" smtClean="0"/>
              <a:t>, язык </a:t>
            </a:r>
            <a:r>
              <a:rPr lang="ru-RU" sz="3600" b="1" dirty="0" err="1" smtClean="0"/>
              <a:t>ч.ловека</a:t>
            </a:r>
            <a:r>
              <a:rPr lang="ru-RU" sz="3600" b="1" dirty="0" smtClean="0"/>
              <a:t>, моя </a:t>
            </a:r>
            <a:r>
              <a:rPr lang="ru-RU" sz="3600" b="1" dirty="0" err="1" smtClean="0"/>
              <a:t>Род.на</a:t>
            </a:r>
            <a:r>
              <a:rPr lang="ru-RU" sz="3600" b="1" dirty="0" smtClean="0"/>
              <a:t>, </a:t>
            </a:r>
            <a:r>
              <a:rPr lang="ru-RU" sz="3600" b="1" dirty="0" err="1" smtClean="0"/>
              <a:t>л.монный</a:t>
            </a:r>
            <a:r>
              <a:rPr lang="ru-RU" sz="3600" b="1" dirty="0" smtClean="0"/>
              <a:t> цвет, </a:t>
            </a:r>
            <a:r>
              <a:rPr lang="ru-RU" sz="3600" b="1" dirty="0" err="1" smtClean="0"/>
              <a:t>к.ньковый</a:t>
            </a:r>
            <a:r>
              <a:rPr lang="ru-RU" sz="3600" b="1" dirty="0" smtClean="0"/>
              <a:t> ход.</a:t>
            </a:r>
            <a:endParaRPr lang="ru-RU" sz="36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2861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Проверь себя!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ru-RU" b="1" dirty="0" smtClean="0"/>
              <a:t>Р</a:t>
            </a:r>
            <a:r>
              <a:rPr lang="ru-RU" b="1" dirty="0" smtClean="0">
                <a:solidFill>
                  <a:srgbClr val="FF0000"/>
                </a:solidFill>
              </a:rPr>
              <a:t>и</a:t>
            </a:r>
            <a:r>
              <a:rPr lang="ru-RU" b="1" dirty="0" smtClean="0"/>
              <a:t>совать л</a:t>
            </a:r>
            <a:r>
              <a:rPr lang="ru-RU" b="1" dirty="0" smtClean="0">
                <a:solidFill>
                  <a:srgbClr val="FF0000"/>
                </a:solidFill>
              </a:rPr>
              <a:t>и</a:t>
            </a:r>
            <a:r>
              <a:rPr lang="ru-RU" b="1" dirty="0" smtClean="0"/>
              <a:t>мон,</a:t>
            </a:r>
          </a:p>
          <a:p>
            <a:pPr>
              <a:lnSpc>
                <a:spcPct val="150000"/>
              </a:lnSpc>
            </a:pPr>
            <a:r>
              <a:rPr lang="ru-RU" b="1" dirty="0" smtClean="0"/>
              <a:t> язык ч</a:t>
            </a:r>
            <a:r>
              <a:rPr lang="ru-RU" b="1" dirty="0" smtClean="0">
                <a:solidFill>
                  <a:srgbClr val="FF0000"/>
                </a:solidFill>
              </a:rPr>
              <a:t>е</a:t>
            </a:r>
            <a:r>
              <a:rPr lang="ru-RU" b="1" dirty="0" smtClean="0"/>
              <a:t>ловека, </a:t>
            </a:r>
            <a:br>
              <a:rPr lang="ru-RU" b="1" dirty="0" smtClean="0"/>
            </a:br>
            <a:r>
              <a:rPr lang="ru-RU" b="1" dirty="0" smtClean="0"/>
              <a:t>моя Род</a:t>
            </a:r>
            <a:r>
              <a:rPr lang="ru-RU" b="1" dirty="0" smtClean="0">
                <a:solidFill>
                  <a:srgbClr val="FF0000"/>
                </a:solidFill>
              </a:rPr>
              <a:t>и</a:t>
            </a:r>
            <a:r>
              <a:rPr lang="ru-RU" b="1" dirty="0" smtClean="0"/>
              <a:t>на,</a:t>
            </a:r>
          </a:p>
          <a:p>
            <a:pPr>
              <a:lnSpc>
                <a:spcPct val="150000"/>
              </a:lnSpc>
            </a:pPr>
            <a:r>
              <a:rPr lang="ru-RU" b="1" dirty="0" smtClean="0"/>
              <a:t> л</a:t>
            </a:r>
            <a:r>
              <a:rPr lang="ru-RU" b="1" dirty="0" smtClean="0">
                <a:solidFill>
                  <a:srgbClr val="FF0000"/>
                </a:solidFill>
              </a:rPr>
              <a:t>и</a:t>
            </a:r>
            <a:r>
              <a:rPr lang="ru-RU" b="1" dirty="0" smtClean="0"/>
              <a:t>монный цвет,</a:t>
            </a:r>
            <a:br>
              <a:rPr lang="ru-RU" b="1" dirty="0" smtClean="0"/>
            </a:br>
            <a:r>
              <a:rPr lang="ru-RU" b="1" dirty="0" smtClean="0"/>
              <a:t> к</a:t>
            </a:r>
            <a:r>
              <a:rPr lang="ru-RU" b="1" dirty="0" smtClean="0">
                <a:solidFill>
                  <a:srgbClr val="FF0000"/>
                </a:solidFill>
              </a:rPr>
              <a:t>о</a:t>
            </a:r>
            <a:r>
              <a:rPr lang="ru-RU" b="1" dirty="0" smtClean="0"/>
              <a:t>ньковый ход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35732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«</a:t>
            </a:r>
            <a:r>
              <a:rPr lang="ru-RU" sz="3200" b="1" dirty="0" smtClean="0">
                <a:solidFill>
                  <a:srgbClr val="C00000"/>
                </a:solidFill>
              </a:rPr>
              <a:t>Сначала АЗ да БУКИ, а потом науки!»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r>
              <a:rPr lang="ru-RU" sz="4800" b="1" dirty="0" smtClean="0"/>
              <a:t>лф</a:t>
            </a:r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r>
              <a:rPr lang="ru-RU" sz="4800" b="1" dirty="0" smtClean="0"/>
              <a:t>вит</a:t>
            </a:r>
          </a:p>
          <a:p>
            <a:pPr>
              <a:buNone/>
            </a:pP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r>
              <a:rPr lang="ru-RU" sz="4800" b="1" dirty="0" smtClean="0"/>
              <a:t>лф</a:t>
            </a:r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r>
              <a:rPr lang="ru-RU" sz="4800" b="1" dirty="0" smtClean="0"/>
              <a:t>витный</a:t>
            </a:r>
            <a:endParaRPr lang="ru-RU" sz="48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96</TotalTime>
  <Words>161</Words>
  <Application>Microsoft Office PowerPoint</Application>
  <PresentationFormat>Экран (4:3)</PresentationFormat>
  <Paragraphs>46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Городская</vt:lpstr>
      <vt:lpstr>Словарные слова</vt:lpstr>
      <vt:lpstr>«Человеку дано слово, животному- немота.»</vt:lpstr>
      <vt:lpstr>«И в радости, и в грусти Он всякий час со мной, Родной язык мой русский, Как Родина, родной!»</vt:lpstr>
      <vt:lpstr>Язык певучий и богатый.</vt:lpstr>
      <vt:lpstr> Проверь себя! Ч…ловек, р…совать, Р…ссия, н…род, Род…на.</vt:lpstr>
      <vt:lpstr>Коньки конькобежец коньковый</vt:lpstr>
      <vt:lpstr>Вставь пропущенные буквы.</vt:lpstr>
      <vt:lpstr>Проверь себя!</vt:lpstr>
      <vt:lpstr>«Сначала АЗ да БУКИ, а потом науки!»</vt:lpstr>
      <vt:lpstr>«Сидит Яшка, Красная рубашка. Брюшко сыто, Камешками набито»</vt:lpstr>
      <vt:lpstr>Слайд 11</vt:lpstr>
      <vt:lpstr>Слайд 12</vt:lpstr>
      <vt:lpstr>Слайд 13</vt:lpstr>
      <vt:lpstr>Запиши по памяти.</vt:lpstr>
      <vt:lpstr>«Крепкий орешек» «Досталось на орехи»</vt:lpstr>
      <vt:lpstr>Словарные слова 1 четверти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Словарные слова</dc:title>
  <dc:creator>Артём</dc:creator>
  <cp:lastModifiedBy>кабинет 16</cp:lastModifiedBy>
  <cp:revision>12</cp:revision>
  <dcterms:created xsi:type="dcterms:W3CDTF">2001-12-31T21:51:22Z</dcterms:created>
  <dcterms:modified xsi:type="dcterms:W3CDTF">2014-10-29T07:43:58Z</dcterms:modified>
</cp:coreProperties>
</file>