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Mistral" panose="03090702030407020403" pitchFamily="66" charset="0"/>
              </a:rPr>
              <a:t>Твой словарик</a:t>
            </a:r>
            <a:endParaRPr lang="ru-RU" sz="4400" b="1" dirty="0">
              <a:latin typeface="Mistral" panose="03090702030407020403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f003bb330325b2114f1f5ae0a14ce7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1" y="170276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b2e5128e7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451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zarabotat-na-gazele-v-tule-2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39" y="1774520"/>
            <a:ext cx="2325613" cy="17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etskoe_risov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0" y="3812154"/>
            <a:ext cx="3333632" cy="25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Детск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2154"/>
            <a:ext cx="3384376" cy="25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ёсик осенью - анимация на телефон 9172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6" y="428835"/>
            <a:ext cx="2286000" cy="29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Бобруйске лось ворвался в строительный колледж и сорвал заня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8835"/>
            <a:ext cx="3896701" cy="29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2472016" y="4330392"/>
            <a:ext cx="914400" cy="914400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329016" y="4330392"/>
            <a:ext cx="914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43136" y="4330392"/>
            <a:ext cx="914400" cy="914400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734022" y="4330392"/>
            <a:ext cx="914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572000" y="4330392"/>
            <a:ext cx="914400" cy="914400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6876256" y="4330392"/>
            <a:ext cx="914400" cy="914400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54616" y="561968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1454072" y="56444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559896" y="564448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2472016" y="5555880"/>
            <a:ext cx="914400" cy="1091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5734022" y="561968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6876256" y="561968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8028384" y="561968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3386416" y="284373"/>
            <a:ext cx="744840" cy="648072"/>
          </a:xfrm>
          <a:prstGeom prst="donu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4230190" y="219116"/>
            <a:ext cx="786906" cy="719429"/>
          </a:xfrm>
          <a:prstGeom prst="donut">
            <a:avLst>
              <a:gd name="adj" fmla="val 46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6788176" y="188640"/>
            <a:ext cx="729840" cy="681020"/>
          </a:xfrm>
          <a:prstGeom prst="donu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639055" y="212072"/>
            <a:ext cx="669210" cy="615123"/>
          </a:xfrm>
          <a:prstGeom prst="donut">
            <a:avLst>
              <a:gd name="adj" fmla="val 498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8337306" y="169608"/>
            <a:ext cx="605478" cy="700052"/>
          </a:xfrm>
          <a:prstGeom prst="donut">
            <a:avLst>
              <a:gd name="adj" fmla="val 4896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7639055" y="1125583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6881589" y="114036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803205" y="111620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6115678" y="1026940"/>
            <a:ext cx="914400" cy="1091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3144391" y="1116205"/>
            <a:ext cx="812877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4580264" y="1125583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5384892" y="111620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Школьные объекты - Векторный клипарт School objects - Stock Vectors &quot; ALLDAY - народный сайт о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9" y="300220"/>
            <a:ext cx="3113016" cy="25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айс Школьные тов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99" y="3847364"/>
            <a:ext cx="3109794" cy="24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Кольцо 18"/>
          <p:cNvSpPr/>
          <p:nvPr/>
        </p:nvSpPr>
        <p:spPr>
          <a:xfrm>
            <a:off x="5133019" y="240620"/>
            <a:ext cx="751627" cy="681020"/>
          </a:xfrm>
          <a:prstGeom prst="donu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5931496" y="188640"/>
            <a:ext cx="735592" cy="710857"/>
          </a:xfrm>
          <a:prstGeom prst="donut">
            <a:avLst>
              <a:gd name="adj" fmla="val 4307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1979712" y="4761148"/>
            <a:ext cx="744840" cy="648072"/>
          </a:xfrm>
          <a:prstGeom prst="donu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803205" y="4744674"/>
            <a:ext cx="744840" cy="648072"/>
          </a:xfrm>
          <a:prstGeom prst="donut">
            <a:avLst>
              <a:gd name="adj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172459" y="4744674"/>
            <a:ext cx="729840" cy="681020"/>
          </a:xfrm>
          <a:prstGeom prst="donu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9" name="Кольцо 28"/>
          <p:cNvSpPr/>
          <p:nvPr/>
        </p:nvSpPr>
        <p:spPr>
          <a:xfrm>
            <a:off x="1043608" y="4689791"/>
            <a:ext cx="786906" cy="719429"/>
          </a:xfrm>
          <a:prstGeom prst="donut">
            <a:avLst>
              <a:gd name="adj" fmla="val 46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2867772" y="4706264"/>
            <a:ext cx="786906" cy="719429"/>
          </a:xfrm>
          <a:prstGeom prst="donut">
            <a:avLst>
              <a:gd name="adj" fmla="val 46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Минус 30"/>
          <p:cNvSpPr/>
          <p:nvPr/>
        </p:nvSpPr>
        <p:spPr>
          <a:xfrm>
            <a:off x="3718425" y="538242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2849458" y="538242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1894932" y="542937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947884" y="542937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80179" y="542569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8342229" y="111554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Согласные звуки бывают</a:t>
            </a:r>
            <a:br>
              <a:rPr lang="ru-RU" sz="3200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 твёрдые и мягкие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sz="4000" dirty="0" smtClean="0"/>
              <a:t>[</a:t>
            </a:r>
            <a:r>
              <a:rPr lang="ru-RU" sz="4000" dirty="0" smtClean="0"/>
              <a:t>б</a:t>
            </a:r>
            <a:r>
              <a:rPr lang="en-US" sz="4000" dirty="0" smtClean="0"/>
              <a:t> ] – [</a:t>
            </a:r>
            <a:r>
              <a:rPr lang="ru-RU" sz="4000" dirty="0" smtClean="0"/>
              <a:t>б*</a:t>
            </a:r>
            <a:r>
              <a:rPr lang="en-US" sz="4000" dirty="0" smtClean="0"/>
              <a:t>]</a:t>
            </a:r>
            <a:r>
              <a:rPr lang="ru-RU" sz="4000" dirty="0" smtClean="0"/>
              <a:t>				</a:t>
            </a:r>
            <a:r>
              <a:rPr lang="en-US" sz="4000" dirty="0" smtClean="0"/>
              <a:t>[</a:t>
            </a:r>
            <a:r>
              <a:rPr lang="ru-RU" sz="4000" dirty="0" smtClean="0"/>
              <a:t>в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 smtClean="0"/>
              <a:t>в*</a:t>
            </a:r>
            <a:r>
              <a:rPr lang="en-US" sz="4000" dirty="0"/>
              <a:t>]</a:t>
            </a:r>
            <a:endParaRPr lang="ru-RU" sz="4000" dirty="0"/>
          </a:p>
          <a:p>
            <a:endParaRPr lang="ru-RU" sz="4000" dirty="0" smtClean="0"/>
          </a:p>
          <a:p>
            <a:pPr marL="114300" indent="0">
              <a:buNone/>
            </a:pPr>
            <a:r>
              <a:rPr lang="en-US" sz="4000" dirty="0" smtClean="0"/>
              <a:t>[</a:t>
            </a:r>
            <a:r>
              <a:rPr lang="ru-RU" sz="4000" dirty="0"/>
              <a:t>з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 smtClean="0"/>
              <a:t>з*</a:t>
            </a:r>
            <a:r>
              <a:rPr lang="en-US" sz="4000" dirty="0" smtClean="0"/>
              <a:t>]</a:t>
            </a:r>
            <a:r>
              <a:rPr lang="ru-RU" sz="4000" dirty="0" smtClean="0"/>
              <a:t>				</a:t>
            </a:r>
            <a:r>
              <a:rPr lang="en-US" sz="4000" dirty="0" smtClean="0"/>
              <a:t>[</a:t>
            </a:r>
            <a:r>
              <a:rPr lang="ru-RU" sz="4000" dirty="0"/>
              <a:t>л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 smtClean="0"/>
              <a:t>л*</a:t>
            </a:r>
            <a:r>
              <a:rPr lang="en-US" sz="4000" dirty="0"/>
              <a:t>]</a:t>
            </a:r>
            <a:endParaRPr lang="ru-RU" sz="4000" dirty="0"/>
          </a:p>
          <a:p>
            <a:endParaRPr lang="ru-RU" sz="4000" dirty="0" smtClean="0"/>
          </a:p>
          <a:p>
            <a:pPr marL="114300" indent="0">
              <a:buNone/>
            </a:pPr>
            <a:r>
              <a:rPr lang="en-US" sz="4000" dirty="0" smtClean="0"/>
              <a:t>[</a:t>
            </a:r>
            <a:r>
              <a:rPr lang="ru-RU" sz="4000" dirty="0"/>
              <a:t>д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 smtClean="0"/>
              <a:t>д*</a:t>
            </a:r>
            <a:r>
              <a:rPr lang="en-US" sz="4000" dirty="0" smtClean="0"/>
              <a:t>]</a:t>
            </a:r>
            <a:r>
              <a:rPr lang="ru-RU" sz="4000" dirty="0" smtClean="0"/>
              <a:t>				</a:t>
            </a:r>
            <a:r>
              <a:rPr lang="en-US" sz="4000" dirty="0" smtClean="0"/>
              <a:t>[</a:t>
            </a:r>
            <a:r>
              <a:rPr lang="ru-RU" sz="4000" dirty="0"/>
              <a:t>м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/>
              <a:t>м</a:t>
            </a:r>
            <a:r>
              <a:rPr lang="ru-RU" sz="4000" dirty="0" smtClean="0"/>
              <a:t>*</a:t>
            </a:r>
            <a:r>
              <a:rPr lang="en-US" sz="4000" dirty="0"/>
              <a:t>]</a:t>
            </a:r>
            <a:endParaRPr lang="ru-RU" sz="4000" dirty="0"/>
          </a:p>
          <a:p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Согласные </a:t>
            </a:r>
            <a:r>
              <a:rPr lang="ru-RU" sz="3600" dirty="0" smtClean="0">
                <a:latin typeface="Comic Sans MS" panose="030F0702030302020204" pitchFamily="66" charset="0"/>
              </a:rPr>
              <a:t>звуки образуют пары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000" dirty="0" smtClean="0"/>
              <a:t>	</a:t>
            </a:r>
            <a:r>
              <a:rPr lang="en-US" sz="4000" dirty="0" smtClean="0"/>
              <a:t>[</a:t>
            </a:r>
            <a:r>
              <a:rPr lang="ru-RU" sz="4000" dirty="0" smtClean="0"/>
              <a:t>б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/>
              <a:t>п</a:t>
            </a:r>
            <a:r>
              <a:rPr lang="en-US" sz="4000" dirty="0" smtClean="0"/>
              <a:t>]</a:t>
            </a:r>
            <a:r>
              <a:rPr lang="ru-RU" sz="4000" dirty="0"/>
              <a:t>			</a:t>
            </a:r>
            <a:r>
              <a:rPr lang="en-US" sz="4000" dirty="0" smtClean="0"/>
              <a:t>[</a:t>
            </a:r>
            <a:r>
              <a:rPr lang="ru-RU" sz="4000" dirty="0"/>
              <a:t>в</a:t>
            </a:r>
            <a:r>
              <a:rPr lang="en-US" sz="4000" dirty="0"/>
              <a:t>] – </a:t>
            </a:r>
            <a:r>
              <a:rPr lang="en-US" sz="4000" dirty="0" smtClean="0"/>
              <a:t>[</a:t>
            </a:r>
            <a:r>
              <a:rPr lang="ru-RU" sz="4000" dirty="0"/>
              <a:t>ф</a:t>
            </a:r>
            <a:r>
              <a:rPr lang="en-US" sz="4000" dirty="0" smtClean="0"/>
              <a:t>]</a:t>
            </a:r>
            <a:endParaRPr lang="ru-RU" sz="4000" dirty="0"/>
          </a:p>
          <a:p>
            <a:endParaRPr lang="ru-RU" sz="4000" dirty="0"/>
          </a:p>
          <a:p>
            <a:pPr marL="114300" indent="0">
              <a:buNone/>
            </a:pPr>
            <a:r>
              <a:rPr lang="ru-RU" sz="4000" dirty="0" smtClean="0"/>
              <a:t>	</a:t>
            </a:r>
            <a:r>
              <a:rPr lang="en-US" sz="4000" dirty="0" smtClean="0"/>
              <a:t>[</a:t>
            </a:r>
            <a:r>
              <a:rPr lang="ru-RU" sz="4000" dirty="0" smtClean="0"/>
              <a:t>г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/>
              <a:t>к</a:t>
            </a:r>
            <a:r>
              <a:rPr lang="en-US" sz="4000" dirty="0" smtClean="0"/>
              <a:t>]</a:t>
            </a:r>
            <a:r>
              <a:rPr lang="ru-RU" sz="4000" dirty="0"/>
              <a:t>				</a:t>
            </a:r>
            <a:r>
              <a:rPr lang="en-US" sz="4000" dirty="0" smtClean="0"/>
              <a:t>[</a:t>
            </a:r>
            <a:r>
              <a:rPr lang="ru-RU" sz="4000" dirty="0" smtClean="0"/>
              <a:t>д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/>
              <a:t>т</a:t>
            </a:r>
            <a:r>
              <a:rPr lang="en-US" sz="4000" dirty="0" smtClean="0"/>
              <a:t>]</a:t>
            </a:r>
            <a:endParaRPr lang="ru-RU" sz="4000" dirty="0"/>
          </a:p>
          <a:p>
            <a:endParaRPr lang="ru-RU" sz="4000" dirty="0"/>
          </a:p>
          <a:p>
            <a:pPr marL="114300" indent="0">
              <a:buNone/>
            </a:pPr>
            <a:r>
              <a:rPr lang="ru-RU" sz="4000" dirty="0" smtClean="0"/>
              <a:t>	</a:t>
            </a:r>
            <a:r>
              <a:rPr lang="en-US" sz="4000" dirty="0" smtClean="0"/>
              <a:t>[</a:t>
            </a:r>
            <a:r>
              <a:rPr lang="ru-RU" sz="4000" dirty="0" smtClean="0"/>
              <a:t>ж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/>
              <a:t>ш</a:t>
            </a:r>
            <a:r>
              <a:rPr lang="en-US" sz="4000" dirty="0" smtClean="0"/>
              <a:t>]</a:t>
            </a:r>
            <a:r>
              <a:rPr lang="ru-RU" sz="4000" dirty="0"/>
              <a:t>			</a:t>
            </a:r>
            <a:r>
              <a:rPr lang="en-US" sz="4000" dirty="0" smtClean="0"/>
              <a:t>[</a:t>
            </a:r>
            <a:r>
              <a:rPr lang="ru-RU" sz="4000" dirty="0" smtClean="0"/>
              <a:t>з</a:t>
            </a:r>
            <a:r>
              <a:rPr lang="en-US" sz="4000" dirty="0" smtClean="0"/>
              <a:t>] </a:t>
            </a:r>
            <a:r>
              <a:rPr lang="en-US" sz="4000" dirty="0"/>
              <a:t>– </a:t>
            </a:r>
            <a:r>
              <a:rPr lang="en-US" sz="4000" dirty="0" smtClean="0"/>
              <a:t>[</a:t>
            </a:r>
            <a:r>
              <a:rPr lang="ru-RU" sz="4000" dirty="0"/>
              <a:t>с</a:t>
            </a:r>
            <a:r>
              <a:rPr lang="en-US" sz="4000" dirty="0" smtClean="0"/>
              <a:t>]</a:t>
            </a:r>
            <a:endParaRPr lang="ru-RU" sz="4000" dirty="0"/>
          </a:p>
          <a:p>
            <a:pPr marL="11430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87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Непарные Согласные звуки</a:t>
            </a:r>
            <a:br>
              <a:rPr lang="ru-RU" sz="3200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твёрдые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ж</a:t>
            </a:r>
            <a:r>
              <a:rPr lang="ru-RU" sz="4000" b="1" dirty="0" smtClean="0">
                <a:solidFill>
                  <a:schemeClr val="bg1"/>
                </a:solidFill>
              </a:rPr>
              <a:t>ираф</a:t>
            </a:r>
            <a:r>
              <a:rPr lang="ru-RU" sz="4000" dirty="0" smtClean="0">
                <a:solidFill>
                  <a:schemeClr val="tx1"/>
                </a:solidFill>
              </a:rPr>
              <a:t>				  </a:t>
            </a:r>
            <a:r>
              <a:rPr lang="ru-RU" sz="4000" b="1" dirty="0" smtClean="0">
                <a:solidFill>
                  <a:srgbClr val="002060"/>
                </a:solidFill>
              </a:rPr>
              <a:t>ц</a:t>
            </a:r>
            <a:r>
              <a:rPr lang="ru-RU" sz="4000" b="1" dirty="0" smtClean="0">
                <a:solidFill>
                  <a:schemeClr val="bg1"/>
                </a:solidFill>
              </a:rPr>
              <a:t>апля</a:t>
            </a:r>
            <a:endParaRPr lang="ru-RU" sz="4000" b="1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ru-RU" dirty="0" smtClean="0"/>
              <a:t>				</a:t>
            </a: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</a:rPr>
              <a:t>ж</a:t>
            </a:r>
            <a:r>
              <a:rPr lang="en-US" sz="4000" b="1" dirty="0" smtClean="0">
                <a:solidFill>
                  <a:srgbClr val="002060"/>
                </a:solidFill>
              </a:rPr>
              <a:t>]</a:t>
            </a:r>
            <a:r>
              <a:rPr lang="en-US" sz="4000" dirty="0" smtClean="0"/>
              <a:t> </a:t>
            </a:r>
            <a:endParaRPr lang="ru-RU" sz="4000" dirty="0" smtClean="0"/>
          </a:p>
          <a:p>
            <a:pPr marL="114300" indent="0">
              <a:buNone/>
            </a:pPr>
            <a:r>
              <a:rPr lang="ru-RU" sz="4000" b="1" dirty="0"/>
              <a:t>л</a:t>
            </a:r>
            <a:r>
              <a:rPr lang="ru-RU" sz="4000" b="1" dirty="0" smtClean="0"/>
              <a:t>ы</a:t>
            </a:r>
            <a:r>
              <a:rPr lang="ru-RU" sz="4000" b="1" dirty="0" smtClean="0">
                <a:solidFill>
                  <a:srgbClr val="002060"/>
                </a:solidFill>
              </a:rPr>
              <a:t>ж</a:t>
            </a:r>
            <a:r>
              <a:rPr lang="ru-RU" sz="4000" b="1" dirty="0" smtClean="0"/>
              <a:t>и</a:t>
            </a:r>
            <a:r>
              <a:rPr lang="ru-RU" sz="4000" dirty="0" smtClean="0"/>
              <a:t>					</a:t>
            </a:r>
            <a:r>
              <a:rPr lang="ru-RU" sz="4000" b="1" dirty="0" smtClean="0">
                <a:solidFill>
                  <a:srgbClr val="002060"/>
                </a:solidFill>
              </a:rPr>
              <a:t>ш</a:t>
            </a:r>
            <a:r>
              <a:rPr lang="ru-RU" sz="4000" b="1" dirty="0" smtClean="0"/>
              <a:t>и</a:t>
            </a:r>
            <a:r>
              <a:rPr lang="ru-RU" sz="4000" b="1" dirty="0" smtClean="0">
                <a:solidFill>
                  <a:srgbClr val="002060"/>
                </a:solidFill>
              </a:rPr>
              <a:t>ш</a:t>
            </a:r>
            <a:r>
              <a:rPr lang="ru-RU" sz="4000" b="1" dirty="0" smtClean="0"/>
              <a:t>ки</a:t>
            </a:r>
            <a:endParaRPr lang="ru-RU" sz="4000" b="1" dirty="0"/>
          </a:p>
          <a:p>
            <a:pPr marL="114300" indent="0">
              <a:buNone/>
            </a:pPr>
            <a:r>
              <a:rPr lang="ru-RU" sz="4000" dirty="0" smtClean="0"/>
              <a:t>				</a:t>
            </a: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</a:rPr>
              <a:t>ш</a:t>
            </a:r>
            <a:r>
              <a:rPr lang="en-US" sz="4000" b="1" dirty="0" smtClean="0">
                <a:solidFill>
                  <a:srgbClr val="002060"/>
                </a:solidFill>
              </a:rPr>
              <a:t>]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	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</a:rPr>
              <a:t>ц</a:t>
            </a:r>
            <a:r>
              <a:rPr lang="ru-RU" sz="4000" b="1" dirty="0" smtClean="0">
                <a:solidFill>
                  <a:schemeClr val="bg1"/>
                </a:solidFill>
              </a:rPr>
              <a:t>веты</a:t>
            </a:r>
            <a:r>
              <a:rPr lang="ru-RU" sz="4000" dirty="0" smtClean="0">
                <a:solidFill>
                  <a:schemeClr val="tx1"/>
                </a:solidFill>
              </a:rPr>
              <a:t>				  </a:t>
            </a:r>
            <a:r>
              <a:rPr lang="ru-RU" sz="4000" b="1" dirty="0" smtClean="0">
                <a:solidFill>
                  <a:srgbClr val="002060"/>
                </a:solidFill>
              </a:rPr>
              <a:t>ж</a:t>
            </a:r>
            <a:r>
              <a:rPr lang="ru-RU" sz="4000" b="1" dirty="0" smtClean="0">
                <a:solidFill>
                  <a:schemeClr val="bg1"/>
                </a:solidFill>
              </a:rPr>
              <a:t>уравль</a:t>
            </a:r>
          </a:p>
          <a:p>
            <a:pPr marL="114300" indent="0">
              <a:buNone/>
            </a:pPr>
            <a:r>
              <a:rPr lang="ru-RU" sz="4000" dirty="0"/>
              <a:t>				</a:t>
            </a: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</a:rPr>
              <a:t>ц</a:t>
            </a:r>
            <a:r>
              <a:rPr lang="en-US" sz="4000" b="1" dirty="0" smtClean="0">
                <a:solidFill>
                  <a:srgbClr val="002060"/>
                </a:solidFill>
              </a:rPr>
              <a:t>]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Непарные Согласные звуки</a:t>
            </a:r>
            <a:br>
              <a:rPr lang="ru-RU" sz="3600" dirty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мягкие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ru-RU" dirty="0"/>
              <a:t>			</a:t>
            </a:r>
            <a:r>
              <a:rPr lang="en-US" sz="4000" b="1" dirty="0" smtClean="0">
                <a:solidFill>
                  <a:srgbClr val="00B050"/>
                </a:solidFill>
              </a:rPr>
              <a:t> [</a:t>
            </a:r>
            <a:r>
              <a:rPr lang="ru-RU" sz="4000" b="1" dirty="0">
                <a:solidFill>
                  <a:srgbClr val="00B050"/>
                </a:solidFill>
              </a:rPr>
              <a:t>ч</a:t>
            </a:r>
            <a:r>
              <a:rPr lang="ru-RU" sz="4000" b="1" dirty="0" smtClean="0">
                <a:solidFill>
                  <a:srgbClr val="00B050"/>
                </a:solidFill>
              </a:rPr>
              <a:t>*</a:t>
            </a:r>
            <a:r>
              <a:rPr lang="en-US" sz="4000" b="1" dirty="0" smtClean="0">
                <a:solidFill>
                  <a:srgbClr val="00B050"/>
                </a:solidFill>
              </a:rPr>
              <a:t>]</a:t>
            </a:r>
            <a:endParaRPr lang="ru-RU" sz="4000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ч</a:t>
            </a:r>
            <a:r>
              <a:rPr lang="ru-RU" sz="4000" b="1" dirty="0" smtClean="0"/>
              <a:t>асы</a:t>
            </a:r>
            <a:r>
              <a:rPr lang="ru-RU" sz="4000" dirty="0" smtClean="0"/>
              <a:t>				</a:t>
            </a:r>
            <a:r>
              <a:rPr lang="ru-RU" sz="4000" b="1" dirty="0" smtClean="0">
                <a:solidFill>
                  <a:srgbClr val="00B050"/>
                </a:solidFill>
              </a:rPr>
              <a:t>й</a:t>
            </a:r>
            <a:r>
              <a:rPr lang="ru-RU" sz="4000" b="1" dirty="0" smtClean="0"/>
              <a:t>огурт</a:t>
            </a:r>
            <a:endParaRPr lang="ru-RU" sz="4000" b="1" dirty="0"/>
          </a:p>
          <a:p>
            <a:pPr marL="114300" indent="0">
              <a:buNone/>
            </a:pPr>
            <a:r>
              <a:rPr lang="ru-RU" sz="4000" dirty="0" smtClean="0"/>
              <a:t>			</a:t>
            </a:r>
            <a:r>
              <a:rPr lang="en-US" sz="4000" b="1" dirty="0" smtClean="0">
                <a:solidFill>
                  <a:srgbClr val="00B050"/>
                </a:solidFill>
              </a:rPr>
              <a:t> [</a:t>
            </a:r>
            <a:r>
              <a:rPr lang="ru-RU" sz="4000" b="1" dirty="0" smtClean="0">
                <a:solidFill>
                  <a:srgbClr val="00B050"/>
                </a:solidFill>
              </a:rPr>
              <a:t>щ*</a:t>
            </a:r>
            <a:r>
              <a:rPr lang="en-US" sz="4000" b="1" dirty="0">
                <a:solidFill>
                  <a:srgbClr val="00B050"/>
                </a:solidFill>
              </a:rPr>
              <a:t>]</a:t>
            </a:r>
            <a:r>
              <a:rPr lang="ru-RU" sz="4000" b="1" dirty="0"/>
              <a:t>				</a:t>
            </a:r>
            <a:endParaRPr lang="ru-RU" sz="4000" b="1" dirty="0" smtClean="0"/>
          </a:p>
          <a:p>
            <a:pPr marL="11430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щ</a:t>
            </a:r>
            <a:r>
              <a:rPr lang="ru-RU" sz="4000" b="1" dirty="0" smtClean="0"/>
              <a:t>авель			</a:t>
            </a:r>
            <a:r>
              <a:rPr lang="ru-RU" sz="4000" dirty="0" smtClean="0"/>
              <a:t>	</a:t>
            </a:r>
            <a:r>
              <a:rPr lang="ru-RU" sz="4000" b="1" dirty="0" smtClean="0"/>
              <a:t>пе</a:t>
            </a:r>
            <a:r>
              <a:rPr lang="ru-RU" sz="4000" b="1" dirty="0" smtClean="0">
                <a:solidFill>
                  <a:srgbClr val="00B050"/>
                </a:solidFill>
              </a:rPr>
              <a:t>ч</a:t>
            </a:r>
            <a:r>
              <a:rPr lang="ru-RU" sz="4000" b="1" dirty="0" smtClean="0"/>
              <a:t>ка</a:t>
            </a:r>
            <a:endParaRPr lang="ru-RU" sz="4000" b="1" dirty="0"/>
          </a:p>
          <a:p>
            <a:pPr marL="114300" indent="0">
              <a:buNone/>
            </a:pPr>
            <a:r>
              <a:rPr lang="ru-RU" sz="4000" dirty="0" smtClean="0"/>
              <a:t>			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[</a:t>
            </a:r>
            <a:r>
              <a:rPr lang="ru-RU" sz="4000" b="1" dirty="0" smtClean="0">
                <a:solidFill>
                  <a:srgbClr val="00B050"/>
                </a:solidFill>
              </a:rPr>
              <a:t>й*</a:t>
            </a:r>
            <a:r>
              <a:rPr lang="en-US" sz="4000" b="1" dirty="0">
                <a:solidFill>
                  <a:srgbClr val="00B050"/>
                </a:solidFill>
              </a:rPr>
              <a:t>]</a:t>
            </a:r>
            <a:endParaRPr lang="ru-RU" sz="4000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ru-RU" sz="4000" b="1" dirty="0" smtClean="0"/>
              <a:t>  за</a:t>
            </a:r>
            <a:r>
              <a:rPr lang="ru-RU" sz="4000" b="1" dirty="0" smtClean="0">
                <a:solidFill>
                  <a:srgbClr val="00B050"/>
                </a:solidFill>
              </a:rPr>
              <a:t>й</a:t>
            </a:r>
            <a:r>
              <a:rPr lang="ru-RU" sz="4000" b="1" dirty="0" smtClean="0"/>
              <a:t>ка	</a:t>
            </a:r>
            <a:r>
              <a:rPr lang="ru-RU" sz="4000" dirty="0" smtClean="0"/>
              <a:t>		</a:t>
            </a:r>
            <a:r>
              <a:rPr lang="ru-RU" sz="4000" b="1" dirty="0" smtClean="0">
                <a:solidFill>
                  <a:srgbClr val="00B050"/>
                </a:solidFill>
              </a:rPr>
              <a:t>щ</a:t>
            </a:r>
            <a:r>
              <a:rPr lang="ru-RU" sz="4000" b="1" dirty="0" smtClean="0"/>
              <a:t>ётка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18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95</TotalTime>
  <Words>25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Твой словарик</vt:lpstr>
      <vt:lpstr>Презентация PowerPoint</vt:lpstr>
      <vt:lpstr>Презентация PowerPoint</vt:lpstr>
      <vt:lpstr>Согласные звуки бывают  твёрдые и мягкие </vt:lpstr>
      <vt:lpstr>Согласные звуки образуют пары</vt:lpstr>
      <vt:lpstr>Непарные Согласные звуки твёрдые</vt:lpstr>
      <vt:lpstr>Непарные Согласные звуки мягкие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Твой словарик</dc:title>
  <dc:creator>user</dc:creator>
  <cp:lastModifiedBy>user</cp:lastModifiedBy>
  <cp:revision>10</cp:revision>
  <dcterms:created xsi:type="dcterms:W3CDTF">2014-10-12T12:38:20Z</dcterms:created>
  <dcterms:modified xsi:type="dcterms:W3CDTF">2014-10-31T19:11:43Z</dcterms:modified>
</cp:coreProperties>
</file>