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72" r:id="rId4"/>
    <p:sldId id="257" r:id="rId5"/>
    <p:sldId id="258" r:id="rId6"/>
    <p:sldId id="259" r:id="rId7"/>
    <p:sldId id="260" r:id="rId8"/>
    <p:sldId id="273" r:id="rId9"/>
    <p:sldId id="274" r:id="rId10"/>
    <p:sldId id="276" r:id="rId11"/>
    <p:sldId id="278" r:id="rId12"/>
    <p:sldId id="279" r:id="rId13"/>
    <p:sldId id="277" r:id="rId14"/>
    <p:sldId id="280" r:id="rId15"/>
    <p:sldId id="264" r:id="rId16"/>
    <p:sldId id="281" r:id="rId17"/>
    <p:sldId id="282" r:id="rId18"/>
    <p:sldId id="283" r:id="rId19"/>
    <p:sldId id="265" r:id="rId20"/>
    <p:sldId id="266" r:id="rId21"/>
    <p:sldId id="284" r:id="rId22"/>
    <p:sldId id="268" r:id="rId23"/>
    <p:sldId id="269" r:id="rId24"/>
    <p:sldId id="270" r:id="rId25"/>
    <p:sldId id="271" r:id="rId26"/>
    <p:sldId id="285" r:id="rId27"/>
    <p:sldId id="286" r:id="rId28"/>
    <p:sldId id="26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16E04-ABA3-4614-B8F0-E6051805F9FE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6FCB0-4FBD-4848-BD28-929E8D302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8F55-30B7-4F91-B954-B0C2E1234352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8715C-4DA2-479D-A755-5D370297D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A7280-4EFF-4846-B7C0-4DA697A6069B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FD28E-244E-482D-85C9-E1B4D54C2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66057-1487-4A91-87E9-7F43523B195B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80CD8-BDF2-4BA0-87D9-F200455B5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0921-4D9C-441F-BAEB-C26EA4E86238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30286-48E9-4E9D-B904-C3B41B072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B658B-6070-460C-A8A2-D55805E75BB1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C44C7-249E-4F3E-B580-B25B65B6C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0E91-8869-4185-BF5A-FAC8C8FEE568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53A43-959E-44ED-9996-0F5C10AE9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10C4E-5D14-429E-B318-AD816F494526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6FB2-2874-4D2A-991B-2D9879457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66E9-9AEB-416E-AA9E-048D9C9789E3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DAC4-2F40-4BE9-B3AD-CBEA551A6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3C03-43D2-4C1C-8CCA-095686BC2299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4627-9C5B-415F-A916-6D9EB9730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FC0BA-4097-44EF-A301-50652A3CFBF6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E852-86B1-4282-959B-C6EC1ABD1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92F726-F302-41FD-925C-6C3B85797E91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0D63C-C5C0-4400-B7D5-0DF2AF06E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500" y="2130425"/>
            <a:ext cx="3000375" cy="35845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Arial Black" pitchFamily="34" charset="0"/>
              </a:rPr>
              <a:t>Развитие речи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463" y="2781300"/>
            <a:ext cx="2628900" cy="2495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tx2"/>
                </a:solidFill>
                <a:latin typeface="Arial" charset="0"/>
              </a:rPr>
              <a:t>Учимся озаглавливать текст</a:t>
            </a:r>
            <a:r>
              <a:rPr lang="ru-RU" sz="2800" smtClean="0">
                <a:solidFill>
                  <a:schemeClr val="tx2"/>
                </a:solidFill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         Словарное слово</a:t>
            </a:r>
          </a:p>
          <a:p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          </a:t>
            </a:r>
            <a:r>
              <a:rPr lang="ru-RU" sz="6600" smtClean="0">
                <a:latin typeface="Arial" charset="0"/>
              </a:rPr>
              <a:t>январь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-назовите однокоренные слова к слову 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            январь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           январь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         январский </a:t>
            </a:r>
          </a:p>
          <a:p>
            <a:pPr>
              <a:buFont typeface="Arial" charset="0"/>
              <a:buNone/>
            </a:pPr>
            <a:r>
              <a:rPr lang="ru-RU" smtClean="0"/>
              <a:t>                 предъянварский</a:t>
            </a:r>
          </a:p>
          <a:p>
            <a:pPr>
              <a:buFont typeface="Arial" charset="0"/>
              <a:buNone/>
            </a:pPr>
            <a:r>
              <a:rPr lang="ru-RU" smtClean="0"/>
              <a:t>                  послеянварский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Пословицы и поговорки про январь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Январь – году начало, зимы середина.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Если в январе март — бойся в марте января.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 январе слякоть — в июле дождь.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Если в январе эхо далеко уходит — морозы крепчают.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Если пчелы зашевелились в январе, весна будет дождливой, мокрой.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Морозный январь — урожайный год.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Если дятел стучит в январе — к ранней весне, стучит в марте к поздней весне.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Мало звезд в январе — к ненастью.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Ясные дни в январе — к хорошему урожаю</a:t>
            </a:r>
            <a:r>
              <a:rPr lang="ru-RU" sz="2000" smtClean="0"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 </a:t>
            </a:r>
            <a:r>
              <a:rPr lang="ru-RU" b="1" smtClean="0"/>
              <a:t>Январь</a:t>
            </a:r>
            <a:r>
              <a:rPr lang="ru-RU" smtClean="0"/>
              <a:t> - году начало, зиме середина.</a:t>
            </a:r>
          </a:p>
          <a:p>
            <a:r>
              <a:rPr lang="ru-RU" smtClean="0"/>
              <a:t> </a:t>
            </a:r>
            <a:r>
              <a:rPr lang="ru-RU" b="1" smtClean="0"/>
              <a:t>Январь</a:t>
            </a:r>
            <a:r>
              <a:rPr lang="ru-RU" smtClean="0"/>
              <a:t>-батюшка год начинает, зиму величает.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2286000" y="2071688"/>
            <a:ext cx="4214813" cy="33575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Откройте 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учебник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 на стр. 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23</a:t>
            </a:r>
            <a:r>
              <a:rPr lang="ru-RU" smtClean="0">
                <a:solidFill>
                  <a:srgbClr val="FF0000"/>
                </a:solidFill>
              </a:rPr>
              <a:t/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упр.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Подходят ли данные заголовки к тексту упр.№1: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Портниха зима.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Снежное покрывало.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Красавицы сестрички.</a:t>
            </a:r>
          </a:p>
          <a:p>
            <a:pPr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latin typeface="Arial" charset="0"/>
              </a:rPr>
              <a:t>-Почему?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-Вспомните, что заголовок всегда передаёт основную мысль автора.</a:t>
            </a: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- Автор хочет, чтобы вы узнали что-то новое, увидели то, что увидел он, испытали какие-то чувства.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- Как вы думаете, для чего автор написал именно этот текст, какой была его задача?</a:t>
            </a: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- Что вы почувствовали, узнали?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800" smtClean="0">
                <a:latin typeface="Arial" charset="0"/>
              </a:rPr>
              <a:t>Вывод упр.№1</a:t>
            </a:r>
          </a:p>
          <a:p>
            <a:pPr eaLnBrk="1" hangingPunct="1"/>
            <a:endParaRPr lang="ru-RU" sz="1800" smtClean="0">
              <a:latin typeface="Arial" charset="0"/>
            </a:endParaRPr>
          </a:p>
          <a:p>
            <a:pPr eaLnBrk="1" hangingPunct="1"/>
            <a:r>
              <a:rPr lang="ru-RU" smtClean="0">
                <a:latin typeface="Arial" charset="0"/>
              </a:rPr>
              <a:t>Учились находить основную мысль текста;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r>
              <a:rPr lang="ru-RU" smtClean="0">
                <a:latin typeface="Arial" charset="0"/>
              </a:rPr>
              <a:t>Отрабатывали умение правильно подбирать заголовок, отражающий содержание текста.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785813" y="568325"/>
            <a:ext cx="436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Текст  состоит  из  …</a:t>
            </a:r>
          </a:p>
        </p:txBody>
      </p:sp>
      <p:sp>
        <p:nvSpPr>
          <p:cNvPr id="40963" name="TextBox 3"/>
          <p:cNvSpPr txBox="1">
            <a:spLocks noChangeArrowheads="1"/>
          </p:cNvSpPr>
          <p:nvPr/>
        </p:nvSpPr>
        <p:spPr bwMode="auto">
          <a:xfrm>
            <a:off x="785813" y="1600200"/>
            <a:ext cx="629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Все  предложения  в  тексте  …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85813" y="5140325"/>
            <a:ext cx="744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По  заглавию  можно  определить  …</a:t>
            </a:r>
          </a:p>
        </p:txBody>
      </p:sp>
      <p:sp>
        <p:nvSpPr>
          <p:cNvPr id="40965" name="TextBox 5"/>
          <p:cNvSpPr txBox="1">
            <a:spLocks noChangeArrowheads="1"/>
          </p:cNvSpPr>
          <p:nvPr/>
        </p:nvSpPr>
        <p:spPr bwMode="auto">
          <a:xfrm>
            <a:off x="855663" y="4143375"/>
            <a:ext cx="3582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У  текста  есть …</a:t>
            </a:r>
          </a:p>
        </p:txBody>
      </p:sp>
      <p:sp>
        <p:nvSpPr>
          <p:cNvPr id="40966" name="TextBox 6"/>
          <p:cNvSpPr txBox="1">
            <a:spLocks noChangeArrowheads="1"/>
          </p:cNvSpPr>
          <p:nvPr/>
        </p:nvSpPr>
        <p:spPr bwMode="auto">
          <a:xfrm>
            <a:off x="755650" y="2492375"/>
            <a:ext cx="77454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Предложения  в  тексте  записываются</a:t>
            </a:r>
          </a:p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в строгом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86000" y="2071688"/>
            <a:ext cx="4214813" cy="33575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Откройте 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учебник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 на стр. 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24</a:t>
            </a:r>
            <a:r>
              <a:rPr lang="ru-RU" smtClean="0">
                <a:solidFill>
                  <a:srgbClr val="FF0000"/>
                </a:solidFill>
              </a:rPr>
              <a:t/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упр. 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ru-RU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Вывод упр. №2</a:t>
            </a:r>
          </a:p>
          <a:p>
            <a:r>
              <a:rPr lang="ru-RU" smtClean="0">
                <a:latin typeface="Arial" charset="0"/>
              </a:rPr>
              <a:t>Установление связи заголовка с содержанием текста</a:t>
            </a:r>
          </a:p>
          <a:p>
            <a:endParaRPr lang="ru-RU" smtClean="0">
              <a:latin typeface="Arial" charset="0"/>
            </a:endParaRPr>
          </a:p>
          <a:p>
            <a:r>
              <a:rPr lang="ru-RU" smtClean="0">
                <a:latin typeface="Arial" charset="0"/>
              </a:rPr>
              <a:t>Одни заголовки могут подходить ко многим текстам, а другие – только к конкретному тексту. Точно указывая, о чём пойдёт в нём речь.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- в данном упражнении это заголовок 2- «Снежный городок».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- в тексте с таким названием обязательно должно говориться о снежном городке.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-два других заголовкка объединены лишь общей темой(зима).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86000" y="2071688"/>
            <a:ext cx="4214813" cy="33575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Откройте 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учебник</a:t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 на стр. 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24</a:t>
            </a:r>
            <a:r>
              <a:rPr lang="ru-RU" smtClean="0">
                <a:solidFill>
                  <a:srgbClr val="FF0000"/>
                </a:solidFill>
              </a:rPr>
              <a:t/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упр. 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ru-RU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smtClean="0">
                <a:latin typeface="Arial" charset="0"/>
              </a:rPr>
              <a:t>Вывод упр.№3</a:t>
            </a:r>
          </a:p>
          <a:p>
            <a:r>
              <a:rPr lang="ru-RU" smtClean="0">
                <a:latin typeface="Arial" charset="0"/>
              </a:rPr>
              <a:t>Мы выбрали заголовок, который  подскажет,о чём пойдёт речь в произведении,которое мы читаем.</a:t>
            </a:r>
          </a:p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       В украинской народной сказке 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« Колосок» рассказывается о том, что если н</a:t>
            </a:r>
            <a:r>
              <a:rPr lang="ru-RU" sz="3600" smtClean="0"/>
              <a:t>е трудиться, так хлеба не добиться.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36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7675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Подведём  итог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060575"/>
            <a:ext cx="3543300" cy="4054475"/>
          </a:xfrm>
        </p:spPr>
        <p:txBody>
          <a:bodyPr/>
          <a:lstStyle/>
          <a:p>
            <a:pPr eaLnBrk="1" hangingPunct="1"/>
            <a:r>
              <a:rPr lang="ru-RU" sz="2400" smtClean="0"/>
              <a:t>Что?</a:t>
            </a:r>
          </a:p>
          <a:p>
            <a:pPr eaLnBrk="1" hangingPunct="1"/>
            <a:r>
              <a:rPr lang="ru-RU" sz="2400" smtClean="0"/>
              <a:t>Какие?</a:t>
            </a:r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Что делают?</a:t>
            </a:r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r>
              <a:rPr lang="ru-RU" sz="2400" smtClean="0">
                <a:latin typeface="Arial" charset="0"/>
              </a:rPr>
              <a:t>-Что вы знаете о заголовке текста?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Что отражает заголовок?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500563" y="2214563"/>
            <a:ext cx="407193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Предложения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Связанные по смыслу</a:t>
            </a: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Образуют текст</a:t>
            </a: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2400"/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r>
              <a:rPr lang="ru-RU" sz="2400"/>
              <a:t>Заголовок в тексте имеет важное значение</a:t>
            </a:r>
            <a:r>
              <a:rPr lang="ru-RU"/>
              <a:t>.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r>
              <a:rPr lang="ru-RU"/>
              <a:t>Заголовок отражает основное содержание текста.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240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Цели нашего урока:</a:t>
            </a:r>
          </a:p>
          <a:p>
            <a:endParaRPr lang="ru-RU" smtClean="0">
              <a:latin typeface="Arial" charset="0"/>
            </a:endParaRPr>
          </a:p>
          <a:p>
            <a:r>
              <a:rPr lang="ru-RU" smtClean="0">
                <a:latin typeface="Arial" charset="0"/>
              </a:rPr>
              <a:t>Отрабатывать умение подбирать заголовок к тексту;</a:t>
            </a:r>
          </a:p>
          <a:p>
            <a:endParaRPr lang="ru-RU" smtClean="0">
              <a:latin typeface="Arial" charset="0"/>
            </a:endParaRPr>
          </a:p>
          <a:p>
            <a:r>
              <a:rPr lang="ru-RU" smtClean="0">
                <a:latin typeface="Arial" charset="0"/>
              </a:rPr>
              <a:t>Уметь  определять по заглавию основное содержание текста.</a:t>
            </a:r>
          </a:p>
          <a:p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Верите ли вы, что…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2071688"/>
            <a:ext cx="7786688" cy="4054475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4000" smtClean="0"/>
              <a:t>Текст состоит из  разных звуков.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4000" smtClean="0"/>
              <a:t>Текст состоит из букв.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4000" smtClean="0"/>
              <a:t>Текст состоит из слов.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4000" smtClean="0"/>
              <a:t>Текст состоит из предложений.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Верите ли вы, что…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5. Предложения в тексте не связаны между собой.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6. Все предложения в тексте связаны между собой по смыслу.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Верите ли вы, что…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4000" smtClean="0"/>
              <a:t>7. Заголовок в тексте имеет важное значение.</a:t>
            </a:r>
          </a:p>
          <a:p>
            <a:pPr algn="just" eaLnBrk="1" hangingPunct="1">
              <a:buFont typeface="Arial" charset="0"/>
              <a:buNone/>
            </a:pPr>
            <a:r>
              <a:rPr lang="ru-RU" sz="4000" smtClean="0"/>
              <a:t>8. Заголовок в тексте не имеет важное значение.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500042"/>
            <a:ext cx="442915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Знаешь или нет?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1285875" y="1571625"/>
            <a:ext cx="6715125" cy="45005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70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3700" smtClean="0"/>
              <a:t>Слова состоят из звуков речи.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3700" smtClean="0"/>
              <a:t>Предложения состоят из слов, связанных между собой по смыслу.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3700" smtClean="0">
                <a:latin typeface="Arial" charset="0"/>
              </a:rPr>
              <a:t>Текст с</a:t>
            </a:r>
            <a:r>
              <a:rPr lang="ru-RU" sz="3700" smtClean="0"/>
              <a:t>остоит из нескольких предложений. Предложения в тексте связаны по смыслу.</a:t>
            </a:r>
            <a:endParaRPr lang="ru-RU" sz="3700" smtClean="0">
              <a:latin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400" smtClean="0"/>
              <a:t>Заголовок в тексте имеет важное значение.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Комментированный диктант:</a:t>
            </a:r>
          </a:p>
          <a:p>
            <a:r>
              <a:rPr lang="ru-RU" smtClean="0">
                <a:latin typeface="Arial" charset="0"/>
              </a:rPr>
              <a:t>Шу…ка, тро…ка, ска…ка, ло…ка, варе…ка, ука…ка, берё…ка, ло…ка, сосе…ка</a:t>
            </a:r>
          </a:p>
          <a:p>
            <a:endParaRPr lang="ru-RU" smtClean="0">
              <a:latin typeface="Arial" charset="0"/>
            </a:endParaRPr>
          </a:p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Проверка комментированного диктанта:</a:t>
            </a:r>
          </a:p>
          <a:p>
            <a:r>
              <a:rPr lang="ru-RU" smtClean="0">
                <a:latin typeface="Arial" charset="0"/>
              </a:rPr>
              <a:t>Шубка, тропка, сказка, ложка, варежка,</a:t>
            </a:r>
          </a:p>
          <a:p>
            <a:r>
              <a:rPr lang="ru-RU" smtClean="0">
                <a:latin typeface="Arial" charset="0"/>
              </a:rPr>
              <a:t>указка,берёзка, лодка, соседка.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463</Words>
  <Application>Microsoft Office PowerPoint</Application>
  <PresentationFormat>Экран (4:3)</PresentationFormat>
  <Paragraphs>109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Arial Black</vt:lpstr>
      <vt:lpstr>Arial Narrow</vt:lpstr>
      <vt:lpstr>Times New Roman</vt:lpstr>
      <vt:lpstr>Wingdings</vt:lpstr>
      <vt:lpstr>Тема Office</vt:lpstr>
      <vt:lpstr>Развитие речи</vt:lpstr>
      <vt:lpstr>Слайд 2</vt:lpstr>
      <vt:lpstr>Слайд 3</vt:lpstr>
      <vt:lpstr>Верите ли вы, что…</vt:lpstr>
      <vt:lpstr>Верите ли вы, что…</vt:lpstr>
      <vt:lpstr>Верите ли вы, что…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Откройте  учебник  на стр. 23 упр. 1 </vt:lpstr>
      <vt:lpstr>Слайд 16</vt:lpstr>
      <vt:lpstr>Слайд 17</vt:lpstr>
      <vt:lpstr>Слайд 18</vt:lpstr>
      <vt:lpstr>Слайд 19</vt:lpstr>
      <vt:lpstr>Откройте  учебник  на стр. 24 упр. 2 </vt:lpstr>
      <vt:lpstr>Слайд 21</vt:lpstr>
      <vt:lpstr>Слайд 22</vt:lpstr>
      <vt:lpstr>Слайд 23</vt:lpstr>
      <vt:lpstr>Откройте  учебник  на стр. 24 упр. 3 </vt:lpstr>
      <vt:lpstr>Слайд 25</vt:lpstr>
      <vt:lpstr>Слайд 26</vt:lpstr>
      <vt:lpstr>Слайд 27</vt:lpstr>
      <vt:lpstr>Подведём  итог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</dc:title>
  <dc:creator>Admin</dc:creator>
  <cp:lastModifiedBy>Пользователь Windows</cp:lastModifiedBy>
  <cp:revision>28</cp:revision>
  <dcterms:created xsi:type="dcterms:W3CDTF">2012-02-06T15:14:44Z</dcterms:created>
  <dcterms:modified xsi:type="dcterms:W3CDTF">2014-02-15T10:56:16Z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153852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