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4" r:id="rId7"/>
    <p:sldId id="269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4" r:id="rId20"/>
    <p:sldId id="282" r:id="rId21"/>
    <p:sldId id="261" r:id="rId22"/>
    <p:sldId id="28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9" autoAdjust="0"/>
    <p:restoredTop sz="94660"/>
  </p:normalViewPr>
  <p:slideViewPr>
    <p:cSldViewPr>
      <p:cViewPr varScale="1">
        <p:scale>
          <a:sx n="70" d="100"/>
          <a:sy n="70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1B7A2-2331-4AFA-A069-480AAB8A58D6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7AA11-1233-4B52-BC9D-CAC71E707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9FD3-B080-4C56-890A-4B8B375EA93A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1476-820B-4584-BEB4-5E10A0226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AD95F-FA6F-486D-96C4-C3C4A6B7BFDA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7CA8B-D783-42E2-B9F7-83504E5D0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EE330-4378-429B-A2E9-CD6CFB8ECE41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CB800-EC82-4446-9589-6BF7E3CF0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7FF7-157A-447B-9530-4FFCE899BA9D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2135D-CE33-4E02-BCF4-6D430EE92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4A44F-DDC8-4270-BAE5-93C32298CF65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EE4CC-1E6D-45B7-91BC-DFE0569B3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E5D67-F694-4C84-B2FC-9E1723265AEE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ACCE-0232-440F-92F1-0117D8E59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0F9E-A041-4334-B87C-1FB8393566BC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A0234-CDA2-4793-AD46-A07EE87A1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B8CE6-E140-4DE4-BC4B-6C9CA37949C6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0F14-ABA6-4403-A784-3C054BB11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B5AE6-FA01-4871-959C-81ECB650C357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74EF-87E4-4C57-BEA1-321B8BD34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7B250-130B-4B90-B311-BCD4E9282512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91AC-6070-4327-B531-48D21694F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FBE6E4-69DE-4889-B5D9-E053CD4E9D17}" type="datetimeFigureOut">
              <a:rPr lang="ru-RU"/>
              <a:pPr>
                <a:defRPr/>
              </a:pPr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A1BFE7-3A01-4653-8264-4A50D6E4A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500" y="2130425"/>
            <a:ext cx="3000375" cy="358457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Как устроен наш язык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5" y="2786063"/>
            <a:ext cx="2628900" cy="2495550"/>
          </a:xfrm>
        </p:spPr>
        <p:txBody>
          <a:bodyPr/>
          <a:lstStyle/>
          <a:p>
            <a:pPr eaLnBrk="1" hangingPunct="1"/>
            <a:endParaRPr lang="ru-RU" sz="2800" smtClean="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endParaRPr lang="ru-RU" sz="2800" smtClean="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r>
              <a:rPr lang="ru-RU" sz="2800" b="1" smtClean="0">
                <a:solidFill>
                  <a:schemeClr val="tx2"/>
                </a:solidFill>
                <a:latin typeface="Arial" charset="0"/>
              </a:rPr>
              <a:t>Дополнение.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-соотнесите вопросы, задаваемые к словам при изменении их формы, с вопросами к словам, являющимися в предложении дополнением.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-обратите внимание на то, что вопросов «</a:t>
            </a:r>
            <a:r>
              <a:rPr lang="ru-RU" b="1" smtClean="0">
                <a:latin typeface="Arial" charset="0"/>
              </a:rPr>
              <a:t>кто?», «что?»</a:t>
            </a:r>
            <a:r>
              <a:rPr lang="ru-RU" smtClean="0">
                <a:latin typeface="Arial" charset="0"/>
              </a:rPr>
              <a:t> нет среди вопросов к члену предложения, с которым на этом уроке познакомились, к дополнению, потому что на эти вопросы отвечает </a:t>
            </a:r>
            <a:r>
              <a:rPr lang="ru-RU" b="1" smtClean="0">
                <a:latin typeface="Arial" charset="0"/>
              </a:rPr>
              <a:t>подлежащее</a:t>
            </a:r>
            <a:r>
              <a:rPr lang="ru-RU" smtClean="0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0" y="2071688"/>
            <a:ext cx="4214813" cy="3357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Откройте 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учебник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 на стр. 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106</a:t>
            </a:r>
            <a:r>
              <a:rPr lang="ru-RU" smtClean="0">
                <a:solidFill>
                  <a:srgbClr val="FF0000"/>
                </a:solidFill>
              </a:rPr>
              <a:t/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упр. 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ru-RU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-записывать не только найденные слова, но и вопросы(в скобках),которые можно от них задать, опираясь при этом на вопросы в таблице форм слова.</a:t>
            </a:r>
          </a:p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- увидел(кого? что?), пришёл(к кому? к чему? без чего? с чем?) говорил( с кем, оком, о чём?), купил(кого? что? у кого? кому?),гордится(кем?, чем?),шёл (от кого,от чего?, с кем?, с чем?)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0" y="2071688"/>
            <a:ext cx="4214813" cy="3357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Arial" charset="0"/>
              </a:rPr>
              <a:t>Обратимся к рубрике «Тайны язка» на стр.106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-вернёмся к предложениям первого упражнения и определим, каким членом предложения являются дописанные слова.</a:t>
            </a:r>
          </a:p>
          <a:p>
            <a:r>
              <a:rPr lang="ru-RU" smtClean="0">
                <a:latin typeface="Arial" charset="0"/>
              </a:rPr>
              <a:t>-подчеркнём соответствующим образом                                 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Arial" charset="0"/>
              </a:rPr>
              <a:t>---------------.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0" y="2071688"/>
            <a:ext cx="4214813" cy="3357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Откройте 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учебник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 на стр. 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107</a:t>
            </a:r>
            <a:r>
              <a:rPr lang="ru-RU" smtClean="0">
                <a:solidFill>
                  <a:srgbClr val="FF0000"/>
                </a:solidFill>
              </a:rPr>
              <a:t/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упр. 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3</a:t>
            </a:r>
            <a:endParaRPr lang="ru-RU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Arial" charset="0"/>
              </a:rPr>
              <a:t>Цели урока: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Arial" charset="0"/>
              </a:rPr>
              <a:t>1. Знакомство с дополнением как второстепенным членом предложения.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Arial" charset="0"/>
              </a:rPr>
              <a:t>2.  Отработка умения находить в предложении дополнение.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Arial" charset="0"/>
              </a:rPr>
              <a:t>3.  Активизировать способность  учеников как носителей языка отвечать на поставленные вопросы.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Arial" charset="0"/>
              </a:rPr>
              <a:t>4. Учить сравнивать вопросы дополнения с вопросами к изученным второстепенным членам – обстоятельству и определению.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-подобрать подходящие дополнения.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706437"/>
          </a:xfrm>
        </p:spPr>
        <p:txBody>
          <a:bodyPr/>
          <a:lstStyle/>
          <a:p>
            <a:pPr eaLnBrk="1" hangingPunct="1"/>
            <a:r>
              <a:rPr lang="ru-RU" sz="3200" smtClean="0"/>
              <a:t>Подведём  итог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052513"/>
            <a:ext cx="3460750" cy="50736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Arial" charset="0"/>
              </a:rPr>
              <a:t>           -</a:t>
            </a:r>
            <a:r>
              <a:rPr lang="ru-RU" sz="2800" smtClean="0"/>
              <a:t>Что?</a:t>
            </a: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Arial" charset="0"/>
              </a:rPr>
              <a:t>  -Что обозначает</a:t>
            </a:r>
            <a:r>
              <a:rPr lang="ru-RU" sz="2800" smtClean="0"/>
              <a:t>?</a:t>
            </a: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/>
            <a:endParaRPr lang="ru-RU" sz="2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Arial" charset="0"/>
              </a:rPr>
              <a:t>-На какие отвечает вопросы</a:t>
            </a:r>
            <a:r>
              <a:rPr lang="ru-RU" sz="2800" smtClean="0"/>
              <a:t>?</a:t>
            </a:r>
            <a:endParaRPr lang="ru-RU" sz="2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8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800" smtClean="0">
                <a:latin typeface="Arial" charset="0"/>
              </a:rPr>
              <a:t>-Как подчёркивается в предложении?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11638" y="1125538"/>
            <a:ext cx="4360862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/>
              <a:t>-Дополнение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/>
              <a:t>-Обозначает предмет, на который направлено действие</a:t>
            </a:r>
            <a:r>
              <a:rPr lang="ru-RU" sz="4400"/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/>
              <a:t>-Кого? чего? кому? чему?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/>
              <a:t>что? кем? чем?о ком? о чём?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2800"/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2800"/>
              <a:t>----------------------------.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Домашнее задание: страница 107-108, упражнение 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Работа с рубрикой «Давай подумаем» на стр.105</a:t>
            </a:r>
          </a:p>
          <a:p>
            <a:pPr eaLnBrk="1" hangingPunct="1"/>
            <a:r>
              <a:rPr lang="ru-RU" smtClean="0">
                <a:latin typeface="Arial" charset="0"/>
              </a:rPr>
              <a:t>Известно ли: что смотрели ? Что Алёша прочитал? Что обсуждали ребята?</a:t>
            </a:r>
          </a:p>
          <a:p>
            <a:pPr eaLnBrk="1" hangingPunct="1"/>
            <a:r>
              <a:rPr lang="ru-RU" smtClean="0">
                <a:latin typeface="Arial" charset="0"/>
              </a:rPr>
              <a:t>Дополни предложения, чтобы информация была более полной, точной.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Запишем получившиеся предложения и установим от какого слова в предложении задаётся вопрос к члену предложения, который подобран; какой именно вопрос задаётся?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Вчера мы смотрели фильм.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Arial" charset="0"/>
              </a:rPr>
              <a:t>        смотрели(что?) фильм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Алёша прочитал книгу.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Arial" charset="0"/>
              </a:rPr>
              <a:t>         прочитал(что?) книгу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Ребята обсуждали футбол.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>
                <a:latin typeface="Arial" charset="0"/>
              </a:rPr>
              <a:t>          обсуждали(что?) футбол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2286000" y="2071688"/>
            <a:ext cx="4214813" cy="3357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Откройте 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учебник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 на стр. 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105</a:t>
            </a:r>
            <a:r>
              <a:rPr lang="ru-RU" smtClean="0">
                <a:solidFill>
                  <a:srgbClr val="FF0000"/>
                </a:solidFill>
              </a:rPr>
              <a:t/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упр.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latin typeface="Arial" charset="0"/>
              </a:rPr>
              <a:t>В зоопарке Коля увидел(кого?) зверей.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Ира приехала (к кому?) к подруге в гости.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Бабушка и дедушка гордятся (кем?) внуком.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В рассказе я прочитал(о ком?) о щенке.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Я получил(от кого?)письмо от друга.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Суп едят(чем?) ложкой.</a:t>
            </a:r>
          </a:p>
          <a:p>
            <a:pPr eaLnBrk="1" hangingPunct="1"/>
            <a:r>
              <a:rPr lang="ru-RU" sz="2800" smtClean="0">
                <a:latin typeface="Arial" charset="0"/>
              </a:rPr>
              <a:t>В лесу много (чего?)грибов.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ru-RU" sz="2400" smtClean="0">
                <a:latin typeface="Arial" charset="0"/>
              </a:rPr>
              <a:t>Можно ли сказать, что вопрос задаётся к обстоятельству или определению?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latin typeface="Arial" charset="0"/>
              </a:rPr>
              <a:t>-Почему?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latin typeface="Arial" charset="0"/>
              </a:rPr>
              <a:t>(члены предложения, с которыми мы только что работали, </a:t>
            </a:r>
            <a:r>
              <a:rPr lang="ru-RU" sz="2400" b="1" smtClean="0">
                <a:latin typeface="Arial" charset="0"/>
              </a:rPr>
              <a:t>не называют место, время, причину, цель действия</a:t>
            </a:r>
            <a:r>
              <a:rPr lang="ru-RU" sz="2400" smtClean="0">
                <a:latin typeface="Arial" charset="0"/>
              </a:rPr>
              <a:t> – как это делает </a:t>
            </a:r>
            <a:r>
              <a:rPr lang="ru-RU" sz="2400" b="1" smtClean="0">
                <a:latin typeface="Arial" charset="0"/>
              </a:rPr>
              <a:t>обстоятельство</a:t>
            </a:r>
            <a:r>
              <a:rPr lang="ru-RU" sz="2400" smtClean="0">
                <a:latin typeface="Arial" charset="0"/>
              </a:rPr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smtClean="0">
                <a:latin typeface="Arial" charset="0"/>
              </a:rPr>
              <a:t>не сообщают о признаке предмета</a:t>
            </a:r>
            <a:r>
              <a:rPr lang="ru-RU" sz="2400" smtClean="0">
                <a:latin typeface="Arial" charset="0"/>
              </a:rPr>
              <a:t> – как это делает </a:t>
            </a:r>
            <a:r>
              <a:rPr lang="ru-RU" sz="2400" b="1" smtClean="0">
                <a:latin typeface="Arial" charset="0"/>
              </a:rPr>
              <a:t>определение</a:t>
            </a:r>
            <a:r>
              <a:rPr lang="ru-RU" sz="2400" smtClean="0">
                <a:latin typeface="Arial" charset="0"/>
              </a:rPr>
              <a:t>, отвечают не на те вопросы, на которые отвечают обстоятельства и определения.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latin typeface="Arial" charset="0"/>
              </a:rPr>
              <a:t>Следовательно, рассматриваемые члены предложения выполняют в нём другие функции(роли).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0" y="2071688"/>
            <a:ext cx="4214813" cy="33575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Arial" charset="0"/>
              </a:rPr>
              <a:t>Обратимся к рубрике «Вспомни 2 класс» на стр.106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399</Words>
  <Application>Microsoft Office PowerPoint</Application>
  <PresentationFormat>Экран (4:3)</PresentationFormat>
  <Paragraphs>62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Тема Office</vt:lpstr>
      <vt:lpstr>Как устроен наш язык</vt:lpstr>
      <vt:lpstr>Слайд 2</vt:lpstr>
      <vt:lpstr>Слайд 3</vt:lpstr>
      <vt:lpstr>Слайд 4</vt:lpstr>
      <vt:lpstr>Слайд 5</vt:lpstr>
      <vt:lpstr>Откройте  учебник  на стр. 105 упр. 1 </vt:lpstr>
      <vt:lpstr>Слайд 7</vt:lpstr>
      <vt:lpstr>Слайд 8</vt:lpstr>
      <vt:lpstr>Обратимся к рубрике «Вспомни 2 класс» на стр.106</vt:lpstr>
      <vt:lpstr>Слайд 10</vt:lpstr>
      <vt:lpstr>Слайд 11</vt:lpstr>
      <vt:lpstr>Слайд 12</vt:lpstr>
      <vt:lpstr>Откройте  учебник  на стр. 106 упр. 2 </vt:lpstr>
      <vt:lpstr>Слайд 14</vt:lpstr>
      <vt:lpstr>Слайд 15</vt:lpstr>
      <vt:lpstr>Слайд 16</vt:lpstr>
      <vt:lpstr>Обратимся к рубрике «Тайны язка» на стр.106</vt:lpstr>
      <vt:lpstr>Слайд 18</vt:lpstr>
      <vt:lpstr>Откройте  учебник  на стр. 107 упр. 3</vt:lpstr>
      <vt:lpstr>Слайд 20</vt:lpstr>
      <vt:lpstr>Подведём  итог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</dc:title>
  <dc:creator>Admin</dc:creator>
  <cp:lastModifiedBy>Пользователь Windows</cp:lastModifiedBy>
  <cp:revision>12</cp:revision>
  <dcterms:created xsi:type="dcterms:W3CDTF">2012-02-06T15:14:44Z</dcterms:created>
  <dcterms:modified xsi:type="dcterms:W3CDTF">2014-10-26T16:16:41Z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153852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