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74" r:id="rId2"/>
    <p:sldId id="272" r:id="rId3"/>
    <p:sldId id="256" r:id="rId4"/>
    <p:sldId id="257" r:id="rId5"/>
    <p:sldId id="266" r:id="rId6"/>
    <p:sldId id="258" r:id="rId7"/>
    <p:sldId id="261" r:id="rId8"/>
    <p:sldId id="262" r:id="rId9"/>
    <p:sldId id="27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DC3764-A3F6-4FCE-9499-53A933589C59}" type="datetimeFigureOut">
              <a:rPr lang="ru-RU" smtClean="0"/>
              <a:pPr/>
              <a:t>17.06.2013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01C4B9-2AD4-4E1D-9320-6120EED2EE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3639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476673"/>
            <a:ext cx="8496944" cy="1080119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Родительское собрание 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1988840"/>
            <a:ext cx="6480720" cy="43924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endParaRPr lang="ru-RU" dirty="0" smtClean="0">
              <a:solidFill>
                <a:srgbClr val="0070C0"/>
              </a:solidFill>
            </a:endParaRPr>
          </a:p>
          <a:p>
            <a:r>
              <a:rPr lang="ru-RU" dirty="0" smtClean="0">
                <a:solidFill>
                  <a:srgbClr val="0070C0"/>
                </a:solidFill>
              </a:rPr>
              <a:t>«Подготовка домашнего задания.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Как помочь ребенку»</a:t>
            </a:r>
          </a:p>
          <a:p>
            <a:endParaRPr lang="ru-RU" dirty="0">
              <a:solidFill>
                <a:srgbClr val="0070C0"/>
              </a:solidFill>
            </a:endParaRPr>
          </a:p>
          <a:p>
            <a:endParaRPr lang="ru-RU" dirty="0" smtClean="0">
              <a:solidFill>
                <a:srgbClr val="0070C0"/>
              </a:solidFill>
            </a:endParaRPr>
          </a:p>
          <a:p>
            <a:pPr algn="r"/>
            <a:endParaRPr lang="ru-RU" sz="1800" dirty="0" smtClean="0">
              <a:solidFill>
                <a:srgbClr val="0070C0"/>
              </a:solidFill>
            </a:endParaRPr>
          </a:p>
          <a:p>
            <a:pPr algn="r"/>
            <a:r>
              <a:rPr lang="ru-RU" sz="1800" dirty="0" smtClean="0">
                <a:solidFill>
                  <a:srgbClr val="0070C0"/>
                </a:solidFill>
              </a:rPr>
              <a:t>Наумова В.П.</a:t>
            </a:r>
          </a:p>
          <a:p>
            <a:pPr algn="r"/>
            <a:r>
              <a:rPr lang="ru-RU" sz="1800" dirty="0" smtClean="0">
                <a:solidFill>
                  <a:srgbClr val="0070C0"/>
                </a:solidFill>
              </a:rPr>
              <a:t>Педагог-психолог</a:t>
            </a:r>
          </a:p>
          <a:p>
            <a:pPr algn="r"/>
            <a:r>
              <a:rPr lang="ru-RU" sz="1800" dirty="0" smtClean="0">
                <a:solidFill>
                  <a:srgbClr val="0070C0"/>
                </a:solidFill>
              </a:rPr>
              <a:t>МБОУ «</a:t>
            </a:r>
            <a:r>
              <a:rPr lang="ru-RU" sz="1800" dirty="0" err="1" smtClean="0">
                <a:solidFill>
                  <a:srgbClr val="0070C0"/>
                </a:solidFill>
              </a:rPr>
              <a:t>Большевсегодическая</a:t>
            </a:r>
            <a:r>
              <a:rPr lang="ru-RU" sz="1800" dirty="0" smtClean="0">
                <a:solidFill>
                  <a:srgbClr val="0070C0"/>
                </a:solidFill>
              </a:rPr>
              <a:t> ООШ»</a:t>
            </a:r>
          </a:p>
          <a:p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65" y="4451313"/>
            <a:ext cx="1962150" cy="233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687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Назначение </a:t>
            </a:r>
            <a:r>
              <a:rPr lang="ru-RU" b="1" dirty="0">
                <a:solidFill>
                  <a:srgbClr val="FF0000"/>
                </a:solidFill>
              </a:rPr>
              <a:t>домашнего задания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algn="ctr">
              <a:buNone/>
              <a:defRPr/>
            </a:pPr>
            <a:endParaRPr lang="ru-RU" sz="4400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ctr">
              <a:buFont typeface="+mj-lt"/>
              <a:buAutoNum type="arabicPeriod"/>
              <a:defRPr/>
            </a:pP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Воспитание волевых усилий ребенка, самостоятельности, его усидчивости и  ответственности за выполняемое учебное задание;</a:t>
            </a:r>
          </a:p>
          <a:p>
            <a:pPr marL="457200" indent="-457200" algn="ctr">
              <a:buFont typeface="+mj-lt"/>
              <a:buAutoNum type="arabicPeriod"/>
              <a:defRPr/>
            </a:pPr>
            <a:endParaRPr lang="ru-RU" sz="36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+mj-lt"/>
              <a:buAutoNum type="arabicPeriod"/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Овладение навыками учебного труда, выраженное в различных способах учебной работы;</a:t>
            </a:r>
          </a:p>
          <a:p>
            <a:pPr algn="ctr">
              <a:buFont typeface="+mj-lt"/>
              <a:buAutoNum type="arabicPeriod"/>
              <a:defRPr/>
            </a:pP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+mj-lt"/>
              <a:buAutoNum type="arabicPeriod"/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Формирование умения добывать  необходимую информацию из различных  справочников, пособий, словарей</a:t>
            </a:r>
          </a:p>
          <a:p>
            <a:pPr algn="ctr">
              <a:buFont typeface="+mj-lt"/>
              <a:buAutoNum type="arabicPeriod"/>
              <a:defRPr/>
            </a:pP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+mj-lt"/>
              <a:buAutoNum type="arabicPeriod"/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Закрепление полученной информации в школе.</a:t>
            </a:r>
          </a:p>
          <a:p>
            <a:pPr algn="ctr">
              <a:buNone/>
              <a:defRPr/>
            </a:pPr>
            <a:endParaRPr lang="ru-RU" sz="36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9251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9512" y="274638"/>
            <a:ext cx="8352928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Подготовка домашнего задания. Как помочь ребенку?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179512" y="1556792"/>
            <a:ext cx="4032448" cy="194421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Очень важно с самого начала обучения приучить ребенка к правильному выполнению домашнего задания. Помогите своему ученику почувствовать всю важность этого процесса.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179512" y="3645023"/>
            <a:ext cx="4104456" cy="2880321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Оборудуйте для ученика удобное рабочее место, с учетом его роста. Следите, чтобы источник света находился по центру стола или чуть левее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>
          <a:xfrm>
            <a:off x="4572000" y="1535112"/>
            <a:ext cx="3960440" cy="282999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/>
            <a:r>
              <a:rPr lang="ru-RU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Следите за тем, чтобы никакие внешние факторы не отвлекали ребенка от учебников. Создайте рабочую атмосферу. Выключите телевизор, радио, уберите из поля зрения игрушки.</a:t>
            </a:r>
            <a:endParaRPr lang="ru-RU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Объект 1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7252" y="4482578"/>
            <a:ext cx="3019164" cy="23192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Обязательно делайте 10-ти минутный перерыв между заданиями по разным предметам. Не заставляйте сидеть за учебниками более 30 минут без перерыва. Выполнение всех уроков в идеале не должно превышать 2-х часов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00" y="1478996"/>
            <a:ext cx="2214578" cy="1761490"/>
          </a:xfrm>
          <a:prstGeom prst="rect">
            <a:avLst/>
          </a:prstGeom>
        </p:spPr>
      </p:pic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28800"/>
            <a:ext cx="3394720" cy="54607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4" name="Содержимое 13"/>
          <p:cNvSpPr>
            <a:spLocks noGrp="1"/>
          </p:cNvSpPr>
          <p:nvPr>
            <p:ph sz="half" idx="2"/>
          </p:nvPr>
        </p:nvSpPr>
        <p:spPr>
          <a:xfrm>
            <a:off x="179512" y="3356992"/>
            <a:ext cx="4176464" cy="324035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сажайте ребенка за уроки сразу, как только он придет из школы. Дайте ему отвлечься от учебного процесса, поиграть, подвигаться. Накормите обедом.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Содержимое 15"/>
          <p:cNvSpPr>
            <a:spLocks noGrp="1"/>
          </p:cNvSpPr>
          <p:nvPr>
            <p:ph sz="quarter" idx="4"/>
          </p:nvPr>
        </p:nvSpPr>
        <p:spPr>
          <a:xfrm>
            <a:off x="4644008" y="1628801"/>
            <a:ext cx="4248472" cy="3528391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Начните подготовку домашнего задания с наиболее трудных предметов. Чаще всего это точные науки – математика, русский язык, иностранный язык. Потом переходите к более легким и интересным. Стихи учите вместе, так будет веселей и интересней.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818" y="4929198"/>
            <a:ext cx="2609850" cy="175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67544" y="272954"/>
            <a:ext cx="5976664" cy="1211829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Требуйте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, чтобы домашнее задание было выполнено чисто, аккуратно, красиво. Но все эти требования должны оставаться в пределах возможностей ребенка.</a:t>
            </a:r>
            <a:r>
              <a:rPr lang="ru-RU" sz="2000" b="1" dirty="0"/>
              <a:t/>
            </a:r>
            <a:br>
              <a:rPr lang="ru-RU" sz="2000" b="1" dirty="0"/>
            </a:br>
            <a:endParaRPr lang="ru-RU" sz="2000" b="1" dirty="0"/>
          </a:p>
        </p:txBody>
      </p:sp>
      <p:sp>
        <p:nvSpPr>
          <p:cNvPr id="8" name="Объект 7"/>
          <p:cNvSpPr>
            <a:spLocks noGrp="1"/>
          </p:cNvSpPr>
          <p:nvPr>
            <p:ph sz="half" idx="1"/>
          </p:nvPr>
        </p:nvSpPr>
        <p:spPr>
          <a:xfrm>
            <a:off x="467544" y="1844825"/>
            <a:ext cx="3888432" cy="417646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sz="33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Если ребенок что-то делает не так, не спешите его ругать. То, что вам кажется простым и понятным, для него пока кажется таинственным и трудным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half" idx="2"/>
          </p:nvPr>
        </p:nvSpPr>
        <p:spPr>
          <a:xfrm>
            <a:off x="4648200" y="1628801"/>
            <a:ext cx="3740224" cy="252028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заставляйте своего ребенка многократно переписывать домашнее задание. Это подорвет ваш авторитет и его интерес к школе и учению.</a:t>
            </a:r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4293099"/>
            <a:ext cx="3752409" cy="244826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8312" y="41282"/>
            <a:ext cx="2236440" cy="1675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88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61336" y="0"/>
            <a:ext cx="3625464" cy="1676400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457200" y="188641"/>
            <a:ext cx="4038600" cy="4536504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правило, родители в первую очередь обращают внимание на ошибки своих детей. Взрослым стоит взять за правило отмечать, как хорошо школьник выполнил те задания, которые сделаны без ошибок. А относительно заданий, в которых допущена ошибка, сказать ребенку: «Я думаю, что если ты еще раз проверишь этот пример, то у тебя может получиться несколько другой ответ». 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16288" cy="4925144"/>
          </a:xfr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Иногда целесообразно проверять домашнее задание по частям, сразу после того как школьник решил задачу, выполнил упражнение. Таким образом, ребенок достаточно быстро может получить обратную связь относительно хода выполнения уроков. У него возникает желание хорошо выполнить следующее задание. Если же ребенок начал что-то делать неправильно, то он имеет возможность сразу обнаружить и объяснить ошибку.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525" y="4811142"/>
            <a:ext cx="2930140" cy="19077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Домашние задания и время их выполнения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40000" lnSpcReduction="20000"/>
          </a:bodyPr>
          <a:lstStyle/>
          <a:p>
            <a:endParaRPr lang="ru-RU" dirty="0" smtClean="0"/>
          </a:p>
          <a:p>
            <a:pPr marL="0" indent="0" algn="ctr">
              <a:buNone/>
            </a:pPr>
            <a:r>
              <a:rPr lang="ru-RU" sz="60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Продолжительность подготовки домашних заданий</a:t>
            </a:r>
          </a:p>
          <a:p>
            <a:pPr marL="0" indent="0" algn="ctr">
              <a:buNone/>
            </a:pPr>
            <a:r>
              <a:rPr lang="ru-RU" sz="60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(в скобках указана оптимальная продолжительность с учетом психофизиологии возраста), составляет: </a:t>
            </a:r>
          </a:p>
          <a:p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- </a:t>
            </a:r>
            <a:r>
              <a:rPr lang="ru-RU" sz="4200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1 классе</a:t>
            </a:r>
            <a:r>
              <a:rPr lang="ru-RU" sz="4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-   до 1 часа (3/4 часа); </a:t>
            </a:r>
          </a:p>
          <a:p>
            <a:endParaRPr lang="ru-RU" sz="4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4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4200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 2 классе</a:t>
            </a:r>
            <a:r>
              <a:rPr lang="ru-RU" sz="4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-   1,5 часа (1 час); </a:t>
            </a:r>
          </a:p>
          <a:p>
            <a:endParaRPr lang="ru-RU" sz="4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4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4200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3 классе</a:t>
            </a:r>
            <a:r>
              <a:rPr lang="ru-RU" sz="4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-    2 часа (1,5 часа); </a:t>
            </a:r>
          </a:p>
          <a:p>
            <a:endParaRPr lang="ru-RU" sz="4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4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4200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6 классе</a:t>
            </a:r>
            <a:r>
              <a:rPr lang="ru-RU" sz="4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-    до 2,5 часов (2-2,5 часа); </a:t>
            </a:r>
          </a:p>
          <a:p>
            <a:endParaRPr lang="ru-RU" sz="4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4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4200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8 классе</a:t>
            </a:r>
            <a:r>
              <a:rPr lang="ru-RU" sz="4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-   3 часа (2,5 часа); </a:t>
            </a:r>
          </a:p>
          <a:p>
            <a:endParaRPr lang="ru-RU" sz="4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4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4200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9-11 классах </a:t>
            </a:r>
            <a:r>
              <a:rPr lang="ru-RU" sz="4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 до 4 часов (3 часа).</a:t>
            </a:r>
            <a:endParaRPr lang="ru-RU" sz="42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968908"/>
            <a:ext cx="2664296" cy="28363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6768752" cy="1224136"/>
          </a:xfr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7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ребенка выработается и затем сохранится положительный настрой на приготовление домашних заданий, если вы: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35696" y="1556792"/>
            <a:ext cx="6984776" cy="504056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6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с самого начала дадите ему понять, что его уроки столь же важны, сколько и самые серьезные дела взрослых, никто не имеет права оторвать школьника от его дела, послав в магазин или включив телевизор; </a:t>
            </a:r>
          </a:p>
          <a:p>
            <a:r>
              <a:rPr lang="ru-RU" sz="16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в своей семье будете поддерживать атмосферу уважения к умственному труду; </a:t>
            </a:r>
          </a:p>
          <a:p>
            <a:r>
              <a:rPr lang="ru-RU" sz="16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встречая ребенка из школы, не станете начинать общение с вопроса об уроках, найдете другую форму приветствия; </a:t>
            </a:r>
          </a:p>
          <a:p>
            <a:r>
              <a:rPr lang="ru-RU" sz="16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никогда не станете использовать выполнение домашних заданий как средство наказания за проступки; </a:t>
            </a:r>
          </a:p>
          <a:p>
            <a:r>
              <a:rPr lang="ru-RU" sz="16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постараетесь не напоминать ребенку о его промахах и неудачах и не напугаете предстоящими трудностями, сформируете отношение к трудностям как к чему-то вполне преодолимому; </a:t>
            </a:r>
          </a:p>
          <a:p>
            <a:r>
              <a:rPr lang="ru-RU" sz="16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проверяя сделанное, не будете злорадствовать по поводу ошибок ("Я так и знал, что ты их насажаешь!"); </a:t>
            </a:r>
          </a:p>
          <a:p>
            <a:r>
              <a:rPr lang="ru-RU" sz="16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в случае, если ошибки действительно есть, все равно найдете возможность похвалить ребенка за затраченные усилия; отметите любые, даже незначительные успехи ("Сегодня эта буква у тебя получается лучше, чем вчера").</a:t>
            </a:r>
            <a:endParaRPr lang="ru-RU" sz="1600" b="1" dirty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665" y="1836552"/>
            <a:ext cx="2032361" cy="195248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356" y="8609"/>
            <a:ext cx="1503610" cy="150361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448" y="5118447"/>
            <a:ext cx="2030144" cy="15058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8288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домашнего задания-залог успешной  учебы!</a:t>
            </a:r>
            <a:endParaRPr lang="ru-RU" sz="4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573016"/>
            <a:ext cx="4419983" cy="285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83742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</TotalTime>
  <Words>685</Words>
  <Application>Microsoft Office PowerPoint</Application>
  <PresentationFormat>Экран (4:3)</PresentationFormat>
  <Paragraphs>56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Тема Office</vt:lpstr>
      <vt:lpstr>Родительское собрание </vt:lpstr>
      <vt:lpstr> Назначение домашнего задания </vt:lpstr>
      <vt:lpstr> Подготовка домашнего задания. Как помочь ребенку? </vt:lpstr>
      <vt:lpstr>Обязательно делайте 10-ти минутный перерыв между заданиями по разным предметам. Не заставляйте сидеть за учебниками более 30 минут без перерыва. Выполнение всех уроков в идеале не должно превышать 2-х часов.</vt:lpstr>
      <vt:lpstr> Требуйте, чтобы домашнее задание было выполнено чисто, аккуратно, красиво. Но все эти требования должны оставаться в пределах возможностей ребенка. </vt:lpstr>
      <vt:lpstr>Презентация PowerPoint</vt:lpstr>
      <vt:lpstr>Домашние задания и время их выполнения. </vt:lpstr>
      <vt:lpstr>  У ребенка выработается и затем сохранится положительный настрой на приготовление домашних заданий, если вы: 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Подготовка домашнего задания. Как помочь ребенку? </dc:title>
  <dc:creator>Naumov</dc:creator>
  <cp:lastModifiedBy>Георгий Наумов</cp:lastModifiedBy>
  <cp:revision>17</cp:revision>
  <dcterms:created xsi:type="dcterms:W3CDTF">2013-05-17T16:59:04Z</dcterms:created>
  <dcterms:modified xsi:type="dcterms:W3CDTF">2013-06-17T08:51:17Z</dcterms:modified>
</cp:coreProperties>
</file>