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1" r:id="rId5"/>
    <p:sldId id="259" r:id="rId6"/>
    <p:sldId id="290" r:id="rId7"/>
    <p:sldId id="293" r:id="rId8"/>
    <p:sldId id="295" r:id="rId9"/>
    <p:sldId id="296" r:id="rId10"/>
    <p:sldId id="297" r:id="rId11"/>
    <p:sldId id="267" r:id="rId12"/>
    <p:sldId id="269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270" r:id="rId24"/>
    <p:sldId id="271" r:id="rId25"/>
    <p:sldId id="308" r:id="rId26"/>
    <p:sldId id="309" r:id="rId27"/>
    <p:sldId id="272" r:id="rId28"/>
    <p:sldId id="273" r:id="rId29"/>
    <p:sldId id="274" r:id="rId30"/>
    <p:sldId id="275" r:id="rId31"/>
    <p:sldId id="310" r:id="rId32"/>
    <p:sldId id="317" r:id="rId33"/>
    <p:sldId id="311" r:id="rId34"/>
    <p:sldId id="312" r:id="rId35"/>
    <p:sldId id="276" r:id="rId36"/>
    <p:sldId id="318" r:id="rId37"/>
    <p:sldId id="279" r:id="rId38"/>
    <p:sldId id="319" r:id="rId39"/>
    <p:sldId id="320" r:id="rId40"/>
    <p:sldId id="280" r:id="rId41"/>
    <p:sldId id="282" r:id="rId42"/>
    <p:sldId id="283" r:id="rId43"/>
    <p:sldId id="313" r:id="rId44"/>
    <p:sldId id="315" r:id="rId45"/>
    <p:sldId id="314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E239B-7595-45AE-A0D3-72DEE22880D9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ru-RU"/>
        </a:p>
      </dgm:t>
    </dgm:pt>
    <dgm:pt modelId="{6D001B7D-B87F-4687-9090-AA7439EB082C}">
      <dgm:prSet/>
      <dgm:spPr/>
      <dgm:t>
        <a:bodyPr/>
        <a:lstStyle/>
        <a:p>
          <a:pPr rtl="0"/>
          <a:r>
            <a:rPr lang="ru-RU" dirty="0" smtClean="0"/>
            <a:t>То есть, не существует речевых расстройств, при которых вследствие межсистемных связей не отмечались бы другие психологические нарушения.</a:t>
          </a:r>
          <a:endParaRPr lang="ru-RU" dirty="0"/>
        </a:p>
      </dgm:t>
    </dgm:pt>
    <dgm:pt modelId="{1FA8D91A-86DD-458E-ABFF-A3585AA77AB7}" type="parTrans" cxnId="{0D43B407-39A3-4C6F-BBCC-AC3E26938588}">
      <dgm:prSet/>
      <dgm:spPr/>
      <dgm:t>
        <a:bodyPr/>
        <a:lstStyle/>
        <a:p>
          <a:endParaRPr lang="ru-RU"/>
        </a:p>
      </dgm:t>
    </dgm:pt>
    <dgm:pt modelId="{D4A85893-4A7A-4484-93BE-D198B921A2AF}" type="sibTrans" cxnId="{0D43B407-39A3-4C6F-BBCC-AC3E26938588}">
      <dgm:prSet/>
      <dgm:spPr/>
      <dgm:t>
        <a:bodyPr/>
        <a:lstStyle/>
        <a:p>
          <a:endParaRPr lang="ru-RU"/>
        </a:p>
      </dgm:t>
    </dgm:pt>
    <dgm:pt modelId="{FDB9C937-D84B-4ADA-906D-BE3F1404F522}">
      <dgm:prSet/>
      <dgm:spPr/>
      <dgm:t>
        <a:bodyPr/>
        <a:lstStyle/>
        <a:p>
          <a:pPr rtl="0"/>
          <a:r>
            <a:rPr lang="ru-RU" dirty="0" smtClean="0"/>
            <a:t>Вместе они образуют сложный психологический профиль отклонений в психическом развитии у детей. Одной из сфер, которая подвергается изменениям является эмоционально-волевая.</a:t>
          </a:r>
          <a:endParaRPr lang="ru-RU" dirty="0"/>
        </a:p>
      </dgm:t>
    </dgm:pt>
    <dgm:pt modelId="{8DB23FCC-70E7-4D3B-A372-942D6D248DFA}" type="parTrans" cxnId="{69BF07FC-23A9-430B-BDA3-AF0E8F6D3503}">
      <dgm:prSet/>
      <dgm:spPr/>
      <dgm:t>
        <a:bodyPr/>
        <a:lstStyle/>
        <a:p>
          <a:endParaRPr lang="ru-RU"/>
        </a:p>
      </dgm:t>
    </dgm:pt>
    <dgm:pt modelId="{F1441CB4-3119-4BA3-A7FF-AE50D4A439F3}" type="sibTrans" cxnId="{69BF07FC-23A9-430B-BDA3-AF0E8F6D3503}">
      <dgm:prSet/>
      <dgm:spPr/>
      <dgm:t>
        <a:bodyPr/>
        <a:lstStyle/>
        <a:p>
          <a:endParaRPr lang="ru-RU"/>
        </a:p>
      </dgm:t>
    </dgm:pt>
    <dgm:pt modelId="{FC25D0D2-6AA0-4683-BC06-E604D16B8259}" type="pres">
      <dgm:prSet presAssocID="{7E0E239B-7595-45AE-A0D3-72DEE22880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EC8962-289B-4B83-984D-76586BBE3619}" type="pres">
      <dgm:prSet presAssocID="{6D001B7D-B87F-4687-9090-AA7439EB082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DFAA5-65B4-46E2-9B15-3CADD409ACB0}" type="pres">
      <dgm:prSet presAssocID="{D4A85893-4A7A-4484-93BE-D198B921A2AF}" presName="spacer" presStyleCnt="0"/>
      <dgm:spPr/>
    </dgm:pt>
    <dgm:pt modelId="{AFCEE7FA-4F6A-4867-A66D-A7C462359143}" type="pres">
      <dgm:prSet presAssocID="{FDB9C937-D84B-4ADA-906D-BE3F1404F52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184D41-20B8-496C-842F-68FAC125BE21}" type="presOf" srcId="{6D001B7D-B87F-4687-9090-AA7439EB082C}" destId="{91EC8962-289B-4B83-984D-76586BBE3619}" srcOrd="0" destOrd="0" presId="urn:microsoft.com/office/officeart/2005/8/layout/vList2"/>
    <dgm:cxn modelId="{0D43B407-39A3-4C6F-BBCC-AC3E26938588}" srcId="{7E0E239B-7595-45AE-A0D3-72DEE22880D9}" destId="{6D001B7D-B87F-4687-9090-AA7439EB082C}" srcOrd="0" destOrd="0" parTransId="{1FA8D91A-86DD-458E-ABFF-A3585AA77AB7}" sibTransId="{D4A85893-4A7A-4484-93BE-D198B921A2AF}"/>
    <dgm:cxn modelId="{1896E1BC-437D-40CD-B472-D60FAC4202CD}" type="presOf" srcId="{FDB9C937-D84B-4ADA-906D-BE3F1404F522}" destId="{AFCEE7FA-4F6A-4867-A66D-A7C462359143}" srcOrd="0" destOrd="0" presId="urn:microsoft.com/office/officeart/2005/8/layout/vList2"/>
    <dgm:cxn modelId="{363E9E68-8871-4102-B934-4096365D4CAF}" type="presOf" srcId="{7E0E239B-7595-45AE-A0D3-72DEE22880D9}" destId="{FC25D0D2-6AA0-4683-BC06-E604D16B8259}" srcOrd="0" destOrd="0" presId="urn:microsoft.com/office/officeart/2005/8/layout/vList2"/>
    <dgm:cxn modelId="{69BF07FC-23A9-430B-BDA3-AF0E8F6D3503}" srcId="{7E0E239B-7595-45AE-A0D3-72DEE22880D9}" destId="{FDB9C937-D84B-4ADA-906D-BE3F1404F522}" srcOrd="1" destOrd="0" parTransId="{8DB23FCC-70E7-4D3B-A372-942D6D248DFA}" sibTransId="{F1441CB4-3119-4BA3-A7FF-AE50D4A439F3}"/>
    <dgm:cxn modelId="{98DE589B-C7BA-4D47-9A9C-258FA24EF6AD}" type="presParOf" srcId="{FC25D0D2-6AA0-4683-BC06-E604D16B8259}" destId="{91EC8962-289B-4B83-984D-76586BBE3619}" srcOrd="0" destOrd="0" presId="urn:microsoft.com/office/officeart/2005/8/layout/vList2"/>
    <dgm:cxn modelId="{71461D01-6294-41D4-9010-8D024D6148F5}" type="presParOf" srcId="{FC25D0D2-6AA0-4683-BC06-E604D16B8259}" destId="{00FDFAA5-65B4-46E2-9B15-3CADD409ACB0}" srcOrd="1" destOrd="0" presId="urn:microsoft.com/office/officeart/2005/8/layout/vList2"/>
    <dgm:cxn modelId="{90B88FB5-D711-4B94-BB6F-F41AE0F4A4C6}" type="presParOf" srcId="{FC25D0D2-6AA0-4683-BC06-E604D16B8259}" destId="{AFCEE7FA-4F6A-4867-A66D-A7C46235914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735F-9ACD-44D2-9A11-955C0958A163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BB9C-5FFB-4E03-9815-4EB2BDCFF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D0BD-E413-43D4-B209-3440456F9BC9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26D7B-84AC-4FFD-AD29-7A6A47783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5E57-8641-4233-BBA8-F4059B6ECC78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02382-F172-4E46-A86C-5182CC146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937A-D960-4F47-965B-2D779A7DDEB6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77A1D-C44A-44CF-867C-F7DC13C6C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95E2-D457-4253-801A-AFBEB5BB0AFD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63E08-AD32-41D0-A7B0-45B061AB6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048F7-9D03-4053-ADBB-F928455BBB10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AD600-A92B-4397-B10B-2C1F52E1E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D8E14-9EF6-400D-8C4C-79F503E0A08F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E0AB3-05E6-4C42-95C7-61CC27666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8F37E-AC7F-4EC3-A4B3-2516052ECFED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344D-0201-45BF-B5F8-F0B3F60C6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B42C3-F204-4320-A06A-5928ABB5A769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5D28-134E-4AAE-9DE5-F2CD5E9EC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C377B-DD67-4FCB-A6C1-A2B5FD1A3F81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CAC7-462C-4BF8-BADA-5E3AD77A2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2E897-1D71-4730-AEC8-32A7DF1D8E68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E2CC9-8EE1-4515-9880-56F01A2C5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32E003-B3C7-401A-940D-1023FBB96351}" type="datetimeFigureOut">
              <a:rPr lang="ru-RU"/>
              <a:pPr>
                <a:defRPr/>
              </a:pPr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6A4B77-B0A0-4F54-9176-4E6CA98D0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16013" y="692150"/>
            <a:ext cx="7072312" cy="3571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Дифференциальная диагностика детей с особенностями в развитии эмоциональной сферы (</a:t>
            </a:r>
            <a:r>
              <a:rPr lang="ru-RU" dirty="0" err="1" smtClean="0"/>
              <a:t>гиперактивные</a:t>
            </a:r>
            <a:r>
              <a:rPr lang="ru-RU" dirty="0" smtClean="0"/>
              <a:t>, агрессивные, тревожные и </a:t>
            </a:r>
            <a:r>
              <a:rPr lang="ru-RU" dirty="0" err="1" smtClean="0"/>
              <a:t>аутичные</a:t>
            </a:r>
            <a:r>
              <a:rPr lang="ru-RU" dirty="0" smtClean="0"/>
              <a:t> дети)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71550" y="4581525"/>
            <a:ext cx="7786688" cy="19288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Подготовила педагог-психолог </a:t>
            </a:r>
          </a:p>
          <a:p>
            <a:pPr algn="ctr">
              <a:buFont typeface="Arial" charset="0"/>
              <a:buNone/>
            </a:pPr>
            <a:r>
              <a:rPr lang="ru-RU" smtClean="0"/>
              <a:t>МОУ Евсеевской СОШ Гонза Т.В.</a:t>
            </a:r>
            <a:r>
              <a:rPr lang="ru-RU" smtClean="0">
                <a:latin typeface="Arial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ru-RU" sz="2400" smtClean="0">
                <a:latin typeface="Arial" charset="0"/>
              </a:rPr>
              <a:t>Павловский Посад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sz="2800" b="1" smtClean="0"/>
              <a:t>С. Смешанный:</a:t>
            </a:r>
            <a:r>
              <a:rPr lang="ru-RU" b="1" smtClean="0"/>
              <a:t> </a:t>
            </a:r>
          </a:p>
        </p:txBody>
      </p:sp>
      <p:sp>
        <p:nvSpPr>
          <p:cNvPr id="22530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Встречаются признаки нарушения внимания и чрезмерной двигательной активности.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Психологическая характеристика </a:t>
            </a:r>
            <a:r>
              <a:rPr lang="ru-RU" sz="2800" b="1" dirty="0" err="1" smtClean="0"/>
              <a:t>гиперактивного</a:t>
            </a:r>
            <a:r>
              <a:rPr lang="ru-RU" sz="2800" b="1" dirty="0" smtClean="0"/>
              <a:t> ребенка</a:t>
            </a:r>
            <a:endParaRPr lang="ru-RU" sz="28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2357438" y="1214438"/>
            <a:ext cx="928687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964781" y="1535907"/>
            <a:ext cx="6429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86375" y="1143000"/>
            <a:ext cx="1071563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857250" y="2000250"/>
            <a:ext cx="1785938" cy="461963"/>
          </a:xfrm>
          <a:prstGeom prst="rect">
            <a:avLst/>
          </a:prstGeom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Поведение</a:t>
            </a:r>
            <a:r>
              <a:rPr lang="ru-RU" b="1" dirty="0">
                <a:latin typeface="+mn-lt"/>
                <a:cs typeface="+mn-cs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57500" y="1928813"/>
            <a:ext cx="2928938" cy="461962"/>
          </a:xfrm>
          <a:prstGeom prst="rect">
            <a:avLst/>
          </a:prstGeom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Процессы внимания</a:t>
            </a:r>
            <a:endParaRPr lang="ru-RU" sz="2400" b="1" dirty="0"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13" y="1928813"/>
            <a:ext cx="3000375" cy="461962"/>
          </a:xfrm>
          <a:prstGeom prst="rect">
            <a:avLst/>
          </a:prstGeom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Двигательная сфера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1677988" y="26781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963988" y="26781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6500813" y="2643188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500063" y="2786063"/>
            <a:ext cx="2286000" cy="2862262"/>
          </a:xfrm>
          <a:prstGeom prst="rect">
            <a:avLst/>
          </a:prstGeom>
          <a:solidFill>
            <a:schemeClr val="accent5">
              <a:lumMod val="60000"/>
              <a:lumOff val="40000"/>
              <a:alpha val="83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  <a:cs typeface="+mn-cs"/>
              </a:rPr>
              <a:t>Ребенок чрезвычайно </a:t>
            </a:r>
            <a:r>
              <a:rPr lang="ru-RU" b="1" dirty="0">
                <a:latin typeface="+mn-lt"/>
                <a:cs typeface="+mn-cs"/>
              </a:rPr>
              <a:t>подвижен.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  <a:cs typeface="+mn-cs"/>
              </a:rPr>
              <a:t>Постоянные движения во время выполнения </a:t>
            </a:r>
            <a:r>
              <a:rPr lang="ru-RU" b="1" dirty="0">
                <a:latin typeface="+mn-lt"/>
                <a:cs typeface="+mn-cs"/>
              </a:rPr>
              <a:t>заданий.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  <a:cs typeface="+mn-cs"/>
              </a:rPr>
              <a:t>Отвлекается на внешние </a:t>
            </a:r>
            <a:r>
              <a:rPr lang="ru-RU" b="1" dirty="0">
                <a:latin typeface="+mn-lt"/>
                <a:cs typeface="+mn-cs"/>
              </a:rPr>
              <a:t>раздражители.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43250" y="3000375"/>
            <a:ext cx="2357438" cy="2862263"/>
          </a:xfrm>
          <a:prstGeom prst="rect">
            <a:avLst/>
          </a:prstGeom>
          <a:solidFill>
            <a:schemeClr val="accent5">
              <a:lumMod val="60000"/>
              <a:lumOff val="40000"/>
              <a:alpha val="82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  <a:cs typeface="+mn-cs"/>
              </a:rPr>
              <a:t>Избирательность </a:t>
            </a:r>
            <a:r>
              <a:rPr lang="ru-RU" b="1" dirty="0">
                <a:latin typeface="+mn-lt"/>
                <a:cs typeface="+mn-cs"/>
              </a:rPr>
              <a:t>внимания.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  <a:cs typeface="+mn-cs"/>
              </a:rPr>
              <a:t>Неспособность длительного сосредоточения на </a:t>
            </a:r>
            <a:r>
              <a:rPr lang="ru-RU" b="1" dirty="0">
                <a:latin typeface="+mn-lt"/>
                <a:cs typeface="+mn-cs"/>
              </a:rPr>
              <a:t>деятельности.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  <a:cs typeface="+mn-cs"/>
              </a:rPr>
              <a:t>Отвлекаемость с переключением с одного занятия на др</a:t>
            </a:r>
            <a:r>
              <a:rPr lang="ru-RU" dirty="0">
                <a:latin typeface="+mn-lt"/>
                <a:cs typeface="+mn-cs"/>
              </a:rPr>
              <a:t>.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929313" y="2828925"/>
            <a:ext cx="2571750" cy="2308225"/>
          </a:xfrm>
          <a:prstGeom prst="rect">
            <a:avLst/>
          </a:prstGeom>
          <a:solidFill>
            <a:schemeClr val="accent5">
              <a:lumMod val="60000"/>
              <a:lumOff val="40000"/>
              <a:alpha val="84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  <a:cs typeface="+mn-cs"/>
              </a:rPr>
              <a:t>Двигательное </a:t>
            </a:r>
            <a:r>
              <a:rPr lang="ru-RU" b="1" dirty="0">
                <a:latin typeface="+mn-lt"/>
                <a:cs typeface="+mn-cs"/>
              </a:rPr>
              <a:t>беспокойство.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  <a:cs typeface="+mn-cs"/>
              </a:rPr>
              <a:t>Нарушение координации </a:t>
            </a:r>
            <a:r>
              <a:rPr lang="ru-RU" b="1" dirty="0">
                <a:latin typeface="+mn-lt"/>
                <a:cs typeface="+mn-cs"/>
              </a:rPr>
              <a:t>движения.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>
                <a:latin typeface="+mn-lt"/>
                <a:cs typeface="+mn-cs"/>
              </a:rPr>
              <a:t>Несформированность</a:t>
            </a:r>
            <a:r>
              <a:rPr lang="ru-RU" b="1" dirty="0">
                <a:latin typeface="+mn-lt"/>
                <a:cs typeface="+mn-cs"/>
              </a:rPr>
              <a:t> мелкой моторики </a:t>
            </a:r>
            <a:r>
              <a:rPr lang="ru-RU" b="1" dirty="0">
                <a:latin typeface="+mn-lt"/>
                <a:cs typeface="+mn-cs"/>
              </a:rPr>
              <a:t>.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+mn-lt"/>
                <a:cs typeface="+mn-cs"/>
              </a:rPr>
              <a:t>Низкая </a:t>
            </a:r>
            <a:r>
              <a:rPr lang="ru-RU" b="1" dirty="0">
                <a:latin typeface="+mn-lt"/>
                <a:cs typeface="+mn-cs"/>
              </a:rPr>
              <a:t>способность.</a:t>
            </a:r>
            <a:endParaRPr lang="ru-RU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Отличия активного ребенка от </a:t>
            </a:r>
            <a:r>
              <a:rPr lang="ru-RU" sz="2400" b="1" dirty="0" err="1" smtClean="0"/>
              <a:t>гиперактивного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071563"/>
            <a:ext cx="4286250" cy="5572125"/>
          </a:xfrm>
          <a:solidFill>
            <a:schemeClr val="accent5">
              <a:lumMod val="60000"/>
              <a:lumOff val="40000"/>
              <a:alpha val="49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u="sng" dirty="0" smtClean="0"/>
              <a:t>Активный ребенок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Большую часть дня «не сидит на месте», предпочитает подвижные игры пассивным (</a:t>
            </a:r>
            <a:r>
              <a:rPr lang="ru-RU" sz="1800" dirty="0" err="1" smtClean="0"/>
              <a:t>пазлы</a:t>
            </a:r>
            <a:r>
              <a:rPr lang="ru-RU" sz="1800" dirty="0" smtClean="0"/>
              <a:t>, конструкторы), но если его заинтересовать – может книжку с мамой почитать, и тот же </a:t>
            </a:r>
            <a:r>
              <a:rPr lang="ru-RU" sz="1800" dirty="0" err="1" smtClean="0"/>
              <a:t>пазл</a:t>
            </a:r>
            <a:r>
              <a:rPr lang="ru-RU" sz="1800" dirty="0" smtClean="0"/>
              <a:t> собрать.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Быстро и много говорит, задает бесконечное количество вопросов.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Для него нарушение сна и пищеварения (кишечные расстройства)- скорее исключение.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Он активный везде. К примеру, беспокойный и непоседливый дома, но сравнительно спокойный в обществе незнакомых людей.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Он неагрессивный. Сам редко провоцирует скандал.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071563"/>
            <a:ext cx="4214812" cy="5429250"/>
          </a:xfrm>
          <a:solidFill>
            <a:schemeClr val="accent5">
              <a:lumMod val="60000"/>
              <a:lumOff val="40000"/>
              <a:alpha val="48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u="sng" dirty="0" err="1" smtClean="0"/>
              <a:t>Гиперактивный</a:t>
            </a:r>
            <a:r>
              <a:rPr lang="ru-RU" sz="1800" b="1" u="sng" dirty="0" smtClean="0"/>
              <a:t> ребенок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/>
              <a:t>Он находится в постоянном движении и просто не может себя контролировать, даже если он устал, он все равно в движении, а выбиваясь из сил окончательно, плачет и </a:t>
            </a:r>
            <a:r>
              <a:rPr lang="ru-RU" sz="1600" b="1" dirty="0" err="1" smtClean="0"/>
              <a:t>истерит</a:t>
            </a:r>
            <a:r>
              <a:rPr lang="ru-RU" sz="1600" b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/>
              <a:t>Быстро и много говорит, съедает слова, перебивает, не дослушивает.</a:t>
            </a:r>
            <a:r>
              <a:rPr lang="ru-RU" sz="1600" b="1" dirty="0"/>
              <a:t> </a:t>
            </a:r>
            <a:r>
              <a:rPr lang="ru-RU" sz="1600" b="1" dirty="0" smtClean="0"/>
              <a:t> Задает вопросы, но редко выслушивает ответы на них.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/>
              <a:t>Его невозможно уложить спать, а если спит, то урывками, беспокойно. У него частые кишечные расстройства. Для таких детей аллергические реакции не редкость.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/>
              <a:t>Ребенок неуправляемый, при этом он абсолютно не реагирует на запреты и ограничения. В любых условиях ведет себя одинаково активно.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/>
              <a:t>Часто провоцирует конфликты. Не контролирует свою агрессию.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lvl="1"/>
            <a:r>
              <a:rPr lang="ru-RU" smtClean="0"/>
              <a:t> В основе гиперактивности, как правило, лежит ММД (минимальная мозговая дисфункция), которая и является причиной возникновения школьных проблем примерно половины неуспевающих учащихся.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Многие дети с диагнозом «синдром дефицита внимания с </a:t>
            </a:r>
            <a:r>
              <a:rPr lang="ru-RU" dirty="0" err="1"/>
              <a:t>гиперактивностью</a:t>
            </a:r>
            <a:r>
              <a:rPr lang="ru-RU" dirty="0"/>
              <a:t>» (СДВГ) имеют нарушения в развитии речи, трудности в формировании навыков чтения, письма и счета, 66% с диагнозом СДВГ – обнаруживают признаки </a:t>
            </a:r>
            <a:r>
              <a:rPr lang="ru-RU" dirty="0" err="1"/>
              <a:t>дислексии</a:t>
            </a:r>
            <a:r>
              <a:rPr lang="ru-RU" dirty="0"/>
              <a:t> и </a:t>
            </a:r>
            <a:r>
              <a:rPr lang="ru-RU" dirty="0" err="1"/>
              <a:t>дисграфии</a:t>
            </a:r>
            <a:r>
              <a:rPr lang="ru-RU" dirty="0"/>
              <a:t>, 61% с тем же диагнозом – признаки </a:t>
            </a:r>
            <a:r>
              <a:rPr lang="ru-RU" dirty="0" err="1"/>
              <a:t>дискалькулии</a:t>
            </a:r>
            <a:r>
              <a:rPr lang="ru-RU" dirty="0"/>
              <a:t> (нарушение формирования навыков счета, определения «право», «лево», формы предметов, арифметические действия с переходом через десяток).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ru-RU" sz="2400" b="1" smtClean="0"/>
              <a:t>КАК   ПОМОЧЬ  ГИПЕРАКТИВНОМУ  РЕБЕНКУ?</a:t>
            </a:r>
            <a:r>
              <a:rPr lang="ru-RU" b="1" smtClean="0"/>
              <a:t> </a:t>
            </a:r>
          </a:p>
        </p:txBody>
      </p:sp>
      <p:sp>
        <p:nvSpPr>
          <p:cNvPr id="27650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В работе с гиперактивными детьми используются три основных направления: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Развитие дефицитарных функций (внимание, контроль поведения, двигательный контроль);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Отработка конкретных навыков взаимодействия со взрослыми и сверстниками;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При необходимости должна осуществляться работа с гневом.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Работа по этим направлениям может осуществляться параллельно или, в зависимости от конкретного случая, может быть выбрано одно приоритетное направление.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РАЗВИТИЕ   ДЕФИЦИТАРНЫХ   ФУНКЦИЙ</a:t>
            </a:r>
          </a:p>
        </p:txBody>
      </p:sp>
      <p:sp>
        <p:nvSpPr>
          <p:cNvPr id="2867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Коррекционную работу следует проводить поэтапно, начиная с развития одной отдельной функции. Это связано с тем, что гиперактивному ребенку трудно одновременно быть и внимательным, и спокойным, и не импульсивным. Поэтому, если вы хотите, чтобы ребенок на уроке сидел спокойно, то не требуйте от него результативности и чистоты работы. А если, хотите получить качественную работу, то не концентрируйте внимание на его двигательной активности.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   Когда в процессе работы будут достигнуты устойчивые положительные результаты. Можно переходить к тренировке одновременно двух функций, например, дефицита внимания и контроля двигательной активности.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sz="2800" smtClean="0"/>
              <a:t>СХЕМА   ОТРАБОТКИ   ФУНКЦИЙ</a:t>
            </a:r>
          </a:p>
        </p:txBody>
      </p:sp>
      <p:sp>
        <p:nvSpPr>
          <p:cNvPr id="29698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Внимание;</a:t>
            </a:r>
          </a:p>
          <a:p>
            <a:pPr>
              <a:lnSpc>
                <a:spcPct val="90000"/>
              </a:lnSpc>
            </a:pPr>
            <a:r>
              <a:rPr lang="ru-RU" smtClean="0"/>
              <a:t>Мышечный контроль;</a:t>
            </a:r>
          </a:p>
          <a:p>
            <a:pPr>
              <a:lnSpc>
                <a:spcPct val="90000"/>
              </a:lnSpc>
            </a:pPr>
            <a:r>
              <a:rPr lang="ru-RU" smtClean="0"/>
              <a:t>Импульсивность;</a:t>
            </a:r>
          </a:p>
          <a:p>
            <a:pPr>
              <a:lnSpc>
                <a:spcPct val="90000"/>
              </a:lnSpc>
            </a:pPr>
            <a:r>
              <a:rPr lang="ru-RU" smtClean="0"/>
              <a:t>Внимание + мышечный контроль;</a:t>
            </a:r>
          </a:p>
          <a:p>
            <a:pPr>
              <a:lnSpc>
                <a:spcPct val="90000"/>
              </a:lnSpc>
            </a:pPr>
            <a:r>
              <a:rPr lang="ru-RU" smtClean="0"/>
              <a:t>Внимание + импульсивность;</a:t>
            </a:r>
          </a:p>
          <a:p>
            <a:pPr>
              <a:lnSpc>
                <a:spcPct val="90000"/>
              </a:lnSpc>
            </a:pPr>
            <a:r>
              <a:rPr lang="ru-RU" smtClean="0"/>
              <a:t>Мышечный контроль + импульсивность;</a:t>
            </a:r>
          </a:p>
          <a:p>
            <a:pPr>
              <a:lnSpc>
                <a:spcPct val="90000"/>
              </a:lnSpc>
            </a:pPr>
            <a:r>
              <a:rPr lang="ru-RU" smtClean="0"/>
              <a:t>Внимание + мышечный контроль + импульсивность.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8012" cy="936625"/>
          </a:xfrm>
        </p:spPr>
        <p:txBody>
          <a:bodyPr/>
          <a:lstStyle/>
          <a:p>
            <a:r>
              <a:rPr lang="ru-RU" sz="2000" smtClean="0"/>
              <a:t>ОТРАБОТКА   КОНКРЕТНЫХ  НАВЫКОВ   ВЗАИМОДЕЙСТВИЯ  СО  ВЗРОСЛЫМИ  И  СВЕРСТНИКАМИ</a:t>
            </a:r>
          </a:p>
        </p:txBody>
      </p:sp>
      <p:sp>
        <p:nvSpPr>
          <p:cNvPr id="30722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 </a:t>
            </a:r>
            <a:r>
              <a:rPr lang="ru-RU" sz="2000" smtClean="0"/>
              <a:t>Первоначальная работа с гиперактивным ребенком должна осуществляться индивидуально. На этом этапе работы можно обучить ребенка не только слушать, но и слышать – понимать инструкции взрослого, проговаривать их в слух, формулировать систему правил поведения в общении и в процессе выполнения конкретного задания. Заранее обговорите правила, за выполнение которых ребенок получает вознаграждение.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Ребенка надо чаще поощрять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 Необходимо помнить, что инструкции гиперактивному ребенку должны быть очень четкими и краткими (не более 10 слов).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Зачастую эти дети склонны к манипулированию родителями и педагогами, чтобы не допустить этого, взрослому надо помнить: в любой ситуации он должен сохранять спокойствие.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Т.к. большое количество людей ребенка возбуждает, старайтесь садить его на первые парты, чтобы он не видел перед собой большого количества людей.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82650"/>
          </a:xfrm>
        </p:spPr>
        <p:txBody>
          <a:bodyPr/>
          <a:lstStyle/>
          <a:p>
            <a:r>
              <a:rPr lang="ru-RU" sz="2800" smtClean="0"/>
              <a:t>Следующий этап:</a:t>
            </a:r>
            <a:r>
              <a:rPr lang="ru-RU" sz="4000" smtClean="0"/>
              <a:t> </a:t>
            </a:r>
          </a:p>
        </p:txBody>
      </p:sp>
      <p:sp>
        <p:nvSpPr>
          <p:cNvPr id="31746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Вовлечение гиперактивного ребенка в групповые виды деятельности. Сначала желательно включать гиперактивного ребенка в работу и в игру с малой подгруппой ребят (2 – 4 человека) и только после этого можно приглашать его участвовать в общих групповых играх и занятиях.  В случае несоблюдения данной последовательности ребенок может перевозбудиться, что приведет, в свою очередь, к потере контроля поведения, переутомлению, дефициту активного внимания.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0"/>
            <a:ext cx="8215312" cy="2143125"/>
          </a:xfrm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200" dirty="0" smtClean="0"/>
              <a:t>Л.С. Выгодский писал: «Дефект какого-нибудь анализатора или интеллектуальный дефект не вызывает изолированного выпадения одной функции, а приводит к целому ряду отклонений».</a:t>
            </a:r>
            <a:endParaRPr lang="ru-RU" sz="32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87334" y="2570156"/>
          <a:ext cx="8072494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Три «западни»</a:t>
            </a:r>
            <a:r>
              <a:rPr lang="ru-RU" smtClean="0"/>
              <a:t> </a:t>
            </a:r>
          </a:p>
        </p:txBody>
      </p:sp>
      <p:sp>
        <p:nvSpPr>
          <p:cNvPr id="32770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Недостаток эмоционального внимания, часто подменяемого медицинским уходом.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FF0000"/>
                </a:solidFill>
              </a:rPr>
              <a:t>Надо</a:t>
            </a:r>
            <a:r>
              <a:rPr lang="ru-RU" sz="2400" smtClean="0"/>
              <a:t>: больше общаться с ребенком, вникать в его проблемы, играть вместе с ним в его детские игры, беседовать «по душам».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Недостаток твердости в воспитании и отсутствие надлежащего контроля за поведением.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FF0000"/>
                </a:solidFill>
              </a:rPr>
              <a:t>Надо</a:t>
            </a:r>
            <a:r>
              <a:rPr lang="ru-RU" sz="2400" smtClean="0"/>
              <a:t>: составить список запретов и четко следовать ему. Составить список: что должны контролировать родители (сегодня, завтра, через неделю).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Неумение воспитывать в детях навыки управления гневом</a:t>
            </a:r>
            <a:r>
              <a:rPr lang="ru-RU" sz="280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800" smtClean="0">
                <a:solidFill>
                  <a:srgbClr val="FF0000"/>
                </a:solidFill>
              </a:rPr>
              <a:t>Надо</a:t>
            </a:r>
            <a:r>
              <a:rPr lang="ru-RU" sz="2800" smtClean="0"/>
              <a:t>: работать с психологом по работе с гневом. </a:t>
            </a:r>
            <a:r>
              <a:rPr lang="ru-RU" sz="2400" smtClean="0"/>
              <a:t>Использование «Лестницы гнева».</a:t>
            </a:r>
            <a:r>
              <a:rPr lang="ru-RU" sz="2800" smtClean="0"/>
              <a:t>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49275"/>
            <a:ext cx="8007350" cy="5546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Помните! С гиперактивным ребенком необходимо договариваться, а не стараться сломить его.</a:t>
            </a:r>
          </a:p>
          <a:p>
            <a:pPr>
              <a:lnSpc>
                <a:spcPct val="90000"/>
              </a:lnSpc>
            </a:pPr>
            <a:r>
              <a:rPr lang="ru-RU" smtClean="0"/>
              <a:t>Помните! Гиперактивность – это не поведенческая проблема, не результат плохого воспитания, а медицинский и нейропсихологический диагноз.</a:t>
            </a:r>
          </a:p>
          <a:p>
            <a:pPr>
              <a:lnSpc>
                <a:spcPct val="90000"/>
              </a:lnSpc>
            </a:pPr>
            <a:r>
              <a:rPr lang="ru-RU" smtClean="0"/>
              <a:t>Помните! Проблему гиперактивности невозможно решить волевыми усилиями, авторитарными указаниями и словесными убеждениями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3643313"/>
          </a:xfrm>
        </p:spPr>
        <p:txBody>
          <a:bodyPr/>
          <a:lstStyle/>
          <a:p>
            <a:r>
              <a:rPr lang="ru-RU" b="1" smtClean="0"/>
              <a:t>Взаимодействие с агрессивным ребенком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2" descr="http://blog.styleroom.ru/wp-content/uploads/2008/11/agr_05-155x1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Рисунок 3" descr="&amp;Kcy;&amp;acy;&amp;kcy; &amp;bcy;&amp;ocy;&amp;rcy;&amp;ocy;&amp;tcy;&amp;softcy;&amp;scy;&amp;yacy; &amp;scy; &amp;dcy;&amp;iecy;&amp;tcy;&amp;scy;&amp;kcy;&amp;ocy;&amp;jcy; &amp;acy;&amp;gcy;&amp;rcy;&amp;iecy;&amp;scy;&amp;scy;&amp;icy;&amp;vcy;&amp;ncy;&amp;ocy;&amp;scy;&amp;tcy;&amp;softcy;&amp;yu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363" y="2484438"/>
            <a:ext cx="283527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Рисунок 4" descr="&amp;acy;&amp;gcy;&amp;rcy;&amp;iecy;&amp;scy;&amp;scy;&amp;icy;&amp;vcy;&amp;ncy;&amp;ycy;&amp;jcy; &amp;rcy;&amp;iecy;&amp;bcy;&amp;iecy;&amp;ncy;&amp;ocy;&amp;k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4357688"/>
            <a:ext cx="392906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>
                  <a:alpha val="7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Факторы формирования синдрома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175" cy="4525963"/>
          </a:xfrm>
          <a:solidFill>
            <a:schemeClr val="accent5">
              <a:lumMod val="40000"/>
              <a:lumOff val="60000"/>
              <a:alpha val="60000"/>
            </a:schemeClr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Семья: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Плохие отношения с одним или двумя родителями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Дети чувствуют, что их в семье считают никуда не годными.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Ощущение безразличия к своим чувствам.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Отсутствие необходимой поддержки и заинтересованности их жизнью.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Противоречивость требований к ребенку.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1"/>
          <p:cNvSpPr>
            <a:spLocks noChangeArrowheads="1"/>
          </p:cNvSpPr>
          <p:nvPr/>
        </p:nvSpPr>
        <p:spPr bwMode="auto">
          <a:xfrm>
            <a:off x="857250" y="785813"/>
            <a:ext cx="7358063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Влияние группы сверстников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Влияние СМИ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Факторы воспитания и стиля общения взрослых: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Противоречивость требований к ребенку.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Собственные частые негативные эмоциональные состояния взрослых и отсутствие самоконтроля и саморегуляции с их стороны.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Использование наказаний детей как способа отреагирования и разрядки взрослым собственных негативных переживаний (гнев, раздражение, обида...)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1"/>
          <p:cNvSpPr>
            <a:spLocks noChangeArrowheads="1"/>
          </p:cNvSpPr>
          <p:nvPr/>
        </p:nvSpPr>
        <p:spPr bwMode="auto">
          <a:xfrm>
            <a:off x="642938" y="1214438"/>
            <a:ext cx="792956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Использований приказов, обвинений и угроз.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Постоянное использование «Ты – сообщений» (как ты смеешь, ты опять...)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Негативный стиль общения с ребенком: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Вербальное оскорбление детей.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Игнорирование чувств,  желаний ребенка. Данный стиль общения нацеливает ребенка на борьбу и мстительное поведение.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Психологические характеристики агрессивного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зависимости от формы проявления агрессии, выделяют </a:t>
            </a:r>
            <a:r>
              <a:rPr lang="ru-RU" b="1" dirty="0" smtClean="0"/>
              <a:t>3 категории детей</a:t>
            </a:r>
            <a:r>
              <a:rPr lang="ru-RU" dirty="0" smtClean="0"/>
              <a:t>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Дети, склонные к проявлению физической агрессии.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Дети, склонные к проявлению вербальной агрессии.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Дети, склонные к проявлению косвенной агрессии.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28625"/>
            <a:ext cx="8229600" cy="1000125"/>
          </a:xfrm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600" b="1" dirty="0" smtClean="0"/>
              <a:t>Первая категория - дети, склонные к проявлению физической агрессии.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928813"/>
            <a:ext cx="8429625" cy="4214812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err="1" smtClean="0"/>
              <a:t>Оличаются</a:t>
            </a:r>
            <a:r>
              <a:rPr lang="ru-RU" sz="2800" dirty="0" smtClean="0"/>
              <a:t> активностью, целеустремленностью, смелостью, склонны к риску.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Преобладает </a:t>
            </a:r>
            <a:r>
              <a:rPr lang="ru-RU" sz="2800" dirty="0" err="1" smtClean="0"/>
              <a:t>экстравертированность</a:t>
            </a:r>
            <a:r>
              <a:rPr lang="ru-RU" sz="2800" dirty="0" smtClean="0"/>
              <a:t>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Проявляют лидерские качества в сочетании с низким уровнем самоконтроля.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Импульсивность поведения.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Отсутствие социализации влечений, потребность в острых переживаниях.</a:t>
            </a:r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ru-RU" sz="3200" b="1" dirty="0" smtClean="0"/>
              <a:t>Вторая группа - дети, склонные к проявлению вербальной агрессии.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Отличаются выраженной психической неуравновешенностью, депрессивностью, </a:t>
            </a:r>
            <a:r>
              <a:rPr lang="ru-RU" dirty="0" err="1" smtClean="0"/>
              <a:t>фрустрационной</a:t>
            </a:r>
            <a:r>
              <a:rPr lang="ru-RU" dirty="0" smtClean="0"/>
              <a:t> толерантностью.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Повышенная чувствительность к оценкам и действиям окружающих.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Постоянный внутренний конфликт.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Импульсивность поведения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2"/>
          <p:cNvSpPr>
            <a:spLocks noChangeArrowheads="1"/>
          </p:cNvSpPr>
          <p:nvPr/>
        </p:nvSpPr>
        <p:spPr bwMode="auto">
          <a:xfrm>
            <a:off x="857250" y="285750"/>
            <a:ext cx="6715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Нарушения в развитии </a:t>
            </a:r>
          </a:p>
          <a:p>
            <a:pPr algn="ctr"/>
            <a:r>
              <a:rPr lang="ru-RU" sz="3600" b="1">
                <a:latin typeface="Calibri" pitchFamily="34" charset="0"/>
              </a:rPr>
              <a:t>эмоционально-волевой сферы</a:t>
            </a:r>
          </a:p>
        </p:txBody>
      </p:sp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2357438" y="1857375"/>
            <a:ext cx="4572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Гиперактивность</a:t>
            </a:r>
          </a:p>
          <a:p>
            <a:endParaRPr lang="ru-RU" sz="3600">
              <a:latin typeface="Calibri" pitchFamily="34" charset="0"/>
            </a:endParaRPr>
          </a:p>
          <a:p>
            <a:r>
              <a:rPr lang="ru-RU" sz="3600">
                <a:latin typeface="Calibri" pitchFamily="34" charset="0"/>
              </a:rPr>
              <a:t>Агрессивность</a:t>
            </a:r>
          </a:p>
          <a:p>
            <a:endParaRPr lang="ru-RU" sz="3600">
              <a:latin typeface="Calibri" pitchFamily="34" charset="0"/>
            </a:endParaRPr>
          </a:p>
          <a:p>
            <a:r>
              <a:rPr lang="ru-RU" sz="3600">
                <a:latin typeface="Calibri" pitchFamily="34" charset="0"/>
              </a:rPr>
              <a:t>Тревожность</a:t>
            </a:r>
          </a:p>
          <a:p>
            <a:endParaRPr lang="ru-RU" sz="3600">
              <a:latin typeface="Calibri" pitchFamily="34" charset="0"/>
            </a:endParaRPr>
          </a:p>
          <a:p>
            <a:r>
              <a:rPr lang="ru-RU" sz="3600">
                <a:latin typeface="Calibri" pitchFamily="34" charset="0"/>
              </a:rPr>
              <a:t>Аутизм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928687"/>
          </a:xfrm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Третья группа - дети, склонные к проявлению косвенной агрессии.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Импульсивность.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Низкий самоконтроль поведения.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Недостаточная социализация влечений.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Низкая осознанность собственных действий.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Несформированность</a:t>
            </a:r>
            <a:r>
              <a:rPr lang="ru-RU" dirty="0" smtClean="0"/>
              <a:t> произвольных реакций.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357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>Задачи родителей и педагогов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5554663"/>
          </a:xfrm>
        </p:spPr>
        <p:txBody>
          <a:bodyPr/>
          <a:lstStyle/>
          <a:p>
            <a:r>
              <a:rPr lang="ru-RU" sz="2400" smtClean="0"/>
              <a:t>Контроль над  собственными негативными  эмоциональными состояниями, так как умение взрослого владеть собой является лучшим гарантом адекватного поведения детей.</a:t>
            </a:r>
          </a:p>
          <a:p>
            <a:r>
              <a:rPr lang="ru-RU" sz="2400" smtClean="0"/>
              <a:t>Овладение приемами конструктивного, позитивного общения в целях исключения ответной агрессивной поведенческой реакции со стороны детей или погашения уже имеющейся.</a:t>
            </a:r>
          </a:p>
          <a:p>
            <a:r>
              <a:rPr lang="ru-RU" sz="2400" smtClean="0"/>
              <a:t>Говорить с ребенком о своих чувствах и переживаниях, язык  «Я-сообщений»; </a:t>
            </a:r>
          </a:p>
          <a:p>
            <a:r>
              <a:rPr lang="ru-RU" sz="2400" smtClean="0"/>
              <a:t>«Активно слушать» его внутренний мир; </a:t>
            </a:r>
          </a:p>
          <a:p>
            <a:r>
              <a:rPr lang="ru-RU" sz="2400" smtClean="0"/>
              <a:t>Не оценивать личность ребенка, а говорить о нежелательных действиях ребенка; </a:t>
            </a:r>
          </a:p>
          <a:p>
            <a:r>
              <a:rPr lang="ru-RU" sz="2400" smtClean="0"/>
              <a:t>Видеть в словах и действиях детей позитивный настрой и благие намерения.</a:t>
            </a:r>
          </a:p>
          <a:p>
            <a:r>
              <a:rPr lang="ru-RU" sz="2400" smtClean="0"/>
              <a:t>Обладать навыками саморегуляции.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Прямоугольник 2"/>
          <p:cNvSpPr>
            <a:spLocks noChangeArrowheads="1"/>
          </p:cNvSpPr>
          <p:nvPr/>
        </p:nvSpPr>
        <p:spPr bwMode="auto">
          <a:xfrm>
            <a:off x="214313" y="428625"/>
            <a:ext cx="871537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Строгость педагога может привести к подавлению агрессивных импульсов у ребенка в его присутствии, но зато потом, в отсутствие педагога, они выплескиваются.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Отсутствие наказаний также приводит к закреплению агрессивности.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Нужно выбрать оптимальные способы разумного подавления агрессивности.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Обязательно нужно разъяснять справедливость наказания, чтобы итогом стало появление чувства вины, но не страха и враждебности к учителю.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По возможности игнорировать вызывающие поступки ребенка с признаками агрессии (в допустимых формах) и поощрять его хорошее поведение.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Ограничивать во время уроков до минимума отвлекающие факторы. Этому может способствовать, в частности, оптимальный выбор места за партой для агрессивного ребенка — в центре класса напротив доски.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Предоставить ребенку возможность быстро обращаться за помощью к учителю в случаях затруднения.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Строить учебные занятия по четко распланированному, стереотипному распорядку.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Не оценивать чувства ребенка, не требовать, чтобы он не переживал того, что в данный момент переживает.</a:t>
            </a:r>
          </a:p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Научиться раннему выявлению злости у детей.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/>
          <a:lstStyle/>
          <a:p>
            <a:r>
              <a:rPr lang="ru-RU" sz="2800" smtClean="0"/>
              <a:t>Задача детей</a:t>
            </a: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5626100"/>
          </a:xfrm>
        </p:spPr>
        <p:txBody>
          <a:bodyPr/>
          <a:lstStyle/>
          <a:p>
            <a:r>
              <a:rPr lang="ru-RU" sz="2000" smtClean="0"/>
              <a:t>Обучение способам выражения гнева в приемлемой форме: </a:t>
            </a:r>
          </a:p>
          <a:p>
            <a:r>
              <a:rPr lang="ru-RU" sz="2000" smtClean="0"/>
              <a:t>Прямо заявлять о своих чувствах.</a:t>
            </a:r>
          </a:p>
          <a:p>
            <a:r>
              <a:rPr lang="ru-RU" sz="2000" smtClean="0"/>
              <a:t>Умение направлять гнев на объект. При этом, не уклоняясь в стороны от основной жалобы.</a:t>
            </a:r>
          </a:p>
          <a:p>
            <a:r>
              <a:rPr lang="ru-RU" sz="2000" smtClean="0"/>
              <a:t>Вежливость в обращении.</a:t>
            </a:r>
          </a:p>
          <a:p>
            <a:r>
              <a:rPr lang="ru-RU" sz="2000" smtClean="0"/>
              <a:t>Стремление найти конструктивное решение.</a:t>
            </a:r>
          </a:p>
          <a:p>
            <a:r>
              <a:rPr lang="ru-RU" sz="2000" smtClean="0"/>
              <a:t>Выражать гнев в косвенной форме.</a:t>
            </a:r>
          </a:p>
          <a:p>
            <a:pPr>
              <a:lnSpc>
                <a:spcPct val="120000"/>
              </a:lnSpc>
            </a:pPr>
            <a:r>
              <a:rPr lang="ru-RU" sz="2000" smtClean="0"/>
              <a:t>Поставленные перед ребенком цели должны быть не общими (стать отличником, исправить свое поведение и пр.), а очень конкретными, направленными на овладение отдельными элементами поведения, которые легко можно контролировать.</a:t>
            </a:r>
          </a:p>
          <a:p>
            <a:pPr>
              <a:lnSpc>
                <a:spcPct val="120000"/>
              </a:lnSpc>
            </a:pPr>
            <a:r>
              <a:rPr lang="ru-RU" sz="2000" smtClean="0"/>
              <a:t>Конкретную задачу нужно ставить непосредственно перед тем, как она должна быть выполнена (например, сразу перед уроком).</a:t>
            </a:r>
          </a:p>
          <a:p>
            <a:pPr>
              <a:lnSpc>
                <a:spcPct val="120000"/>
              </a:lnSpc>
            </a:pPr>
            <a:r>
              <a:rPr lang="ru-RU" sz="2000" smtClean="0"/>
              <a:t>Цель ставится сначала на очень короткий срок, по мере овладения новой формой поведения намечаемое время выполнения постепенно увеличивается</a:t>
            </a:r>
          </a:p>
          <a:p>
            <a:pPr>
              <a:lnSpc>
                <a:spcPct val="120000"/>
              </a:lnSpc>
            </a:pPr>
            <a:r>
              <a:rPr lang="ru-RU" sz="2000" smtClean="0"/>
              <a:t>Обязателен каждодневный контроль за выполнением намечаемых задач.</a:t>
            </a:r>
          </a:p>
          <a:p>
            <a:pPr>
              <a:lnSpc>
                <a:spcPct val="12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37"/>
          </a:xfrm>
        </p:spPr>
        <p:txBody>
          <a:bodyPr/>
          <a:lstStyle/>
          <a:p>
            <a:r>
              <a:rPr lang="ru-RU" smtClean="0"/>
              <a:t>Взаимодействие с тревожными детьми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Рисунок 2" descr="&amp;zcy;&amp;acy;&amp;scy;&amp;tcy;&amp;iecy;&amp;ncy;&amp;chcy;&amp;icy;&amp;vcy;&amp;ocy;&amp;scy;&amp;tcy;&amp;softcy;, &amp;tcy;&amp;rcy;&amp;iecy;&amp;vcy;&amp;ocy;&amp;zhcy;&amp;ncy;&amp;ocy;&amp;scy;&amp;tcy;&amp;sof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57188"/>
            <a:ext cx="25003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0" name="Рисунок 3" descr="&amp;Dcy;&amp;iecy;&amp;tcy;&amp;icy; &amp;icy; &amp;tcy;&amp;rcy;&amp;iecy;&amp;vcy;&amp;ocy;&amp;g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2428875"/>
            <a:ext cx="28813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Рисунок 4" descr="http://i.huffpost.com/gen/753805/thumbs/s-ASK-THE-PARENT-COACH-min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4357688"/>
            <a:ext cx="3500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8229600" cy="1143000"/>
          </a:xfrm>
        </p:spPr>
        <p:txBody>
          <a:bodyPr/>
          <a:lstStyle/>
          <a:p>
            <a:r>
              <a:rPr lang="ru-RU" sz="2800" b="1" smtClean="0"/>
              <a:t>Основными причинами возникновения тревожного поведения являются: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6435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·        неадекватные требования родителей к возможностям и потребностям своего ребенка;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·        повышенная тревожность самих родителей;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·        непоследовательность родителей при воспитании ребенка;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·        предъявление ребенку противоречивых требований;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·        чрезмерная эмоциональность родителей или хотя бы одного из них;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·        стремление родителей сравнивать достижения своего ребенка с дос­тижениями других детей;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·        авторитарный стиль воспитания в семье;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·        </a:t>
            </a:r>
            <a:r>
              <a:rPr lang="ru-RU" dirty="0" err="1" smtClean="0"/>
              <a:t>гиперсоциальность</a:t>
            </a:r>
            <a:r>
              <a:rPr lang="ru-RU" dirty="0" smtClean="0"/>
              <a:t> родителей: стремление родителей все делать правильно, соответствовать общепринятым стандартам и нормам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Психологические особенности тревожного ребенка</a:t>
            </a:r>
            <a:endParaRPr lang="ru-RU" sz="28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428750" y="1571625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001169" y="1928019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5822951" y="1749425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7215188" y="1500188"/>
            <a:ext cx="357187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2071688"/>
            <a:ext cx="2071688" cy="369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Личностная сфера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0" y="2357438"/>
            <a:ext cx="2500313" cy="369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Эмоциональная сфера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625" y="2071688"/>
            <a:ext cx="2143125" cy="646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Коммуникативная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сфера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15188" y="1857375"/>
            <a:ext cx="1928812" cy="369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Поведение</a:t>
            </a:r>
            <a:endParaRPr lang="ru-RU" b="1" dirty="0">
              <a:latin typeface="+mn-lt"/>
              <a:cs typeface="+mn-cs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820738" y="26066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3178969" y="2893219"/>
            <a:ext cx="357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5822950" y="289242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894638" y="239236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0" y="2967038"/>
            <a:ext cx="2143125" cy="203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Заниженная самооценка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Чувствительность к неудачам (их боязнь)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Зависимость от оценок и мнений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86000" y="3286125"/>
            <a:ext cx="2428875" cy="23082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Неустойчивость эмоций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Аффективные реакции: агрессия, </a:t>
            </a:r>
            <a:r>
              <a:rPr lang="ru-RU" dirty="0" err="1">
                <a:latin typeface="+mn-lt"/>
                <a:cs typeface="+mn-cs"/>
              </a:rPr>
              <a:t>гиперактивность</a:t>
            </a:r>
            <a:r>
              <a:rPr lang="ru-RU" dirty="0">
                <a:latin typeface="+mn-lt"/>
                <a:cs typeface="+mn-cs"/>
              </a:rPr>
              <a:t>, чрезмерная подвижность или пассивность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57750" y="3286125"/>
            <a:ext cx="2000250" cy="23082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Трудность в установлении контакта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Частые обращения к взрослому за поддержкой и одобрением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000875" y="2828925"/>
            <a:ext cx="2143125" cy="25844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Неуверенность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>
                <a:latin typeface="+mn-lt"/>
                <a:cs typeface="+mn-cs"/>
              </a:rPr>
              <a:t>Сверхпослушание-негативизм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Склонность к вредным привычкам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Скован и заторможен в движениях</a:t>
            </a: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14438"/>
          </a:xfrm>
        </p:spPr>
        <p:txBody>
          <a:bodyPr/>
          <a:lstStyle/>
          <a:p>
            <a:r>
              <a:rPr lang="ru-RU" sz="2800" b="1" smtClean="0"/>
              <a:t>Рекомендации в работе с тревожными детьми</a:t>
            </a:r>
            <a:endParaRPr lang="ru-RU" sz="2800" smtClean="0"/>
          </a:p>
        </p:txBody>
      </p:sp>
      <p:sp>
        <p:nvSpPr>
          <p:cNvPr id="5120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" y="1143000"/>
            <a:ext cx="8858250" cy="4495800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</a:rPr>
              <a:t>Не привлекать тревожных детей к видам деятельности соревновательного характера;</a:t>
            </a:r>
          </a:p>
          <a:p>
            <a:pPr algn="l"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</a:rPr>
              <a:t>    не подгонять тревожных детей флегматического и меланхолического типов темперамента, давать им возможность действовать в привычном для них темпе, хвалить ребенка даже за не очень значительные достижения;</a:t>
            </a:r>
          </a:p>
          <a:p>
            <a:pPr algn="l"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</a:rPr>
              <a:t>    не заставлять ребенка вступать в незнакомые виды деятельности (пусть он сначала просто посмотрит, как это делают его сверстники);</a:t>
            </a:r>
          </a:p>
          <a:p>
            <a:pPr algn="l"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</a:rPr>
              <a:t>   использовать в работе с тревожными детьми материалы, уже знакомые им;</a:t>
            </a:r>
          </a:p>
          <a:p>
            <a:pPr algn="l"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</a:rPr>
              <a:t>    закрепить за ребенком постоянное место за партой;</a:t>
            </a:r>
          </a:p>
          <a:p>
            <a:pPr algn="l">
              <a:buFont typeface="Arial" charset="0"/>
              <a:buChar char="•"/>
            </a:pPr>
            <a:r>
              <a:rPr lang="ru-RU" sz="2400" smtClean="0">
                <a:solidFill>
                  <a:schemeClr val="tx1"/>
                </a:solidFill>
              </a:rPr>
              <a:t>    попросить ребенка быть помощником учителю, если ученик не отходит от него ни на шаг.</a:t>
            </a:r>
          </a:p>
          <a:p>
            <a:pPr algn="l"/>
            <a:r>
              <a:rPr lang="ru-RU" sz="2400" smtClean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/>
              <a:t>Шпаргалка для взрослых или правила работы с тревожными детьми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51689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400" dirty="0" smtClean="0"/>
              <a:t>1. </a:t>
            </a:r>
            <a:r>
              <a:rPr lang="ru-RU" sz="9600" dirty="0" smtClean="0"/>
              <a:t>Избегайте состязаний и каких-либо видов робот, учитывающих скорость.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2. Не сравнивайте ребенка с окружающими.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3. Чаще используйте телесный контакт, упражнения на релаксацию.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4. Способствуйте повышению самооценки ребенка, чаще хвалите его, но так, чтобы он знал, за что.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5. Чаще обращайтесь к ребенку по имени.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6. Демонстрируете образцы уверенного поведения, будьте во всем примером ребенку.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7. Не предъявляйте к ребенку завышенных требований.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8. Будьте последовательны в воспитании ребенка.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9. Старайтесь делать ребенку как можно меньше замечаний.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10. Используйте наказание лишь в крайних случаях.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11. Не унижайте ребенка, наказывая его.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9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/>
              <a:t> </a:t>
            </a:r>
            <a:r>
              <a:rPr lang="ru-RU" sz="4800" dirty="0" smtClean="0"/>
              <a:t>ВЗАИМОДЕЙСТВИЕ </a:t>
            </a:r>
            <a:r>
              <a:rPr lang="ru-RU" sz="4800" dirty="0"/>
              <a:t>С ГИПЕРАКТИВНЫМИ </a:t>
            </a:r>
            <a:r>
              <a:rPr lang="ru-RU" sz="4800" dirty="0" smtClean="0"/>
              <a:t>ДЕТЬМИ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785813"/>
            <a:ext cx="714375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Факторы формирования</a:t>
            </a:r>
            <a:endParaRPr lang="ru-RU" sz="32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000250" y="1285875"/>
            <a:ext cx="71437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107906" y="1250157"/>
            <a:ext cx="71437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928688" y="2000250"/>
            <a:ext cx="2357437" cy="461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Биологические</a:t>
            </a:r>
            <a:endParaRPr lang="ru-RU" sz="2400" b="1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5" y="2071688"/>
            <a:ext cx="4143375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Социально-психологические</a:t>
            </a:r>
            <a:endParaRPr lang="ru-RU" sz="2400" b="1" dirty="0">
              <a:latin typeface="+mn-lt"/>
              <a:cs typeface="+mn-cs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642269" y="2785269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6394451" y="2892425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14375" y="3244850"/>
            <a:ext cx="2786063" cy="8302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Органическое поражение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0" y="3071813"/>
            <a:ext cx="3571875" cy="23082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Психотравмирующая ситуация в детстве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Эмоциональная холодность матери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+mn-cs"/>
              </a:rPr>
              <a:t>Неприятие и отвержение ребенка</a:t>
            </a:r>
            <a:endParaRPr lang="ru-RU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Психофизиологические особенности проявления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357313" y="1285875"/>
            <a:ext cx="57150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749550" y="146367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573588" y="1498600"/>
            <a:ext cx="4270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7000876" y="1500187"/>
            <a:ext cx="5715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1928813"/>
            <a:ext cx="2143125" cy="4094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Эмоциональная сфера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Однообразие и </a:t>
            </a:r>
            <a:r>
              <a:rPr lang="ru-RU" sz="2000" dirty="0" err="1">
                <a:latin typeface="+mn-lt"/>
                <a:cs typeface="+mn-cs"/>
              </a:rPr>
              <a:t>обедненность</a:t>
            </a:r>
            <a:r>
              <a:rPr lang="ru-RU" sz="2000" dirty="0">
                <a:latin typeface="+mn-lt"/>
                <a:cs typeface="+mn-cs"/>
              </a:rPr>
              <a:t> эмоций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Слабость или искаженность </a:t>
            </a:r>
            <a:r>
              <a:rPr lang="ru-RU" sz="2000" dirty="0" err="1">
                <a:latin typeface="+mn-lt"/>
                <a:cs typeface="+mn-cs"/>
              </a:rPr>
              <a:t>эмоц</a:t>
            </a:r>
            <a:r>
              <a:rPr lang="ru-RU" sz="2000" dirty="0">
                <a:latin typeface="+mn-lt"/>
                <a:cs typeface="+mn-cs"/>
              </a:rPr>
              <a:t>. реакций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Боязнь нового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Многочисленные неадекватные страхи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14563" y="2143125"/>
            <a:ext cx="1857375" cy="3786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Социальное поведение и общение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Стремится к ритуалам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Своеобразие зрительного поведения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Не реагирует на обращенную к нему речь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43375" y="2143125"/>
            <a:ext cx="1928813" cy="3786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Когнитивная сфера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Нарушение целостности восприятия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  <a:cs typeface="+mn-cs"/>
              </a:rPr>
              <a:t>Зрительное восприятие фрагментарно (лучше воспринимает удаленные объекты)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215063" y="2214563"/>
            <a:ext cx="2428875" cy="3446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Двигательная сфера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Моторная неловкость</a:t>
            </a:r>
            <a:endParaRPr lang="ru-RU" sz="2000"/>
          </a:p>
          <a:p>
            <a:pPr eaLnBrk="0" hangingPunct="0"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Нескоординированность произвольных движений</a:t>
            </a:r>
            <a:endParaRPr lang="ru-RU" sz="2000"/>
          </a:p>
          <a:p>
            <a:pPr eaLnBrk="0" hangingPunct="0"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Бедность и однообразие мимики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Прямоугольник 1"/>
          <p:cNvSpPr>
            <a:spLocks noChangeArrowheads="1"/>
          </p:cNvSpPr>
          <p:nvPr/>
        </p:nvSpPr>
        <p:spPr bwMode="auto">
          <a:xfrm>
            <a:off x="1857375" y="214313"/>
            <a:ext cx="4929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Речь и коммуникация</a:t>
            </a:r>
          </a:p>
        </p:txBody>
      </p:sp>
      <p:sp>
        <p:nvSpPr>
          <p:cNvPr id="56322" name="Прямоугольник 5"/>
          <p:cNvSpPr>
            <a:spLocks noChangeArrowheads="1"/>
          </p:cNvSpPr>
          <p:nvPr/>
        </p:nvSpPr>
        <p:spPr bwMode="auto">
          <a:xfrm>
            <a:off x="1071563" y="928688"/>
            <a:ext cx="664368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Свойственно отставание в развитии речи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Говорит о себе в третьем лице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Редко обращается с вопросами к взрослому, отвечает же односложно или вообще молчит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В автономной речи использует сложные слова и речевые обороты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Избирательное отношение к словам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Ему хорошо в одиночестве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Не умеет общаться с детьми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С мамой различен (симбиоз – негативизм – безразличие)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Прямоугольник 1"/>
          <p:cNvSpPr>
            <a:spLocks noChangeArrowheads="1"/>
          </p:cNvSpPr>
          <p:nvPr/>
        </p:nvSpPr>
        <p:spPr bwMode="auto">
          <a:xfrm>
            <a:off x="428625" y="196850"/>
            <a:ext cx="8501063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Главная задача педагога </a:t>
            </a:r>
          </a:p>
          <a:p>
            <a:pPr algn="just"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 Вовлечь ребенка в индивидуальную и совместную деятельность. С этой целью нужно применять в работе с ним как можно больше разнообразных форм взаимодействия, обогащая его эмоциональный и интеллектуальный опыт.</a:t>
            </a:r>
          </a:p>
          <a:p>
            <a:pPr algn="just"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Для педагога часто должно быть более важно сформировать у ребенка желание учиться, чем добиться усвоения учебного материала.</a:t>
            </a:r>
          </a:p>
          <a:p>
            <a:pPr algn="just"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Аутичные дети видят смысл какой-либо деятельности только тогда, когда она четко заранее запрограммирована: дети должны знать, что делать в первую очередь, какую последовательность действий совершать, как закончить.</a:t>
            </a:r>
          </a:p>
          <a:p>
            <a:pPr algn="just"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Если ребенок будет видеть план своих действий, он станет более спокойным. Осмысленности необходимо добиваться при выполнении любого задания. Ребенок всегда должен знать, зачем он будет выполнять то или иное действие.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642938"/>
            <a:ext cx="6000750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 descr="&amp;Pcy;&amp;rcy;&amp;icy;&amp;zcy;&amp;ncy;&amp;acy;&amp;kcy;&amp;icy; &amp;gcy;&amp;icy;&amp;pcy;&amp;iecy;&amp;rcy;&amp;acy;&amp;kcy;&amp;tcy;&amp;icy;&amp;vcy;&amp;ncy;&amp;ocy;&amp;scy;&amp;tcy;&amp;icy; &amp;ucy; &amp;rcy;&amp;iecy;&amp;bcy;&amp;iecy;&amp;ncy;&amp;k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85750"/>
            <a:ext cx="32146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3" descr="&amp;Pcy;&amp;rcy;&amp;icy;&amp;zcy;&amp;ncy;&amp;acy;&amp;kcy;&amp;icy; &amp;gcy;&amp;icy;&amp;pcy;&amp;iecy;&amp;rcy;&amp;acy;&amp;kcy;&amp;tcy;&amp;icy;&amp;vcy;&amp;ncy;&amp;ocy;&amp;scy;&amp;tcy;&amp;icy; &amp;ucy; &amp;rcy;&amp;iecy;&amp;bcy;&amp;iecy;&amp;ncy;&amp;k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0" y="2251075"/>
            <a:ext cx="43815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4" descr="http://www.dedkazarepku.spb.ru/gi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4286250"/>
            <a:ext cx="41433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5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Факторы формирования синдрома</a:t>
            </a:r>
            <a:endParaRPr lang="ru-RU" sz="28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857375" y="1357313"/>
            <a:ext cx="500063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286500" y="1285875"/>
            <a:ext cx="714375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963988" y="1749425"/>
            <a:ext cx="7858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Прямоугольник 12"/>
          <p:cNvSpPr>
            <a:spLocks noChangeArrowheads="1"/>
          </p:cNvSpPr>
          <p:nvPr/>
        </p:nvSpPr>
        <p:spPr bwMode="auto">
          <a:xfrm>
            <a:off x="714375" y="157162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Биологические</a:t>
            </a:r>
            <a:r>
              <a:rPr lang="ru-RU" b="1">
                <a:latin typeface="Calibri" pitchFamily="34" charset="0"/>
              </a:rPr>
              <a:t> </a:t>
            </a:r>
          </a:p>
        </p:txBody>
      </p:sp>
      <p:sp>
        <p:nvSpPr>
          <p:cNvPr id="18438" name="Прямоугольник 13"/>
          <p:cNvSpPr>
            <a:spLocks noChangeArrowheads="1"/>
          </p:cNvSpPr>
          <p:nvPr/>
        </p:nvSpPr>
        <p:spPr bwMode="auto">
          <a:xfrm>
            <a:off x="3214688" y="2143125"/>
            <a:ext cx="2106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Генетические</a:t>
            </a:r>
          </a:p>
        </p:txBody>
      </p:sp>
      <p:sp>
        <p:nvSpPr>
          <p:cNvPr id="18439" name="Прямоугольник 14"/>
          <p:cNvSpPr>
            <a:spLocks noChangeArrowheads="1"/>
          </p:cNvSpPr>
          <p:nvPr/>
        </p:nvSpPr>
        <p:spPr bwMode="auto">
          <a:xfrm>
            <a:off x="5786438" y="1571625"/>
            <a:ext cx="3071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Факторы внешней среды</a:t>
            </a:r>
          </a:p>
        </p:txBody>
      </p:sp>
      <p:sp>
        <p:nvSpPr>
          <p:cNvPr id="18440" name="Прямоугольник 15"/>
          <p:cNvSpPr>
            <a:spLocks noChangeArrowheads="1"/>
          </p:cNvSpPr>
          <p:nvPr/>
        </p:nvSpPr>
        <p:spPr bwMode="auto">
          <a:xfrm>
            <a:off x="214313" y="2500313"/>
            <a:ext cx="25717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Течение беременности</a:t>
            </a:r>
          </a:p>
          <a:p>
            <a:r>
              <a:rPr lang="ru-RU" sz="2400">
                <a:latin typeface="Calibri" pitchFamily="34" charset="0"/>
              </a:rPr>
              <a:t>Употребление алкоголя</a:t>
            </a:r>
          </a:p>
          <a:p>
            <a:r>
              <a:rPr lang="ru-RU" sz="2400">
                <a:latin typeface="Calibri" pitchFamily="34" charset="0"/>
              </a:rPr>
              <a:t>Тяжелые роды</a:t>
            </a:r>
          </a:p>
          <a:p>
            <a:r>
              <a:rPr lang="ru-RU" sz="2400">
                <a:latin typeface="Calibri" pitchFamily="34" charset="0"/>
              </a:rPr>
              <a:t>Соматические заболевания в раннем возрасте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1185863" y="2171700"/>
            <a:ext cx="500062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4142581" y="2785269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6751638" y="2463800"/>
            <a:ext cx="6429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Прямоугольник 34"/>
          <p:cNvSpPr>
            <a:spLocks noChangeArrowheads="1"/>
          </p:cNvSpPr>
          <p:nvPr/>
        </p:nvSpPr>
        <p:spPr bwMode="auto">
          <a:xfrm>
            <a:off x="3429000" y="3286125"/>
            <a:ext cx="18573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Наличие СДВГ у родственников</a:t>
            </a:r>
          </a:p>
        </p:txBody>
      </p:sp>
      <p:sp>
        <p:nvSpPr>
          <p:cNvPr id="18445" name="Прямоугольник 35"/>
          <p:cNvSpPr>
            <a:spLocks noChangeArrowheads="1"/>
          </p:cNvSpPr>
          <p:nvPr/>
        </p:nvSpPr>
        <p:spPr bwMode="auto">
          <a:xfrm>
            <a:off x="5786438" y="3105150"/>
            <a:ext cx="3071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Экологическая обстановка (опосредованный фактор)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ЧТО  ТАКОЕ  ГИПЕРАКТИВНОСТЬ?</a:t>
            </a:r>
          </a:p>
        </p:txBody>
      </p:sp>
      <p:sp>
        <p:nvSpPr>
          <p:cNvPr id="19458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Основные признаки гиперактивности - нарушение внимания, чрезмерная двигательная активность, и импульсивность. В зависимости от присутствия или отсутствия специфических признаков синдром нарушения внимания с гиперактивностью разделен на три подтипа: </a:t>
            </a:r>
            <a:endParaRPr lang="ru-RU" sz="2800" b="1" i="1" smtClean="0"/>
          </a:p>
          <a:p>
            <a:pPr algn="ctr">
              <a:buFont typeface="Arial" charset="0"/>
              <a:buNone/>
            </a:pPr>
            <a:r>
              <a:rPr lang="ru-RU" sz="2800" b="1" i="1" smtClean="0"/>
              <a:t>дефицит внимания, гиперактивность, смешанный.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55650"/>
          </a:xfrm>
        </p:spPr>
        <p:txBody>
          <a:bodyPr/>
          <a:lstStyle/>
          <a:p>
            <a:r>
              <a:rPr lang="ru-RU" sz="2800" smtClean="0"/>
              <a:t>А. Дефицит внимания:</a:t>
            </a:r>
          </a:p>
        </p:txBody>
      </p:sp>
      <p:sp>
        <p:nvSpPr>
          <p:cNvPr id="20482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857250"/>
            <a:ext cx="8007350" cy="5238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 Снижено избирательное внимание: не может надолго сосредоточиться на предмете, деталях предмета, делает небрежные ошибки.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Не может сохранять внимание: ребенок не может выполнить задание до конца, несобран при его выполнении.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Впечатление, что не слушает, когда к нему обращаются.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Не выполняет прямые инструкции или не может их закончить.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Ему трудно организовывать свою деятельность, часто переключаются с одного занятия на другое.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Избегает или не любит задачи, которые требуют от него длительного умственного напряжения.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Часто теряет вещи, в которых он нуждается.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Легко отвлекается посторонним шумом.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Повышенная забывчивость в повседневной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smtClean="0"/>
              <a:t> </a:t>
            </a:r>
            <a:r>
              <a:rPr lang="ru-RU" sz="3200" smtClean="0"/>
              <a:t>В. Чрезмерная двигательная активность</a:t>
            </a:r>
            <a:r>
              <a:rPr lang="ru-RU" sz="4800" smtClean="0"/>
              <a:t>:</a:t>
            </a:r>
          </a:p>
        </p:txBody>
      </p:sp>
      <p:sp>
        <p:nvSpPr>
          <p:cNvPr id="21506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 При волнении интенсивные движения руками или ногами.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Часто встает с места.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Резкие подъемы с места и чрезмерный бег.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Ему трудно  участвовать в тихих действиях досуга.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Действует, как будто "заведенный".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Выкрики с места и другие шумные выходки во время занятий и т.д.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Говорит ответы прежде, чем были закончены вопросы.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Неспособность ждать своей очереди в играх, во время занятий и т.д.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 Вмешивается в разговор или деятельность других.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2145</Words>
  <Application>Microsoft Office PowerPoint</Application>
  <PresentationFormat>On-screen Show (4:3)</PresentationFormat>
  <Paragraphs>273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45</vt:i4>
      </vt:variant>
    </vt:vector>
  </HeadingPairs>
  <TitlesOfParts>
    <vt:vector size="61" baseType="lpstr">
      <vt:lpstr>Calibri</vt:lpstr>
      <vt:lpstr>Arial</vt:lpstr>
      <vt:lpstr>Wingdings</vt:lpstr>
      <vt:lpstr>Times New Roman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Дифференциальная диагностика детей с особенностями в развитии эмоциональной сферы (гиперактивные, агрессивные, тревожные и аутичные дети) </vt:lpstr>
      <vt:lpstr>Л.С. Выгодский писал: «Дефект какого-нибудь анализатора или интеллектуальный дефект не вызывает изолированного выпадения одной функции, а приводит к целому ряду отклонений».</vt:lpstr>
      <vt:lpstr>Слайд 3</vt:lpstr>
      <vt:lpstr> ВЗАИМОДЕЙСТВИЕ С ГИПЕРАКТИВНЫМИ ДЕТЬМИ</vt:lpstr>
      <vt:lpstr>Слайд 5</vt:lpstr>
      <vt:lpstr>Факторы формирования синдрома</vt:lpstr>
      <vt:lpstr>ЧТО  ТАКОЕ  ГИПЕРАКТИВНОСТЬ?</vt:lpstr>
      <vt:lpstr>А. Дефицит внимания:</vt:lpstr>
      <vt:lpstr> В. Чрезмерная двигательная активность:</vt:lpstr>
      <vt:lpstr> С. Смешанный: </vt:lpstr>
      <vt:lpstr>Психологическая характеристика гиперактивного ребенка</vt:lpstr>
      <vt:lpstr>Отличия активного ребенка от гиперактивного</vt:lpstr>
      <vt:lpstr>Слайд 13</vt:lpstr>
      <vt:lpstr>Слайд 14</vt:lpstr>
      <vt:lpstr>КАК   ПОМОЧЬ  ГИПЕРАКТИВНОМУ  РЕБЕНКУ? </vt:lpstr>
      <vt:lpstr>РАЗВИТИЕ   ДЕФИЦИТАРНЫХ   ФУНКЦИЙ</vt:lpstr>
      <vt:lpstr> СХЕМА   ОТРАБОТКИ   ФУНКЦИЙ</vt:lpstr>
      <vt:lpstr>ОТРАБОТКА   КОНКРЕТНЫХ  НАВЫКОВ   ВЗАИМОДЕЙСТВИЯ  СО  ВЗРОСЛЫМИ  И  СВЕРСТНИКАМИ</vt:lpstr>
      <vt:lpstr>Следующий этап: </vt:lpstr>
      <vt:lpstr>Три «западни» </vt:lpstr>
      <vt:lpstr>Слайд 21</vt:lpstr>
      <vt:lpstr>Взаимодействие с агрессивным ребенком</vt:lpstr>
      <vt:lpstr>Слайд 23</vt:lpstr>
      <vt:lpstr>Факторы формирования синдрома</vt:lpstr>
      <vt:lpstr>Слайд 25</vt:lpstr>
      <vt:lpstr>Слайд 26</vt:lpstr>
      <vt:lpstr>Психологические характеристики агрессивного ребенка</vt:lpstr>
      <vt:lpstr>  Первая категория - дети, склонные к проявлению физической агрессии. </vt:lpstr>
      <vt:lpstr>Вторая группа - дети, склонные к проявлению вербальной агрессии.</vt:lpstr>
      <vt:lpstr> Третья группа - дети, склонные к проявлению косвенной агрессии. </vt:lpstr>
      <vt:lpstr>Задачи родителей и педагогов:  </vt:lpstr>
      <vt:lpstr>Слайд 32</vt:lpstr>
      <vt:lpstr>Задача детей</vt:lpstr>
      <vt:lpstr>Взаимодействие с тревожными детьми</vt:lpstr>
      <vt:lpstr>Слайд 35</vt:lpstr>
      <vt:lpstr>Основными причинами возникновения тревожного поведения являются: </vt:lpstr>
      <vt:lpstr>Психологические особенности тревожного ребенка</vt:lpstr>
      <vt:lpstr>Рекомендации в работе с тревожными детьми</vt:lpstr>
      <vt:lpstr>Шпаргалка для взрослых или правила работы с тревожными детьми </vt:lpstr>
      <vt:lpstr>Слайд 40</vt:lpstr>
      <vt:lpstr>Факторы формирования</vt:lpstr>
      <vt:lpstr>Психофизиологические особенности проявления</vt:lpstr>
      <vt:lpstr>Слайд 43</vt:lpstr>
      <vt:lpstr>Слайд 44</vt:lpstr>
      <vt:lpstr>Слайд 45</vt:lpstr>
    </vt:vector>
  </TitlesOfParts>
  <Company>Евсеевская 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Дифференциальная диагностика детей с особенностями в развитии эмоциональной сферы (гиперактивные, агрессивные, тревожные и аутичные дети) </dc:title>
  <dc:creator>Психолог</dc:creator>
  <cp:lastModifiedBy>ВАЛЕНТИНА</cp:lastModifiedBy>
  <cp:revision>84</cp:revision>
  <dcterms:created xsi:type="dcterms:W3CDTF">2012-11-06T05:29:28Z</dcterms:created>
  <dcterms:modified xsi:type="dcterms:W3CDTF">2013-05-16T06:42:46Z</dcterms:modified>
</cp:coreProperties>
</file>