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318" r:id="rId3"/>
    <p:sldId id="319" r:id="rId4"/>
    <p:sldId id="320" r:id="rId5"/>
    <p:sldId id="321" r:id="rId6"/>
    <p:sldId id="351" r:id="rId7"/>
    <p:sldId id="350" r:id="rId8"/>
    <p:sldId id="323" r:id="rId9"/>
    <p:sldId id="324" r:id="rId10"/>
    <p:sldId id="330" r:id="rId11"/>
    <p:sldId id="273" r:id="rId12"/>
    <p:sldId id="275" r:id="rId13"/>
    <p:sldId id="276" r:id="rId14"/>
    <p:sldId id="331" r:id="rId15"/>
    <p:sldId id="332" r:id="rId16"/>
    <p:sldId id="334" r:id="rId17"/>
    <p:sldId id="336" r:id="rId18"/>
    <p:sldId id="352" r:id="rId19"/>
    <p:sldId id="353" r:id="rId20"/>
    <p:sldId id="354" r:id="rId21"/>
    <p:sldId id="355" r:id="rId22"/>
    <p:sldId id="278" r:id="rId23"/>
    <p:sldId id="29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5163D-D595-4503-86FE-DBD9A57F42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A429F5-E913-490A-A1A1-2236273662E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0000"/>
              </a:solidFill>
              <a:latin typeface="Book Antiqua" pitchFamily="18" charset="0"/>
            </a:rPr>
            <a:t>            ВНИМАНИЕ</a:t>
          </a:r>
          <a:endParaRPr lang="ru-RU" sz="3600" b="1" dirty="0">
            <a:solidFill>
              <a:srgbClr val="FF0000"/>
            </a:solidFill>
            <a:latin typeface="Book Antiqua" pitchFamily="18" charset="0"/>
          </a:endParaRPr>
        </a:p>
      </dgm:t>
    </dgm:pt>
    <dgm:pt modelId="{342D699F-6034-4B71-8CB0-78609CB78364}" type="parTrans" cxnId="{F288EC48-0508-4F96-B83D-56EEBEA302CB}">
      <dgm:prSet/>
      <dgm:spPr/>
      <dgm:t>
        <a:bodyPr/>
        <a:lstStyle/>
        <a:p>
          <a:endParaRPr lang="ru-RU"/>
        </a:p>
      </dgm:t>
    </dgm:pt>
    <dgm:pt modelId="{7D4EA1C4-D408-4200-90B1-9E4DE209FAE3}" type="sibTrans" cxnId="{F288EC48-0508-4F96-B83D-56EEBEA302CB}">
      <dgm:prSet/>
      <dgm:spPr/>
      <dgm:t>
        <a:bodyPr/>
        <a:lstStyle/>
        <a:p>
          <a:endParaRPr lang="ru-RU"/>
        </a:p>
      </dgm:t>
    </dgm:pt>
    <dgm:pt modelId="{55A94B75-2625-45AB-A53D-C7385DF55FEC}">
      <dgm:prSet phldrT="[Текст]" custT="1"/>
      <dgm:spPr/>
      <dgm:t>
        <a:bodyPr/>
        <a:lstStyle/>
        <a:p>
          <a:r>
            <a:rPr lang="ru-RU" sz="2400" b="1" dirty="0" smtClean="0">
              <a:latin typeface="Book Antiqua" pitchFamily="18" charset="0"/>
            </a:rPr>
            <a:t>ЦЕЛЕНАПРАВЛЕННОЕ СОСРЕДОТОЧЕНИЕ  СОЗНАНИЯ  НА КАКОМ-ЛИБО  ОБЪЕКТЕ  ИЛИ ДЕЯТЕЛЬНОСТИ</a:t>
          </a:r>
          <a:endParaRPr lang="ru-RU" sz="2400" b="1" dirty="0">
            <a:latin typeface="Book Antiqua" pitchFamily="18" charset="0"/>
          </a:endParaRPr>
        </a:p>
      </dgm:t>
    </dgm:pt>
    <dgm:pt modelId="{B3B2D631-8C4C-4D90-B80A-10997DD5D178}" type="parTrans" cxnId="{8FCC5424-83EC-4365-84FB-2D941D9E8FFB}">
      <dgm:prSet/>
      <dgm:spPr/>
      <dgm:t>
        <a:bodyPr/>
        <a:lstStyle/>
        <a:p>
          <a:endParaRPr lang="ru-RU"/>
        </a:p>
      </dgm:t>
    </dgm:pt>
    <dgm:pt modelId="{54568D31-8BCB-43FE-89FE-917B68F8DB35}" type="sibTrans" cxnId="{8FCC5424-83EC-4365-84FB-2D941D9E8FFB}">
      <dgm:prSet/>
      <dgm:spPr/>
      <dgm:t>
        <a:bodyPr/>
        <a:lstStyle/>
        <a:p>
          <a:endParaRPr lang="ru-RU"/>
        </a:p>
      </dgm:t>
    </dgm:pt>
    <dgm:pt modelId="{CDE1354E-C6C6-4F9C-8539-64BE5F380072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0000"/>
              </a:solidFill>
              <a:latin typeface="Book Antiqua" pitchFamily="18" charset="0"/>
            </a:rPr>
            <a:t>            ВНИМАНИЕ</a:t>
          </a:r>
          <a:endParaRPr lang="ru-RU" sz="3600" b="1" dirty="0">
            <a:solidFill>
              <a:srgbClr val="FF0000"/>
            </a:solidFill>
            <a:latin typeface="Book Antiqua" pitchFamily="18" charset="0"/>
          </a:endParaRPr>
        </a:p>
      </dgm:t>
    </dgm:pt>
    <dgm:pt modelId="{D6F5DB8F-CB90-4274-A3A0-250B95C99D9A}" type="parTrans" cxnId="{118C1777-02F1-40BE-BFDE-DCFEDC9C0C5B}">
      <dgm:prSet/>
      <dgm:spPr/>
      <dgm:t>
        <a:bodyPr/>
        <a:lstStyle/>
        <a:p>
          <a:endParaRPr lang="ru-RU"/>
        </a:p>
      </dgm:t>
    </dgm:pt>
    <dgm:pt modelId="{66EB4482-9F32-489C-8D5C-2DB040F14FB2}" type="sibTrans" cxnId="{118C1777-02F1-40BE-BFDE-DCFEDC9C0C5B}">
      <dgm:prSet/>
      <dgm:spPr/>
      <dgm:t>
        <a:bodyPr/>
        <a:lstStyle/>
        <a:p>
          <a:endParaRPr lang="ru-RU"/>
        </a:p>
      </dgm:t>
    </dgm:pt>
    <dgm:pt modelId="{E8E6DB40-C5E9-495E-94B9-E9B4E271B56B}">
      <dgm:prSet phldrT="[Текст]" custT="1"/>
      <dgm:spPr/>
      <dgm:t>
        <a:bodyPr/>
        <a:lstStyle/>
        <a:p>
          <a:r>
            <a:rPr lang="ru-RU" sz="2400" b="1" dirty="0" smtClean="0">
              <a:latin typeface="Book Antiqua" pitchFamily="18" charset="0"/>
            </a:rPr>
            <a:t>ЭТО  СПОСОБНОСТЬ  ЧЕЛОВЕКА СОСРЕДОТОЧИТЬСЯ  НА ОПРЕДЕЛЁННОМ  ОБЪЕКТЕ  И ЯВЛЕНИЯХ.</a:t>
          </a:r>
          <a:endParaRPr lang="ru-RU" sz="2400" b="1" dirty="0">
            <a:latin typeface="Book Antiqua" pitchFamily="18" charset="0"/>
          </a:endParaRPr>
        </a:p>
      </dgm:t>
    </dgm:pt>
    <dgm:pt modelId="{AD31E24A-21B7-4100-AFEE-075450CDBBDA}" type="parTrans" cxnId="{48F02CF6-86C9-43B5-9314-F0415DD96D4E}">
      <dgm:prSet/>
      <dgm:spPr/>
      <dgm:t>
        <a:bodyPr/>
        <a:lstStyle/>
        <a:p>
          <a:endParaRPr lang="ru-RU"/>
        </a:p>
      </dgm:t>
    </dgm:pt>
    <dgm:pt modelId="{9A527DE6-ECE4-40D3-8588-F93C3E17ACCB}" type="sibTrans" cxnId="{48F02CF6-86C9-43B5-9314-F0415DD96D4E}">
      <dgm:prSet/>
      <dgm:spPr/>
      <dgm:t>
        <a:bodyPr/>
        <a:lstStyle/>
        <a:p>
          <a:endParaRPr lang="ru-RU"/>
        </a:p>
      </dgm:t>
    </dgm:pt>
    <dgm:pt modelId="{D21CCF87-568B-4B3D-A952-6BB8445E286A}" type="pres">
      <dgm:prSet presAssocID="{72E5163D-D595-4503-86FE-DBD9A57F42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C6E96-31DB-445B-B574-A3AFA124602F}" type="pres">
      <dgm:prSet presAssocID="{68A429F5-E913-490A-A1A1-2236273662E5}" presName="parentText" presStyleLbl="node1" presStyleIdx="0" presStyleCnt="2" custScaleY="657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19E99-1520-4387-9184-8C9871583B5C}" type="pres">
      <dgm:prSet presAssocID="{68A429F5-E913-490A-A1A1-2236273662E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4712F-BB8F-42D1-BF22-F7E70395839C}" type="pres">
      <dgm:prSet presAssocID="{CDE1354E-C6C6-4F9C-8539-64BE5F38007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41BEE-D15B-48E0-A800-C04EE5F20018}" type="pres">
      <dgm:prSet presAssocID="{CDE1354E-C6C6-4F9C-8539-64BE5F38007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8760BD-E453-4D05-9841-2CAA3D5FE5C0}" type="presOf" srcId="{68A429F5-E913-490A-A1A1-2236273662E5}" destId="{44CC6E96-31DB-445B-B574-A3AFA124602F}" srcOrd="0" destOrd="0" presId="urn:microsoft.com/office/officeart/2005/8/layout/vList2"/>
    <dgm:cxn modelId="{92952C55-D156-4A17-9EEB-389888D6E2DA}" type="presOf" srcId="{72E5163D-D595-4503-86FE-DBD9A57F4272}" destId="{D21CCF87-568B-4B3D-A952-6BB8445E286A}" srcOrd="0" destOrd="0" presId="urn:microsoft.com/office/officeart/2005/8/layout/vList2"/>
    <dgm:cxn modelId="{F288EC48-0508-4F96-B83D-56EEBEA302CB}" srcId="{72E5163D-D595-4503-86FE-DBD9A57F4272}" destId="{68A429F5-E913-490A-A1A1-2236273662E5}" srcOrd="0" destOrd="0" parTransId="{342D699F-6034-4B71-8CB0-78609CB78364}" sibTransId="{7D4EA1C4-D408-4200-90B1-9E4DE209FAE3}"/>
    <dgm:cxn modelId="{8FCC5424-83EC-4365-84FB-2D941D9E8FFB}" srcId="{68A429F5-E913-490A-A1A1-2236273662E5}" destId="{55A94B75-2625-45AB-A53D-C7385DF55FEC}" srcOrd="0" destOrd="0" parTransId="{B3B2D631-8C4C-4D90-B80A-10997DD5D178}" sibTransId="{54568D31-8BCB-43FE-89FE-917B68F8DB35}"/>
    <dgm:cxn modelId="{FC5F11FE-F6CE-4D08-B6C7-3C979B9E18B5}" type="presOf" srcId="{CDE1354E-C6C6-4F9C-8539-64BE5F380072}" destId="{B944712F-BB8F-42D1-BF22-F7E70395839C}" srcOrd="0" destOrd="0" presId="urn:microsoft.com/office/officeart/2005/8/layout/vList2"/>
    <dgm:cxn modelId="{C54484D4-277A-45B2-92F9-F8A5B2572A58}" type="presOf" srcId="{55A94B75-2625-45AB-A53D-C7385DF55FEC}" destId="{1D519E99-1520-4387-9184-8C9871583B5C}" srcOrd="0" destOrd="0" presId="urn:microsoft.com/office/officeart/2005/8/layout/vList2"/>
    <dgm:cxn modelId="{8FDAB25F-581C-488F-B8D3-3B905000906F}" type="presOf" srcId="{E8E6DB40-C5E9-495E-94B9-E9B4E271B56B}" destId="{26241BEE-D15B-48E0-A800-C04EE5F20018}" srcOrd="0" destOrd="0" presId="urn:microsoft.com/office/officeart/2005/8/layout/vList2"/>
    <dgm:cxn modelId="{48F02CF6-86C9-43B5-9314-F0415DD96D4E}" srcId="{CDE1354E-C6C6-4F9C-8539-64BE5F380072}" destId="{E8E6DB40-C5E9-495E-94B9-E9B4E271B56B}" srcOrd="0" destOrd="0" parTransId="{AD31E24A-21B7-4100-AFEE-075450CDBBDA}" sibTransId="{9A527DE6-ECE4-40D3-8588-F93C3E17ACCB}"/>
    <dgm:cxn modelId="{118C1777-02F1-40BE-BFDE-DCFEDC9C0C5B}" srcId="{72E5163D-D595-4503-86FE-DBD9A57F4272}" destId="{CDE1354E-C6C6-4F9C-8539-64BE5F380072}" srcOrd="1" destOrd="0" parTransId="{D6F5DB8F-CB90-4274-A3A0-250B95C99D9A}" sibTransId="{66EB4482-9F32-489C-8D5C-2DB040F14FB2}"/>
    <dgm:cxn modelId="{4D4BF72F-97CA-422A-BFA3-04881A42B1C0}" type="presParOf" srcId="{D21CCF87-568B-4B3D-A952-6BB8445E286A}" destId="{44CC6E96-31DB-445B-B574-A3AFA124602F}" srcOrd="0" destOrd="0" presId="urn:microsoft.com/office/officeart/2005/8/layout/vList2"/>
    <dgm:cxn modelId="{52CF4DE1-1371-42CB-9B1F-8AFF5337C404}" type="presParOf" srcId="{D21CCF87-568B-4B3D-A952-6BB8445E286A}" destId="{1D519E99-1520-4387-9184-8C9871583B5C}" srcOrd="1" destOrd="0" presId="urn:microsoft.com/office/officeart/2005/8/layout/vList2"/>
    <dgm:cxn modelId="{3CF7D5D2-4E29-401A-A089-B0070B758D23}" type="presParOf" srcId="{D21CCF87-568B-4B3D-A952-6BB8445E286A}" destId="{B944712F-BB8F-42D1-BF22-F7E70395839C}" srcOrd="2" destOrd="0" presId="urn:microsoft.com/office/officeart/2005/8/layout/vList2"/>
    <dgm:cxn modelId="{175160A0-5779-460D-A130-59B291A2F4DD}" type="presParOf" srcId="{D21CCF87-568B-4B3D-A952-6BB8445E286A}" destId="{26241BEE-D15B-48E0-A800-C04EE5F2001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C9D4F-177E-494C-AA70-69C8AE86D32C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53E32-EB48-4695-A4B1-AD023DC3CA2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Comic Sans MS" pitchFamily="66" charset="0"/>
            </a:rPr>
            <a:t>Непроизвольным</a:t>
          </a:r>
          <a:r>
            <a:rPr lang="ru-RU" sz="2800" b="1" dirty="0" smtClean="0">
              <a:latin typeface="Comic Sans MS" pitchFamily="66" charset="0"/>
            </a:rPr>
            <a:t> </a:t>
          </a:r>
          <a:endParaRPr lang="ru-RU" sz="2800" b="1" dirty="0">
            <a:latin typeface="Comic Sans MS" pitchFamily="66" charset="0"/>
          </a:endParaRPr>
        </a:p>
      </dgm:t>
    </dgm:pt>
    <dgm:pt modelId="{5BD5EBD5-CA4E-4093-906C-367F1E95C7EA}" type="parTrans" cxnId="{C626B8F8-B031-4ECF-8071-47DD2D88F933}">
      <dgm:prSet/>
      <dgm:spPr/>
      <dgm:t>
        <a:bodyPr/>
        <a:lstStyle/>
        <a:p>
          <a:endParaRPr lang="ru-RU"/>
        </a:p>
      </dgm:t>
    </dgm:pt>
    <dgm:pt modelId="{8FDEF0C3-44C4-4E64-9B35-64958B17ED2D}" type="sibTrans" cxnId="{C626B8F8-B031-4ECF-8071-47DD2D88F933}">
      <dgm:prSet/>
      <dgm:spPr/>
      <dgm:t>
        <a:bodyPr/>
        <a:lstStyle/>
        <a:p>
          <a:endParaRPr lang="ru-RU"/>
        </a:p>
      </dgm:t>
    </dgm:pt>
    <dgm:pt modelId="{E4A88A8B-2E11-4D21-AECC-BAA8BAC11AB5}">
      <dgm:prSet phldrT="[Текст]"/>
      <dgm:spPr/>
      <dgm:t>
        <a:bodyPr/>
        <a:lstStyle/>
        <a:p>
          <a:r>
            <a:rPr lang="ru-RU" b="1" dirty="0" smtClean="0">
              <a:effectLst/>
              <a:latin typeface="Book Antiqua" pitchFamily="18" charset="0"/>
            </a:rPr>
            <a:t>не имеющее цели  и волевого усилия</a:t>
          </a:r>
          <a:endParaRPr lang="ru-RU" dirty="0">
            <a:latin typeface="Book Antiqua" pitchFamily="18" charset="0"/>
          </a:endParaRPr>
        </a:p>
      </dgm:t>
    </dgm:pt>
    <dgm:pt modelId="{1AD63FE1-DCE6-4F3A-A90F-C3B68EF5B0C5}" type="parTrans" cxnId="{1D0A0188-B62B-4BC7-8264-2983FA9A6844}">
      <dgm:prSet/>
      <dgm:spPr/>
      <dgm:t>
        <a:bodyPr/>
        <a:lstStyle/>
        <a:p>
          <a:endParaRPr lang="ru-RU"/>
        </a:p>
      </dgm:t>
    </dgm:pt>
    <dgm:pt modelId="{61612C43-7BAF-43F2-9456-4837FB85531E}" type="sibTrans" cxnId="{1D0A0188-B62B-4BC7-8264-2983FA9A6844}">
      <dgm:prSet/>
      <dgm:spPr/>
      <dgm:t>
        <a:bodyPr/>
        <a:lstStyle/>
        <a:p>
          <a:endParaRPr lang="ru-RU"/>
        </a:p>
      </dgm:t>
    </dgm:pt>
    <dgm:pt modelId="{8B76EE5B-7E74-4B15-9060-0497C655B08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Comic Sans MS" pitchFamily="66" charset="0"/>
            </a:rPr>
            <a:t>Произвольным </a:t>
          </a:r>
          <a:endParaRPr lang="ru-RU" sz="28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189FA6F8-7551-4C26-BF53-1AF84AFC921D}" type="parTrans" cxnId="{F9473336-89F8-4A73-8C5F-B647F8BFE723}">
      <dgm:prSet/>
      <dgm:spPr/>
      <dgm:t>
        <a:bodyPr/>
        <a:lstStyle/>
        <a:p>
          <a:endParaRPr lang="ru-RU"/>
        </a:p>
      </dgm:t>
    </dgm:pt>
    <dgm:pt modelId="{6226AC9F-0C10-4512-B09F-DD7735C46F2C}" type="sibTrans" cxnId="{F9473336-89F8-4A73-8C5F-B647F8BFE723}">
      <dgm:prSet/>
      <dgm:spPr/>
      <dgm:t>
        <a:bodyPr/>
        <a:lstStyle/>
        <a:p>
          <a:endParaRPr lang="ru-RU"/>
        </a:p>
      </dgm:t>
    </dgm:pt>
    <dgm:pt modelId="{76015A01-F3AA-490F-BE2D-E0957CC59AD9}">
      <dgm:prSet phldrT="[Текст]"/>
      <dgm:spPr/>
      <dgm:t>
        <a:bodyPr/>
        <a:lstStyle/>
        <a:p>
          <a:r>
            <a:rPr lang="ru-RU" b="1" dirty="0" smtClean="0">
              <a:effectLst/>
              <a:latin typeface="Book Antiqua" pitchFamily="18" charset="0"/>
            </a:rPr>
            <a:t>наличие цели и  активное её поддержание посредством  силы воли</a:t>
          </a:r>
          <a:endParaRPr lang="ru-RU" dirty="0">
            <a:latin typeface="Book Antiqua" pitchFamily="18" charset="0"/>
          </a:endParaRPr>
        </a:p>
      </dgm:t>
    </dgm:pt>
    <dgm:pt modelId="{6FC9283B-E20D-4F3C-8E22-D5B5877431EF}" type="parTrans" cxnId="{F42F52D4-5364-4454-9070-363CFC7CD9AE}">
      <dgm:prSet/>
      <dgm:spPr/>
      <dgm:t>
        <a:bodyPr/>
        <a:lstStyle/>
        <a:p>
          <a:endParaRPr lang="ru-RU"/>
        </a:p>
      </dgm:t>
    </dgm:pt>
    <dgm:pt modelId="{DB036F1F-1496-412F-9865-AA3E250E5D98}" type="sibTrans" cxnId="{F42F52D4-5364-4454-9070-363CFC7CD9AE}">
      <dgm:prSet/>
      <dgm:spPr/>
      <dgm:t>
        <a:bodyPr/>
        <a:lstStyle/>
        <a:p>
          <a:endParaRPr lang="ru-RU"/>
        </a:p>
      </dgm:t>
    </dgm:pt>
    <dgm:pt modelId="{1F2E12EB-809F-498E-B064-248815BB6751}" type="pres">
      <dgm:prSet presAssocID="{FA8C9D4F-177E-494C-AA70-69C8AE86D32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EB3BEC-AD09-4643-AE9D-D5C3C68789E4}" type="pres">
      <dgm:prSet presAssocID="{51B53E32-EB48-4695-A4B1-AD023DC3CA23}" presName="linNode" presStyleCnt="0"/>
      <dgm:spPr/>
    </dgm:pt>
    <dgm:pt modelId="{F9FF966E-8DD2-4B71-ADD0-9E5FA561D38E}" type="pres">
      <dgm:prSet presAssocID="{51B53E32-EB48-4695-A4B1-AD023DC3CA23}" presName="parentShp" presStyleLbl="node1" presStyleIdx="0" presStyleCnt="2" custScaleX="169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9BF35-298F-4F4F-AD40-4185DD332BCB}" type="pres">
      <dgm:prSet presAssocID="{51B53E32-EB48-4695-A4B1-AD023DC3CA2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EB7D4-2575-48A2-B0A0-75B93F0D2DDC}" type="pres">
      <dgm:prSet presAssocID="{8FDEF0C3-44C4-4E64-9B35-64958B17ED2D}" presName="spacing" presStyleCnt="0"/>
      <dgm:spPr/>
    </dgm:pt>
    <dgm:pt modelId="{BC42CDC8-FBC1-44E3-AAAE-95F64780A7CD}" type="pres">
      <dgm:prSet presAssocID="{8B76EE5B-7E74-4B15-9060-0497C655B083}" presName="linNode" presStyleCnt="0"/>
      <dgm:spPr/>
    </dgm:pt>
    <dgm:pt modelId="{0CDD53C5-3CE2-4C68-B1EA-7C0431A32C3E}" type="pres">
      <dgm:prSet presAssocID="{8B76EE5B-7E74-4B15-9060-0497C655B083}" presName="parentShp" presStyleLbl="node1" presStyleIdx="1" presStyleCnt="2" custScaleX="135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C1A80-205E-4165-A988-B96C90FF9E74}" type="pres">
      <dgm:prSet presAssocID="{8B76EE5B-7E74-4B15-9060-0497C655B08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0A0188-B62B-4BC7-8264-2983FA9A6844}" srcId="{51B53E32-EB48-4695-A4B1-AD023DC3CA23}" destId="{E4A88A8B-2E11-4D21-AECC-BAA8BAC11AB5}" srcOrd="0" destOrd="0" parTransId="{1AD63FE1-DCE6-4F3A-A90F-C3B68EF5B0C5}" sibTransId="{61612C43-7BAF-43F2-9456-4837FB85531E}"/>
    <dgm:cxn modelId="{C626B8F8-B031-4ECF-8071-47DD2D88F933}" srcId="{FA8C9D4F-177E-494C-AA70-69C8AE86D32C}" destId="{51B53E32-EB48-4695-A4B1-AD023DC3CA23}" srcOrd="0" destOrd="0" parTransId="{5BD5EBD5-CA4E-4093-906C-367F1E95C7EA}" sibTransId="{8FDEF0C3-44C4-4E64-9B35-64958B17ED2D}"/>
    <dgm:cxn modelId="{F9473336-89F8-4A73-8C5F-B647F8BFE723}" srcId="{FA8C9D4F-177E-494C-AA70-69C8AE86D32C}" destId="{8B76EE5B-7E74-4B15-9060-0497C655B083}" srcOrd="1" destOrd="0" parTransId="{189FA6F8-7551-4C26-BF53-1AF84AFC921D}" sibTransId="{6226AC9F-0C10-4512-B09F-DD7735C46F2C}"/>
    <dgm:cxn modelId="{07AC37C7-946E-4574-8A3D-E6B41C6FD14A}" type="presOf" srcId="{51B53E32-EB48-4695-A4B1-AD023DC3CA23}" destId="{F9FF966E-8DD2-4B71-ADD0-9E5FA561D38E}" srcOrd="0" destOrd="0" presId="urn:microsoft.com/office/officeart/2005/8/layout/vList6"/>
    <dgm:cxn modelId="{7F19A500-9072-4170-BC7C-72EAEB52BC6D}" type="presOf" srcId="{E4A88A8B-2E11-4D21-AECC-BAA8BAC11AB5}" destId="{C679BF35-298F-4F4F-AD40-4185DD332BCB}" srcOrd="0" destOrd="0" presId="urn:microsoft.com/office/officeart/2005/8/layout/vList6"/>
    <dgm:cxn modelId="{1D232CA0-979A-4ECA-96DC-9158B263124C}" type="presOf" srcId="{8B76EE5B-7E74-4B15-9060-0497C655B083}" destId="{0CDD53C5-3CE2-4C68-B1EA-7C0431A32C3E}" srcOrd="0" destOrd="0" presId="urn:microsoft.com/office/officeart/2005/8/layout/vList6"/>
    <dgm:cxn modelId="{D9C38F9F-708A-4C61-B7FA-7E4D2831637A}" type="presOf" srcId="{FA8C9D4F-177E-494C-AA70-69C8AE86D32C}" destId="{1F2E12EB-809F-498E-B064-248815BB6751}" srcOrd="0" destOrd="0" presId="urn:microsoft.com/office/officeart/2005/8/layout/vList6"/>
    <dgm:cxn modelId="{F42F52D4-5364-4454-9070-363CFC7CD9AE}" srcId="{8B76EE5B-7E74-4B15-9060-0497C655B083}" destId="{76015A01-F3AA-490F-BE2D-E0957CC59AD9}" srcOrd="0" destOrd="0" parTransId="{6FC9283B-E20D-4F3C-8E22-D5B5877431EF}" sibTransId="{DB036F1F-1496-412F-9865-AA3E250E5D98}"/>
    <dgm:cxn modelId="{791E5235-8FA0-4792-ADD4-E4B78E2F8C20}" type="presOf" srcId="{76015A01-F3AA-490F-BE2D-E0957CC59AD9}" destId="{925C1A80-205E-4165-A988-B96C90FF9E74}" srcOrd="0" destOrd="0" presId="urn:microsoft.com/office/officeart/2005/8/layout/vList6"/>
    <dgm:cxn modelId="{C6D25476-9915-4CE7-BFA9-5697ECBDEFB9}" type="presParOf" srcId="{1F2E12EB-809F-498E-B064-248815BB6751}" destId="{DCEB3BEC-AD09-4643-AE9D-D5C3C68789E4}" srcOrd="0" destOrd="0" presId="urn:microsoft.com/office/officeart/2005/8/layout/vList6"/>
    <dgm:cxn modelId="{515343BF-653A-40BD-BAEC-CB06A64724DD}" type="presParOf" srcId="{DCEB3BEC-AD09-4643-AE9D-D5C3C68789E4}" destId="{F9FF966E-8DD2-4B71-ADD0-9E5FA561D38E}" srcOrd="0" destOrd="0" presId="urn:microsoft.com/office/officeart/2005/8/layout/vList6"/>
    <dgm:cxn modelId="{33672969-9754-40EC-A8BC-4024D5D5ECEB}" type="presParOf" srcId="{DCEB3BEC-AD09-4643-AE9D-D5C3C68789E4}" destId="{C679BF35-298F-4F4F-AD40-4185DD332BCB}" srcOrd="1" destOrd="0" presId="urn:microsoft.com/office/officeart/2005/8/layout/vList6"/>
    <dgm:cxn modelId="{E974DB07-394E-4C47-8661-766A16784A69}" type="presParOf" srcId="{1F2E12EB-809F-498E-B064-248815BB6751}" destId="{DA1EB7D4-2575-48A2-B0A0-75B93F0D2DDC}" srcOrd="1" destOrd="0" presId="urn:microsoft.com/office/officeart/2005/8/layout/vList6"/>
    <dgm:cxn modelId="{F9D945A8-080C-4E32-A7B6-2DDCC50A7622}" type="presParOf" srcId="{1F2E12EB-809F-498E-B064-248815BB6751}" destId="{BC42CDC8-FBC1-44E3-AAAE-95F64780A7CD}" srcOrd="2" destOrd="0" presId="urn:microsoft.com/office/officeart/2005/8/layout/vList6"/>
    <dgm:cxn modelId="{2750E61C-4014-4B25-8631-09FC4F46704C}" type="presParOf" srcId="{BC42CDC8-FBC1-44E3-AAAE-95F64780A7CD}" destId="{0CDD53C5-3CE2-4C68-B1EA-7C0431A32C3E}" srcOrd="0" destOrd="0" presId="urn:microsoft.com/office/officeart/2005/8/layout/vList6"/>
    <dgm:cxn modelId="{14BFA884-9E65-493D-8513-4FD675C12C32}" type="presParOf" srcId="{BC42CDC8-FBC1-44E3-AAAE-95F64780A7CD}" destId="{925C1A80-205E-4165-A988-B96C90FF9E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C1D8B9-1DC9-4C0E-8E1A-194E5102D8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E18D9E-6458-4415-80AD-E68C543A803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Book Antiqua" pitchFamily="18" charset="0"/>
            </a:rPr>
            <a:t>Устойчивое, но слабо </a:t>
          </a:r>
          <a:r>
            <a:rPr lang="ru-RU" sz="2400" b="1" dirty="0" smtClean="0">
              <a:solidFill>
                <a:schemeClr val="tx1"/>
              </a:solidFill>
              <a:effectLst/>
              <a:latin typeface="Book Antiqua" pitchFamily="18" charset="0"/>
            </a:rPr>
            <a:t>переключаемое внимание: дети могут долго и старательно решать одну задачу, но с трудом переходят к следующей.</a:t>
          </a:r>
          <a:endParaRPr lang="ru-RU" sz="2400" dirty="0">
            <a:solidFill>
              <a:schemeClr val="tx1"/>
            </a:solidFill>
            <a:latin typeface="Book Antiqua" pitchFamily="18" charset="0"/>
          </a:endParaRPr>
        </a:p>
      </dgm:t>
    </dgm:pt>
    <dgm:pt modelId="{5F27966E-54F7-46A8-9299-48AACBD40705}" type="parTrans" cxnId="{843A96D8-CDAD-4578-A8D9-9AC8FB62132E}">
      <dgm:prSet/>
      <dgm:spPr/>
      <dgm:t>
        <a:bodyPr/>
        <a:lstStyle/>
        <a:p>
          <a:endParaRPr lang="ru-RU"/>
        </a:p>
      </dgm:t>
    </dgm:pt>
    <dgm:pt modelId="{166D15E4-889B-4E01-B679-48002E74F0B9}" type="sibTrans" cxnId="{843A96D8-CDAD-4578-A8D9-9AC8FB62132E}">
      <dgm:prSet/>
      <dgm:spPr/>
      <dgm:t>
        <a:bodyPr/>
        <a:lstStyle/>
        <a:p>
          <a:endParaRPr lang="ru-RU"/>
        </a:p>
      </dgm:t>
    </dgm:pt>
    <dgm:pt modelId="{5EBB376F-DF3A-4836-BF7E-E5FDECDD5B4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Book Antiqua" pitchFamily="18" charset="0"/>
            </a:rPr>
            <a:t>Легко переключаемое</a:t>
          </a:r>
          <a:r>
            <a:rPr kumimoji="0" lang="ru-RU" sz="2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rPr>
            <a:t>внимание в процессе работы, но так же и легко отвлекаемое на посторонние моменты.</a:t>
          </a:r>
          <a:r>
            <a:rPr lang="ru-RU" sz="2400" b="1" dirty="0" smtClean="0">
              <a:solidFill>
                <a:schemeClr val="tx1"/>
              </a:solidFill>
              <a:latin typeface="Book Antiqua" pitchFamily="18" charset="0"/>
            </a:rPr>
            <a:t>  </a:t>
          </a:r>
          <a:endParaRPr lang="ru-RU" sz="2400" b="1" dirty="0">
            <a:solidFill>
              <a:schemeClr val="tx1"/>
            </a:solidFill>
            <a:latin typeface="Book Antiqua" pitchFamily="18" charset="0"/>
          </a:endParaRPr>
        </a:p>
      </dgm:t>
    </dgm:pt>
    <dgm:pt modelId="{18156CAD-E85B-4466-B059-48C1DBA178AA}" type="parTrans" cxnId="{96389063-7627-4057-BFD3-8BB46CABEC2E}">
      <dgm:prSet/>
      <dgm:spPr/>
      <dgm:t>
        <a:bodyPr/>
        <a:lstStyle/>
        <a:p>
          <a:endParaRPr lang="ru-RU"/>
        </a:p>
      </dgm:t>
    </dgm:pt>
    <dgm:pt modelId="{FF9D1F8C-365B-4DB7-B59D-62BC0D7255A1}" type="sibTrans" cxnId="{96389063-7627-4057-BFD3-8BB46CABEC2E}">
      <dgm:prSet/>
      <dgm:spPr/>
      <dgm:t>
        <a:bodyPr/>
        <a:lstStyle/>
        <a:p>
          <a:endParaRPr lang="ru-RU"/>
        </a:p>
      </dgm:t>
    </dgm:pt>
    <dgm:pt modelId="{B7EAF533-4734-4EC8-B54F-115A8FBA869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Book Antiqua" pitchFamily="18" charset="0"/>
            </a:rPr>
            <a:t>Хорошо </a:t>
          </a:r>
          <a:r>
            <a:rPr kumimoji="0" lang="ru-RU" sz="2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rPr>
            <a:t>организованное внимание сочетается с малым объёмом. </a:t>
          </a:r>
          <a:r>
            <a:rPr lang="ru-RU" sz="2400" dirty="0" smtClean="0">
              <a:latin typeface="Book Antiqua" pitchFamily="18" charset="0"/>
            </a:rPr>
            <a:t> </a:t>
          </a:r>
          <a:endParaRPr lang="ru-RU" sz="2400" dirty="0">
            <a:latin typeface="Book Antiqua" pitchFamily="18" charset="0"/>
          </a:endParaRPr>
        </a:p>
      </dgm:t>
    </dgm:pt>
    <dgm:pt modelId="{174A820D-C3B4-4E98-94DF-86BB50DA4B1E}" type="parTrans" cxnId="{33093C12-4772-44B1-9E54-26E13CC2716C}">
      <dgm:prSet/>
      <dgm:spPr/>
      <dgm:t>
        <a:bodyPr/>
        <a:lstStyle/>
        <a:p>
          <a:endParaRPr lang="ru-RU"/>
        </a:p>
      </dgm:t>
    </dgm:pt>
    <dgm:pt modelId="{075E9A4D-3BEC-457C-A84B-4573C69031ED}" type="sibTrans" cxnId="{33093C12-4772-44B1-9E54-26E13CC2716C}">
      <dgm:prSet/>
      <dgm:spPr/>
      <dgm:t>
        <a:bodyPr/>
        <a:lstStyle/>
        <a:p>
          <a:endParaRPr lang="ru-RU"/>
        </a:p>
      </dgm:t>
    </dgm:pt>
    <dgm:pt modelId="{9AA61557-9AFE-4D0E-865A-6CD1A2B5237F}" type="pres">
      <dgm:prSet presAssocID="{EAC1D8B9-1DC9-4C0E-8E1A-194E5102D8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11EDE3-1A91-47EF-959E-D4668D7E1392}" type="pres">
      <dgm:prSet presAssocID="{B4E18D9E-6458-4415-80AD-E68C543A8034}" presName="parentLin" presStyleCnt="0"/>
      <dgm:spPr/>
    </dgm:pt>
    <dgm:pt modelId="{7FEF444D-EA56-467A-88BD-25315E95ED14}" type="pres">
      <dgm:prSet presAssocID="{B4E18D9E-6458-4415-80AD-E68C543A803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DCC6295-21CD-4659-A27A-BFE18FCA083B}" type="pres">
      <dgm:prSet presAssocID="{B4E18D9E-6458-4415-80AD-E68C543A8034}" presName="parentText" presStyleLbl="node1" presStyleIdx="0" presStyleCnt="3" custScaleX="121650" custScaleY="244680" custLinFactNeighborX="8796" custLinFactNeighborY="-26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BC4A6-550D-4D53-B148-53CE88DD3D9D}" type="pres">
      <dgm:prSet presAssocID="{B4E18D9E-6458-4415-80AD-E68C543A8034}" presName="negativeSpace" presStyleCnt="0"/>
      <dgm:spPr/>
    </dgm:pt>
    <dgm:pt modelId="{C11E4326-ACBC-4EE3-933D-8CB5FAF33CB0}" type="pres">
      <dgm:prSet presAssocID="{B4E18D9E-6458-4415-80AD-E68C543A8034}" presName="childText" presStyleLbl="conFgAcc1" presStyleIdx="0" presStyleCnt="3">
        <dgm:presLayoutVars>
          <dgm:bulletEnabled val="1"/>
        </dgm:presLayoutVars>
      </dgm:prSet>
      <dgm:spPr/>
    </dgm:pt>
    <dgm:pt modelId="{1C806574-8190-48F3-9E00-164F3C2B3CFE}" type="pres">
      <dgm:prSet presAssocID="{166D15E4-889B-4E01-B679-48002E74F0B9}" presName="spaceBetweenRectangles" presStyleCnt="0"/>
      <dgm:spPr/>
    </dgm:pt>
    <dgm:pt modelId="{1F8BFBA0-AFDE-433C-8D85-55A344BE9238}" type="pres">
      <dgm:prSet presAssocID="{5EBB376F-DF3A-4836-BF7E-E5FDECDD5B43}" presName="parentLin" presStyleCnt="0"/>
      <dgm:spPr/>
    </dgm:pt>
    <dgm:pt modelId="{CE4E7B6E-E765-46F8-BFF5-021712AC2EF7}" type="pres">
      <dgm:prSet presAssocID="{5EBB376F-DF3A-4836-BF7E-E5FDECDD5B4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980B47-F00B-40A2-8211-022A8510912E}" type="pres">
      <dgm:prSet presAssocID="{5EBB376F-DF3A-4836-BF7E-E5FDECDD5B43}" presName="parentText" presStyleLbl="node1" presStyleIdx="1" presStyleCnt="3" custScaleX="119225" custScaleY="229546" custLinFactNeighborX="28020" custLinFactNeighborY="-348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F1638-A828-485A-9497-C0B44D5F2F53}" type="pres">
      <dgm:prSet presAssocID="{5EBB376F-DF3A-4836-BF7E-E5FDECDD5B43}" presName="negativeSpace" presStyleCnt="0"/>
      <dgm:spPr/>
    </dgm:pt>
    <dgm:pt modelId="{5C062156-2517-4509-8297-DE4334B1BDC3}" type="pres">
      <dgm:prSet presAssocID="{5EBB376F-DF3A-4836-BF7E-E5FDECDD5B43}" presName="childText" presStyleLbl="conFgAcc1" presStyleIdx="1" presStyleCnt="3">
        <dgm:presLayoutVars>
          <dgm:bulletEnabled val="1"/>
        </dgm:presLayoutVars>
      </dgm:prSet>
      <dgm:spPr/>
    </dgm:pt>
    <dgm:pt modelId="{5ACEC6F8-8E82-4169-B2E7-EBB6FF42D632}" type="pres">
      <dgm:prSet presAssocID="{FF9D1F8C-365B-4DB7-B59D-62BC0D7255A1}" presName="spaceBetweenRectangles" presStyleCnt="0"/>
      <dgm:spPr/>
    </dgm:pt>
    <dgm:pt modelId="{BF94697C-E3D6-4C9E-8182-DB7029E766C0}" type="pres">
      <dgm:prSet presAssocID="{B7EAF533-4734-4EC8-B54F-115A8FBA869E}" presName="parentLin" presStyleCnt="0"/>
      <dgm:spPr/>
    </dgm:pt>
    <dgm:pt modelId="{B87C14CF-CF2E-4F2A-9B1D-F9A38A65189A}" type="pres">
      <dgm:prSet presAssocID="{B7EAF533-4734-4EC8-B54F-115A8FBA869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F841644-6FA2-40CF-94B6-DF23ED2D1182}" type="pres">
      <dgm:prSet presAssocID="{B7EAF533-4734-4EC8-B54F-115A8FBA869E}" presName="parentText" presStyleLbl="node1" presStyleIdx="2" presStyleCnt="3" custScaleX="118904" custScaleY="141848" custLinFactNeighborX="47244" custLinFactNeighborY="-18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81BAD-0087-4B83-A772-C33AAEC09EFE}" type="pres">
      <dgm:prSet presAssocID="{B7EAF533-4734-4EC8-B54F-115A8FBA869E}" presName="negativeSpace" presStyleCnt="0"/>
      <dgm:spPr/>
    </dgm:pt>
    <dgm:pt modelId="{3928F4B4-CB2C-4861-8C3C-7F1D3EFC809C}" type="pres">
      <dgm:prSet presAssocID="{B7EAF533-4734-4EC8-B54F-115A8FBA869E}" presName="childText" presStyleLbl="conFgAcc1" presStyleIdx="2" presStyleCnt="3" custLinFactNeighborY="-47629">
        <dgm:presLayoutVars>
          <dgm:bulletEnabled val="1"/>
        </dgm:presLayoutVars>
      </dgm:prSet>
      <dgm:spPr/>
    </dgm:pt>
  </dgm:ptLst>
  <dgm:cxnLst>
    <dgm:cxn modelId="{AAF290B0-0BA6-4026-87FB-A16EB82BA9FC}" type="presOf" srcId="{B7EAF533-4734-4EC8-B54F-115A8FBA869E}" destId="{B87C14CF-CF2E-4F2A-9B1D-F9A38A65189A}" srcOrd="0" destOrd="0" presId="urn:microsoft.com/office/officeart/2005/8/layout/list1"/>
    <dgm:cxn modelId="{E82FCFB7-557B-4C65-92F0-76C50B78B96D}" type="presOf" srcId="{B4E18D9E-6458-4415-80AD-E68C543A8034}" destId="{8DCC6295-21CD-4659-A27A-BFE18FCA083B}" srcOrd="1" destOrd="0" presId="urn:microsoft.com/office/officeart/2005/8/layout/list1"/>
    <dgm:cxn modelId="{47A5E31F-FB87-4BAB-96AF-5DE5014D9E54}" type="presOf" srcId="{B4E18D9E-6458-4415-80AD-E68C543A8034}" destId="{7FEF444D-EA56-467A-88BD-25315E95ED14}" srcOrd="0" destOrd="0" presId="urn:microsoft.com/office/officeart/2005/8/layout/list1"/>
    <dgm:cxn modelId="{50281566-FF9A-40CB-9FA1-AC2D51089393}" type="presOf" srcId="{5EBB376F-DF3A-4836-BF7E-E5FDECDD5B43}" destId="{CE4E7B6E-E765-46F8-BFF5-021712AC2EF7}" srcOrd="0" destOrd="0" presId="urn:microsoft.com/office/officeart/2005/8/layout/list1"/>
    <dgm:cxn modelId="{D8BD6B86-EED0-42CF-9CB7-79F9DDFB9D4C}" type="presOf" srcId="{EAC1D8B9-1DC9-4C0E-8E1A-194E5102D803}" destId="{9AA61557-9AFE-4D0E-865A-6CD1A2B5237F}" srcOrd="0" destOrd="0" presId="urn:microsoft.com/office/officeart/2005/8/layout/list1"/>
    <dgm:cxn modelId="{1A558599-4639-4E3A-B1D4-617BDC7A4C14}" type="presOf" srcId="{5EBB376F-DF3A-4836-BF7E-E5FDECDD5B43}" destId="{0E980B47-F00B-40A2-8211-022A8510912E}" srcOrd="1" destOrd="0" presId="urn:microsoft.com/office/officeart/2005/8/layout/list1"/>
    <dgm:cxn modelId="{96389063-7627-4057-BFD3-8BB46CABEC2E}" srcId="{EAC1D8B9-1DC9-4C0E-8E1A-194E5102D803}" destId="{5EBB376F-DF3A-4836-BF7E-E5FDECDD5B43}" srcOrd="1" destOrd="0" parTransId="{18156CAD-E85B-4466-B059-48C1DBA178AA}" sibTransId="{FF9D1F8C-365B-4DB7-B59D-62BC0D7255A1}"/>
    <dgm:cxn modelId="{843A96D8-CDAD-4578-A8D9-9AC8FB62132E}" srcId="{EAC1D8B9-1DC9-4C0E-8E1A-194E5102D803}" destId="{B4E18D9E-6458-4415-80AD-E68C543A8034}" srcOrd="0" destOrd="0" parTransId="{5F27966E-54F7-46A8-9299-48AACBD40705}" sibTransId="{166D15E4-889B-4E01-B679-48002E74F0B9}"/>
    <dgm:cxn modelId="{33093C12-4772-44B1-9E54-26E13CC2716C}" srcId="{EAC1D8B9-1DC9-4C0E-8E1A-194E5102D803}" destId="{B7EAF533-4734-4EC8-B54F-115A8FBA869E}" srcOrd="2" destOrd="0" parTransId="{174A820D-C3B4-4E98-94DF-86BB50DA4B1E}" sibTransId="{075E9A4D-3BEC-457C-A84B-4573C69031ED}"/>
    <dgm:cxn modelId="{70008ABB-F251-4E03-BB56-3647DAC705C2}" type="presOf" srcId="{B7EAF533-4734-4EC8-B54F-115A8FBA869E}" destId="{DF841644-6FA2-40CF-94B6-DF23ED2D1182}" srcOrd="1" destOrd="0" presId="urn:microsoft.com/office/officeart/2005/8/layout/list1"/>
    <dgm:cxn modelId="{58CDF61B-5F3D-4C79-9E0D-D24945CD9E2E}" type="presParOf" srcId="{9AA61557-9AFE-4D0E-865A-6CD1A2B5237F}" destId="{2911EDE3-1A91-47EF-959E-D4668D7E1392}" srcOrd="0" destOrd="0" presId="urn:microsoft.com/office/officeart/2005/8/layout/list1"/>
    <dgm:cxn modelId="{E4B307F2-B679-4EE8-BF54-EC0176AFFB46}" type="presParOf" srcId="{2911EDE3-1A91-47EF-959E-D4668D7E1392}" destId="{7FEF444D-EA56-467A-88BD-25315E95ED14}" srcOrd="0" destOrd="0" presId="urn:microsoft.com/office/officeart/2005/8/layout/list1"/>
    <dgm:cxn modelId="{4B8A0BEC-E7E7-4F1F-A182-EEBBD4F8125B}" type="presParOf" srcId="{2911EDE3-1A91-47EF-959E-D4668D7E1392}" destId="{8DCC6295-21CD-4659-A27A-BFE18FCA083B}" srcOrd="1" destOrd="0" presId="urn:microsoft.com/office/officeart/2005/8/layout/list1"/>
    <dgm:cxn modelId="{14C7DC5B-8522-4755-A5A4-197EC5466C54}" type="presParOf" srcId="{9AA61557-9AFE-4D0E-865A-6CD1A2B5237F}" destId="{C6ABC4A6-550D-4D53-B148-53CE88DD3D9D}" srcOrd="1" destOrd="0" presId="urn:microsoft.com/office/officeart/2005/8/layout/list1"/>
    <dgm:cxn modelId="{F50DA92D-AA88-403B-B0FB-8CCB50BC09BD}" type="presParOf" srcId="{9AA61557-9AFE-4D0E-865A-6CD1A2B5237F}" destId="{C11E4326-ACBC-4EE3-933D-8CB5FAF33CB0}" srcOrd="2" destOrd="0" presId="urn:microsoft.com/office/officeart/2005/8/layout/list1"/>
    <dgm:cxn modelId="{03962DC1-CAD5-42F6-A088-F59C6BC24D22}" type="presParOf" srcId="{9AA61557-9AFE-4D0E-865A-6CD1A2B5237F}" destId="{1C806574-8190-48F3-9E00-164F3C2B3CFE}" srcOrd="3" destOrd="0" presId="urn:microsoft.com/office/officeart/2005/8/layout/list1"/>
    <dgm:cxn modelId="{AD173D0A-CB26-492E-BEE0-1C0292B96510}" type="presParOf" srcId="{9AA61557-9AFE-4D0E-865A-6CD1A2B5237F}" destId="{1F8BFBA0-AFDE-433C-8D85-55A344BE9238}" srcOrd="4" destOrd="0" presId="urn:microsoft.com/office/officeart/2005/8/layout/list1"/>
    <dgm:cxn modelId="{58477526-FA0C-4785-B49C-29AA3A511A1A}" type="presParOf" srcId="{1F8BFBA0-AFDE-433C-8D85-55A344BE9238}" destId="{CE4E7B6E-E765-46F8-BFF5-021712AC2EF7}" srcOrd="0" destOrd="0" presId="urn:microsoft.com/office/officeart/2005/8/layout/list1"/>
    <dgm:cxn modelId="{7826BAF5-6E19-41A2-8334-D570263B63E2}" type="presParOf" srcId="{1F8BFBA0-AFDE-433C-8D85-55A344BE9238}" destId="{0E980B47-F00B-40A2-8211-022A8510912E}" srcOrd="1" destOrd="0" presId="urn:microsoft.com/office/officeart/2005/8/layout/list1"/>
    <dgm:cxn modelId="{FCAB832B-C940-4CB6-A3D7-05D445BA9221}" type="presParOf" srcId="{9AA61557-9AFE-4D0E-865A-6CD1A2B5237F}" destId="{872F1638-A828-485A-9497-C0B44D5F2F53}" srcOrd="5" destOrd="0" presId="urn:microsoft.com/office/officeart/2005/8/layout/list1"/>
    <dgm:cxn modelId="{411B90FB-E253-4DEB-8CA1-F4966B2B3518}" type="presParOf" srcId="{9AA61557-9AFE-4D0E-865A-6CD1A2B5237F}" destId="{5C062156-2517-4509-8297-DE4334B1BDC3}" srcOrd="6" destOrd="0" presId="urn:microsoft.com/office/officeart/2005/8/layout/list1"/>
    <dgm:cxn modelId="{BB79199B-037A-456D-947B-FB3B7980CA07}" type="presParOf" srcId="{9AA61557-9AFE-4D0E-865A-6CD1A2B5237F}" destId="{5ACEC6F8-8E82-4169-B2E7-EBB6FF42D632}" srcOrd="7" destOrd="0" presId="urn:microsoft.com/office/officeart/2005/8/layout/list1"/>
    <dgm:cxn modelId="{264E2990-9150-4DAC-8F98-8CD9C3BB932B}" type="presParOf" srcId="{9AA61557-9AFE-4D0E-865A-6CD1A2B5237F}" destId="{BF94697C-E3D6-4C9E-8182-DB7029E766C0}" srcOrd="8" destOrd="0" presId="urn:microsoft.com/office/officeart/2005/8/layout/list1"/>
    <dgm:cxn modelId="{A19E4439-1C60-4E25-B9B6-FB4B93D9DF99}" type="presParOf" srcId="{BF94697C-E3D6-4C9E-8182-DB7029E766C0}" destId="{B87C14CF-CF2E-4F2A-9B1D-F9A38A65189A}" srcOrd="0" destOrd="0" presId="urn:microsoft.com/office/officeart/2005/8/layout/list1"/>
    <dgm:cxn modelId="{153F7707-8D52-4143-85D9-9535B726E029}" type="presParOf" srcId="{BF94697C-E3D6-4C9E-8182-DB7029E766C0}" destId="{DF841644-6FA2-40CF-94B6-DF23ED2D1182}" srcOrd="1" destOrd="0" presId="urn:microsoft.com/office/officeart/2005/8/layout/list1"/>
    <dgm:cxn modelId="{512B4356-23D9-4029-B78C-21D7EDE24E99}" type="presParOf" srcId="{9AA61557-9AFE-4D0E-865A-6CD1A2B5237F}" destId="{14C81BAD-0087-4B83-A772-C33AAEC09EFE}" srcOrd="9" destOrd="0" presId="urn:microsoft.com/office/officeart/2005/8/layout/list1"/>
    <dgm:cxn modelId="{4281DE59-496E-4830-8EAA-EDC124F79646}" type="presParOf" srcId="{9AA61557-9AFE-4D0E-865A-6CD1A2B5237F}" destId="{3928F4B4-CB2C-4861-8C3C-7F1D3EFC80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C1D8B9-1DC9-4C0E-8E1A-194E5102D8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E18D9E-6458-4415-80AD-E68C543A803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effectLst/>
              <a:latin typeface="Comic Sans MS" pitchFamily="66" charset="0"/>
            </a:rPr>
            <a:t>     Легко отвлекаемое внимание.</a:t>
          </a:r>
          <a:endParaRPr lang="ru-RU" sz="3200" dirty="0">
            <a:solidFill>
              <a:schemeClr val="tx1"/>
            </a:solidFill>
            <a:latin typeface="Comic Sans MS" pitchFamily="66" charset="0"/>
          </a:endParaRPr>
        </a:p>
      </dgm:t>
    </dgm:pt>
    <dgm:pt modelId="{5F27966E-54F7-46A8-9299-48AACBD40705}" type="parTrans" cxnId="{843A96D8-CDAD-4578-A8D9-9AC8FB62132E}">
      <dgm:prSet/>
      <dgm:spPr/>
      <dgm:t>
        <a:bodyPr/>
        <a:lstStyle/>
        <a:p>
          <a:endParaRPr lang="ru-RU"/>
        </a:p>
      </dgm:t>
    </dgm:pt>
    <dgm:pt modelId="{166D15E4-889B-4E01-B679-48002E74F0B9}" type="sibTrans" cxnId="{843A96D8-CDAD-4578-A8D9-9AC8FB62132E}">
      <dgm:prSet/>
      <dgm:spPr/>
      <dgm:t>
        <a:bodyPr/>
        <a:lstStyle/>
        <a:p>
          <a:endParaRPr lang="ru-RU"/>
        </a:p>
      </dgm:t>
    </dgm:pt>
    <dgm:pt modelId="{5EBB376F-DF3A-4836-BF7E-E5FDECDD5B4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effectLst/>
              <a:latin typeface="Comic Sans MS" pitchFamily="66" charset="0"/>
            </a:rPr>
            <a:t>Устойчивое непроизвольное внимание: </a:t>
          </a:r>
        </a:p>
        <a:p>
          <a:r>
            <a:rPr lang="ru-RU" sz="2800" b="1" dirty="0" smtClean="0">
              <a:solidFill>
                <a:schemeClr val="tx1"/>
              </a:solidFill>
              <a:effectLst/>
              <a:latin typeface="Comic Sans MS" pitchFamily="66" charset="0"/>
            </a:rPr>
            <a:t>дети  сосредотачивают  внимание  на интересных  особенностях  изучаемого  материала</a:t>
          </a:r>
          <a:r>
            <a:rPr lang="ru-RU" sz="2400" b="1" dirty="0" smtClean="0">
              <a:effectLst/>
            </a:rPr>
            <a:t>.</a:t>
          </a:r>
          <a:r>
            <a:rPr kumimoji="0" lang="ru-RU" sz="2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.</a:t>
          </a:r>
          <a:r>
            <a:rPr lang="ru-RU" sz="2400" b="1" dirty="0" smtClean="0">
              <a:solidFill>
                <a:schemeClr val="tx1"/>
              </a:solidFill>
            </a:rPr>
            <a:t>  </a:t>
          </a:r>
          <a:endParaRPr lang="ru-RU" sz="2400" b="1" dirty="0">
            <a:solidFill>
              <a:schemeClr val="tx1"/>
            </a:solidFill>
          </a:endParaRPr>
        </a:p>
      </dgm:t>
    </dgm:pt>
    <dgm:pt modelId="{18156CAD-E85B-4466-B059-48C1DBA178AA}" type="parTrans" cxnId="{96389063-7627-4057-BFD3-8BB46CABEC2E}">
      <dgm:prSet/>
      <dgm:spPr/>
      <dgm:t>
        <a:bodyPr/>
        <a:lstStyle/>
        <a:p>
          <a:endParaRPr lang="ru-RU"/>
        </a:p>
      </dgm:t>
    </dgm:pt>
    <dgm:pt modelId="{FF9D1F8C-365B-4DB7-B59D-62BC0D7255A1}" type="sibTrans" cxnId="{96389063-7627-4057-BFD3-8BB46CABEC2E}">
      <dgm:prSet/>
      <dgm:spPr/>
      <dgm:t>
        <a:bodyPr/>
        <a:lstStyle/>
        <a:p>
          <a:endParaRPr lang="ru-RU"/>
        </a:p>
      </dgm:t>
    </dgm:pt>
    <dgm:pt modelId="{9AA61557-9AFE-4D0E-865A-6CD1A2B5237F}" type="pres">
      <dgm:prSet presAssocID="{EAC1D8B9-1DC9-4C0E-8E1A-194E5102D8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11EDE3-1A91-47EF-959E-D4668D7E1392}" type="pres">
      <dgm:prSet presAssocID="{B4E18D9E-6458-4415-80AD-E68C543A8034}" presName="parentLin" presStyleCnt="0"/>
      <dgm:spPr/>
    </dgm:pt>
    <dgm:pt modelId="{7FEF444D-EA56-467A-88BD-25315E95ED14}" type="pres">
      <dgm:prSet presAssocID="{B4E18D9E-6458-4415-80AD-E68C543A803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DCC6295-21CD-4659-A27A-BFE18FCA083B}" type="pres">
      <dgm:prSet presAssocID="{B4E18D9E-6458-4415-80AD-E68C543A8034}" presName="parentText" presStyleLbl="node1" presStyleIdx="0" presStyleCnt="2" custScaleX="121650" custScaleY="179531" custLinFactNeighborX="8796" custLinFactNeighborY="-26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BC4A6-550D-4D53-B148-53CE88DD3D9D}" type="pres">
      <dgm:prSet presAssocID="{B4E18D9E-6458-4415-80AD-E68C543A8034}" presName="negativeSpace" presStyleCnt="0"/>
      <dgm:spPr/>
    </dgm:pt>
    <dgm:pt modelId="{C11E4326-ACBC-4EE3-933D-8CB5FAF33CB0}" type="pres">
      <dgm:prSet presAssocID="{B4E18D9E-6458-4415-80AD-E68C543A8034}" presName="childText" presStyleLbl="conFgAcc1" presStyleIdx="0" presStyleCnt="2">
        <dgm:presLayoutVars>
          <dgm:bulletEnabled val="1"/>
        </dgm:presLayoutVars>
      </dgm:prSet>
      <dgm:spPr/>
    </dgm:pt>
    <dgm:pt modelId="{1C806574-8190-48F3-9E00-164F3C2B3CFE}" type="pres">
      <dgm:prSet presAssocID="{166D15E4-889B-4E01-B679-48002E74F0B9}" presName="spaceBetweenRectangles" presStyleCnt="0"/>
      <dgm:spPr/>
    </dgm:pt>
    <dgm:pt modelId="{1F8BFBA0-AFDE-433C-8D85-55A344BE9238}" type="pres">
      <dgm:prSet presAssocID="{5EBB376F-DF3A-4836-BF7E-E5FDECDD5B43}" presName="parentLin" presStyleCnt="0"/>
      <dgm:spPr/>
    </dgm:pt>
    <dgm:pt modelId="{CE4E7B6E-E765-46F8-BFF5-021712AC2EF7}" type="pres">
      <dgm:prSet presAssocID="{5EBB376F-DF3A-4836-BF7E-E5FDECDD5B4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E980B47-F00B-40A2-8211-022A8510912E}" type="pres">
      <dgm:prSet presAssocID="{5EBB376F-DF3A-4836-BF7E-E5FDECDD5B43}" presName="parentText" presStyleLbl="node1" presStyleIdx="1" presStyleCnt="2" custScaleX="119225" custScaleY="483782" custLinFactNeighborX="28020" custLinFactNeighborY="-348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F1638-A828-485A-9497-C0B44D5F2F53}" type="pres">
      <dgm:prSet presAssocID="{5EBB376F-DF3A-4836-BF7E-E5FDECDD5B43}" presName="negativeSpace" presStyleCnt="0"/>
      <dgm:spPr/>
    </dgm:pt>
    <dgm:pt modelId="{5C062156-2517-4509-8297-DE4334B1BDC3}" type="pres">
      <dgm:prSet presAssocID="{5EBB376F-DF3A-4836-BF7E-E5FDECDD5B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EFAAD37-CB58-4F51-8C41-3E4C29E9A818}" type="presOf" srcId="{B4E18D9E-6458-4415-80AD-E68C543A8034}" destId="{7FEF444D-EA56-467A-88BD-25315E95ED14}" srcOrd="0" destOrd="0" presId="urn:microsoft.com/office/officeart/2005/8/layout/list1"/>
    <dgm:cxn modelId="{96389063-7627-4057-BFD3-8BB46CABEC2E}" srcId="{EAC1D8B9-1DC9-4C0E-8E1A-194E5102D803}" destId="{5EBB376F-DF3A-4836-BF7E-E5FDECDD5B43}" srcOrd="1" destOrd="0" parTransId="{18156CAD-E85B-4466-B059-48C1DBA178AA}" sibTransId="{FF9D1F8C-365B-4DB7-B59D-62BC0D7255A1}"/>
    <dgm:cxn modelId="{11F57535-5F2D-4D1F-B612-C7F4D822415F}" type="presOf" srcId="{5EBB376F-DF3A-4836-BF7E-E5FDECDD5B43}" destId="{CE4E7B6E-E765-46F8-BFF5-021712AC2EF7}" srcOrd="0" destOrd="0" presId="urn:microsoft.com/office/officeart/2005/8/layout/list1"/>
    <dgm:cxn modelId="{FCACD28A-69F1-444C-BDC0-815156E073CE}" type="presOf" srcId="{B4E18D9E-6458-4415-80AD-E68C543A8034}" destId="{8DCC6295-21CD-4659-A27A-BFE18FCA083B}" srcOrd="1" destOrd="0" presId="urn:microsoft.com/office/officeart/2005/8/layout/list1"/>
    <dgm:cxn modelId="{843A96D8-CDAD-4578-A8D9-9AC8FB62132E}" srcId="{EAC1D8B9-1DC9-4C0E-8E1A-194E5102D803}" destId="{B4E18D9E-6458-4415-80AD-E68C543A8034}" srcOrd="0" destOrd="0" parTransId="{5F27966E-54F7-46A8-9299-48AACBD40705}" sibTransId="{166D15E4-889B-4E01-B679-48002E74F0B9}"/>
    <dgm:cxn modelId="{CC203A01-9026-40FB-949A-212FAE9DEFBB}" type="presOf" srcId="{EAC1D8B9-1DC9-4C0E-8E1A-194E5102D803}" destId="{9AA61557-9AFE-4D0E-865A-6CD1A2B5237F}" srcOrd="0" destOrd="0" presId="urn:microsoft.com/office/officeart/2005/8/layout/list1"/>
    <dgm:cxn modelId="{839D1BCF-C0D7-4333-ADFB-99E13B8BABD4}" type="presOf" srcId="{5EBB376F-DF3A-4836-BF7E-E5FDECDD5B43}" destId="{0E980B47-F00B-40A2-8211-022A8510912E}" srcOrd="1" destOrd="0" presId="urn:microsoft.com/office/officeart/2005/8/layout/list1"/>
    <dgm:cxn modelId="{EC0DACEE-7464-4BA8-803B-35E464CB7D93}" type="presParOf" srcId="{9AA61557-9AFE-4D0E-865A-6CD1A2B5237F}" destId="{2911EDE3-1A91-47EF-959E-D4668D7E1392}" srcOrd="0" destOrd="0" presId="urn:microsoft.com/office/officeart/2005/8/layout/list1"/>
    <dgm:cxn modelId="{360F0C1E-18F6-4D51-9B89-3373ECD6D625}" type="presParOf" srcId="{2911EDE3-1A91-47EF-959E-D4668D7E1392}" destId="{7FEF444D-EA56-467A-88BD-25315E95ED14}" srcOrd="0" destOrd="0" presId="urn:microsoft.com/office/officeart/2005/8/layout/list1"/>
    <dgm:cxn modelId="{7BF219F5-9FEA-438F-B599-00117BCD704B}" type="presParOf" srcId="{2911EDE3-1A91-47EF-959E-D4668D7E1392}" destId="{8DCC6295-21CD-4659-A27A-BFE18FCA083B}" srcOrd="1" destOrd="0" presId="urn:microsoft.com/office/officeart/2005/8/layout/list1"/>
    <dgm:cxn modelId="{0273A6DC-E938-43C7-8E24-5E0BC2B1AD53}" type="presParOf" srcId="{9AA61557-9AFE-4D0E-865A-6CD1A2B5237F}" destId="{C6ABC4A6-550D-4D53-B148-53CE88DD3D9D}" srcOrd="1" destOrd="0" presId="urn:microsoft.com/office/officeart/2005/8/layout/list1"/>
    <dgm:cxn modelId="{F63301ED-0125-4563-8307-CE98516510FC}" type="presParOf" srcId="{9AA61557-9AFE-4D0E-865A-6CD1A2B5237F}" destId="{C11E4326-ACBC-4EE3-933D-8CB5FAF33CB0}" srcOrd="2" destOrd="0" presId="urn:microsoft.com/office/officeart/2005/8/layout/list1"/>
    <dgm:cxn modelId="{BAC2A584-F9A1-4540-BD01-AE9122D0696A}" type="presParOf" srcId="{9AA61557-9AFE-4D0E-865A-6CD1A2B5237F}" destId="{1C806574-8190-48F3-9E00-164F3C2B3CFE}" srcOrd="3" destOrd="0" presId="urn:microsoft.com/office/officeart/2005/8/layout/list1"/>
    <dgm:cxn modelId="{42377B1E-D65F-43C8-A9F0-DFF9B47968B0}" type="presParOf" srcId="{9AA61557-9AFE-4D0E-865A-6CD1A2B5237F}" destId="{1F8BFBA0-AFDE-433C-8D85-55A344BE9238}" srcOrd="4" destOrd="0" presId="urn:microsoft.com/office/officeart/2005/8/layout/list1"/>
    <dgm:cxn modelId="{7C4C3BCE-7AF1-4F36-9151-AB8AE565D1D3}" type="presParOf" srcId="{1F8BFBA0-AFDE-433C-8D85-55A344BE9238}" destId="{CE4E7B6E-E765-46F8-BFF5-021712AC2EF7}" srcOrd="0" destOrd="0" presId="urn:microsoft.com/office/officeart/2005/8/layout/list1"/>
    <dgm:cxn modelId="{5D76F030-4EAB-4871-B300-0D6E51914E3B}" type="presParOf" srcId="{1F8BFBA0-AFDE-433C-8D85-55A344BE9238}" destId="{0E980B47-F00B-40A2-8211-022A8510912E}" srcOrd="1" destOrd="0" presId="urn:microsoft.com/office/officeart/2005/8/layout/list1"/>
    <dgm:cxn modelId="{C7E7A277-5211-406C-B75B-6ECBC4B61DD9}" type="presParOf" srcId="{9AA61557-9AFE-4D0E-865A-6CD1A2B5237F}" destId="{872F1638-A828-485A-9497-C0B44D5F2F53}" srcOrd="5" destOrd="0" presId="urn:microsoft.com/office/officeart/2005/8/layout/list1"/>
    <dgm:cxn modelId="{0C9C9C4C-14EE-4B0B-8336-1E92044D90B6}" type="presParOf" srcId="{9AA61557-9AFE-4D0E-865A-6CD1A2B5237F}" destId="{5C062156-2517-4509-8297-DE4334B1BDC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CC6E96-31DB-445B-B574-A3AFA124602F}">
      <dsp:nvSpPr>
        <dsp:cNvPr id="0" name=""/>
        <dsp:cNvSpPr/>
      </dsp:nvSpPr>
      <dsp:spPr>
        <a:xfrm>
          <a:off x="0" y="244079"/>
          <a:ext cx="6552728" cy="788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  <a:latin typeface="Book Antiqua" pitchFamily="18" charset="0"/>
            </a:rPr>
            <a:t>            ВНИМАНИЕ</a:t>
          </a:r>
          <a:endParaRPr lang="ru-RU" sz="3600" b="1" kern="1200" dirty="0">
            <a:solidFill>
              <a:srgbClr val="FF0000"/>
            </a:solidFill>
            <a:latin typeface="Book Antiqua" pitchFamily="18" charset="0"/>
          </a:endParaRPr>
        </a:p>
      </dsp:txBody>
      <dsp:txXfrm>
        <a:off x="0" y="244079"/>
        <a:ext cx="6552728" cy="788264"/>
      </dsp:txXfrm>
    </dsp:sp>
    <dsp:sp modelId="{1D519E99-1520-4387-9184-8C9871583B5C}">
      <dsp:nvSpPr>
        <dsp:cNvPr id="0" name=""/>
        <dsp:cNvSpPr/>
      </dsp:nvSpPr>
      <dsp:spPr>
        <a:xfrm>
          <a:off x="0" y="1032344"/>
          <a:ext cx="6552728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49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>
              <a:latin typeface="Book Antiqua" pitchFamily="18" charset="0"/>
            </a:rPr>
            <a:t>ЦЕЛЕНАПРАВЛЕННОЕ СОСРЕДОТОЧЕНИЕ  СОЗНАНИЯ  НА КАКОМ-ЛИБО  ОБЪЕКТЕ  ИЛИ ДЕЯТЕЛЬНОСТИ</a:t>
          </a:r>
          <a:endParaRPr lang="ru-RU" sz="2400" b="1" kern="1200" dirty="0">
            <a:latin typeface="Book Antiqua" pitchFamily="18" charset="0"/>
          </a:endParaRPr>
        </a:p>
      </dsp:txBody>
      <dsp:txXfrm>
        <a:off x="0" y="1032344"/>
        <a:ext cx="6552728" cy="1391040"/>
      </dsp:txXfrm>
    </dsp:sp>
    <dsp:sp modelId="{B944712F-BB8F-42D1-BF22-F7E70395839C}">
      <dsp:nvSpPr>
        <dsp:cNvPr id="0" name=""/>
        <dsp:cNvSpPr/>
      </dsp:nvSpPr>
      <dsp:spPr>
        <a:xfrm>
          <a:off x="0" y="2423384"/>
          <a:ext cx="6552728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  <a:latin typeface="Book Antiqua" pitchFamily="18" charset="0"/>
            </a:rPr>
            <a:t>            ВНИМАНИЕ</a:t>
          </a:r>
          <a:endParaRPr lang="ru-RU" sz="3600" b="1" kern="1200" dirty="0">
            <a:solidFill>
              <a:srgbClr val="FF0000"/>
            </a:solidFill>
            <a:latin typeface="Book Antiqua" pitchFamily="18" charset="0"/>
          </a:endParaRPr>
        </a:p>
      </dsp:txBody>
      <dsp:txXfrm>
        <a:off x="0" y="2423384"/>
        <a:ext cx="6552728" cy="1198080"/>
      </dsp:txXfrm>
    </dsp:sp>
    <dsp:sp modelId="{26241BEE-D15B-48E0-A800-C04EE5F20018}">
      <dsp:nvSpPr>
        <dsp:cNvPr id="0" name=""/>
        <dsp:cNvSpPr/>
      </dsp:nvSpPr>
      <dsp:spPr>
        <a:xfrm>
          <a:off x="0" y="3621464"/>
          <a:ext cx="6552728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49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>
              <a:latin typeface="Book Antiqua" pitchFamily="18" charset="0"/>
            </a:rPr>
            <a:t>ЭТО  СПОСОБНОСТЬ  ЧЕЛОВЕКА СОСРЕДОТОЧИТЬСЯ  НА ОПРЕДЕЛЁННОМ  ОБЪЕКТЕ  И ЯВЛЕНИЯХ.</a:t>
          </a:r>
          <a:endParaRPr lang="ru-RU" sz="2400" b="1" kern="1200" dirty="0">
            <a:latin typeface="Book Antiqua" pitchFamily="18" charset="0"/>
          </a:endParaRPr>
        </a:p>
      </dsp:txBody>
      <dsp:txXfrm>
        <a:off x="0" y="3621464"/>
        <a:ext cx="6552728" cy="1391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94997-B049-43DB-8D80-7F4D98CEC981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9AA8F-466F-4844-82C0-AD6CE307C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0720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30721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0724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 smtClean="0">
                <a:latin typeface="+mn-lt"/>
              </a:defRPr>
            </a:lvl1pPr>
          </a:lstStyle>
          <a:p>
            <a:fld id="{CA020F51-2EF2-4452-A75E-E2BDE6E6A788}" type="datetime1">
              <a:rPr lang="ru-RU" smtClean="0"/>
              <a:t>08.06.2013</a:t>
            </a:fld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1B2DE-0587-43C5-899B-E49C91092F79}" type="datetime1">
              <a:rPr lang="ru-RU" smtClean="0"/>
              <a:t>08.06.2013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AB8B4-BC13-4542-A2C4-4488E5E00E11}" type="datetime1">
              <a:rPr lang="ru-RU" smtClean="0"/>
              <a:t>08.06.2013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DC893-09E8-4BB6-BDD6-6ABD78242555}" type="datetime1">
              <a:rPr lang="ru-RU" smtClean="0"/>
              <a:t>08.06.2013</a:t>
            </a:fld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DF2FE-7A94-43F7-A2F5-7776F890E445}" type="datetime1">
              <a:rPr lang="ru-RU" smtClean="0"/>
              <a:t>08.06.2013</a:t>
            </a:fld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9C54B-8A7F-4CCB-8675-DB3FDD077C3D}" type="datetime1">
              <a:rPr lang="ru-RU" smtClean="0"/>
              <a:t>08.06.2013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B3C69-304E-4EFB-9E8E-E413C51FE6E7}" type="datetime1">
              <a:rPr lang="ru-RU" smtClean="0"/>
              <a:t>08.06.2013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07AFE-6306-41D6-A939-7CED341E4709}" type="datetime1">
              <a:rPr lang="ru-RU" smtClean="0"/>
              <a:t>08.06.2013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791D3-65EE-4E3C-8115-38543CFA57B5}" type="datetime1">
              <a:rPr lang="ru-RU" smtClean="0"/>
              <a:t>08.06.2013</a:t>
            </a:fld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04E90-ED5E-41AB-85CC-874433185257}" type="datetime1">
              <a:rPr lang="ru-RU" smtClean="0"/>
              <a:t>08.06.2013</a:t>
            </a:fld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C2CB-ADD9-438F-BEBA-77ABE8009E4F}" type="datetime1">
              <a:rPr lang="ru-RU" smtClean="0"/>
              <a:t>08.06.2013</a:t>
            </a:fld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1A4A-BC53-48B8-9A8F-14A78125456A}" type="datetime1">
              <a:rPr lang="ru-RU" smtClean="0"/>
              <a:t>08.06.2013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A124D-691D-427D-9387-CCD320641845}" type="datetime1">
              <a:rPr lang="ru-RU" smtClean="0"/>
              <a:t>08.06.2013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3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mtClean="0"/>
            </a:lvl1pPr>
          </a:lstStyle>
          <a:p>
            <a:fld id="{351146E4-A150-47F0-87D8-1CD379BF09C5}" type="datetime1">
              <a:rPr lang="ru-RU" smtClean="0"/>
              <a:t>08.06.2013</a:t>
            </a:fld>
            <a:endParaRPr lang="ru-RU"/>
          </a:p>
        </p:txBody>
      </p:sp>
      <p:sp>
        <p:nvSpPr>
          <p:cNvPr id="2973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mtClean="0"/>
            </a:lvl1pPr>
          </a:lstStyle>
          <a:p>
            <a:endParaRPr lang="ru-RU"/>
          </a:p>
        </p:txBody>
      </p:sp>
      <p:sp>
        <p:nvSpPr>
          <p:cNvPr id="297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logs.jovempan.uol.com.br/carreira/files/2010/08/Dicion%C3%A1rio4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555776" y="404664"/>
            <a:ext cx="6048672" cy="2016224"/>
          </a:xfrm>
        </p:spPr>
        <p:txBody>
          <a:bodyPr/>
          <a:lstStyle/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«Внимание младшего школьника.      </a:t>
            </a:r>
            <a:endParaRPr lang="ru-RU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555776" y="2852936"/>
            <a:ext cx="5688632" cy="1285875"/>
          </a:xfrm>
        </p:spPr>
        <p:txBody>
          <a:bodyPr/>
          <a:lstStyle/>
          <a:p>
            <a:r>
              <a:rPr lang="ru-RU" sz="4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Monotype Corsiva" pitchFamily="66" charset="0"/>
              </a:rPr>
              <a:t>Родительское собрание.</a:t>
            </a:r>
            <a:endParaRPr lang="ru-RU" sz="44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Преподаватель\Desktop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861048"/>
            <a:ext cx="2675817" cy="247760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55776" y="1628800"/>
            <a:ext cx="6048672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Развитие внимания.»</a:t>
            </a:r>
            <a:endParaRPr kumimoji="0" lang="ru-RU" sz="4400" b="1" i="0" u="none" strike="noStrike" kern="0" cap="none" spc="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2267744" y="1340768"/>
            <a:ext cx="482453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ru-RU" sz="3200" b="1" kern="0" noProof="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4000" b="1" kern="0" noProof="0" dirty="0" smtClean="0">
                <a:latin typeface="+mj-lt"/>
              </a:rPr>
              <a:t>к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онцентрация,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объём,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устойчивость,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ru-RU" sz="4000" b="1" kern="0" dirty="0" err="1" smtClean="0">
                <a:latin typeface="+mj-lt"/>
              </a:rPr>
              <a:t>р</a:t>
            </a:r>
            <a:r>
              <a:rPr kumimoji="0" 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аспределение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endParaRPr lang="ru-RU" sz="4000" b="1" kern="0" dirty="0" smtClean="0">
              <a:latin typeface="+mj-lt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переключение.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5" name="Рисунок 5" descr="7bdd6a2847df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21088"/>
            <a:ext cx="3050248" cy="24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544216"/>
          </a:xfrm>
        </p:spPr>
        <p:txBody>
          <a:bodyPr/>
          <a:lstStyle/>
          <a:p>
            <a:pPr lvl="0"/>
            <a:r>
              <a:rPr lang="ru-RU" sz="4000" b="1" i="1" u="sng" dirty="0" smtClean="0">
                <a:solidFill>
                  <a:srgbClr val="FF0000"/>
                </a:solidFill>
              </a:rPr>
              <a:t>Основные свойства внимания</a:t>
            </a:r>
            <a:r>
              <a:rPr lang="ru-RU" sz="4000" b="1" i="1" dirty="0" smtClean="0">
                <a:solidFill>
                  <a:srgbClr val="FF0000"/>
                </a:solidFill>
              </a:rPr>
              <a:t>: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4032448" cy="144016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 Antiqua" pitchFamily="18" charset="0"/>
              </a:rPr>
              <a:t>Концентрация внимания</a:t>
            </a:r>
            <a:endParaRPr lang="ru-RU" sz="4000" b="1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16832"/>
            <a:ext cx="3600400" cy="3816424"/>
          </a:xfrm>
        </p:spPr>
        <p:txBody>
          <a:bodyPr/>
          <a:lstStyle/>
          <a:p>
            <a:r>
              <a:rPr lang="ru-RU" sz="2400" dirty="0" smtClean="0">
                <a:latin typeface="Book Antiqua" pitchFamily="18" charset="0"/>
              </a:rPr>
              <a:t>- это умение сосредоточиться на нужном объекте, отдельных его частях или признаках, способность вникнуть в проблему, задачу.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652120" y="332656"/>
            <a:ext cx="3096344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Объём внимания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ru-RU" sz="44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4048" y="1988840"/>
            <a:ext cx="38164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- характеризуется количеством одновременно воспринимаемых и удерживаемых в сознании объектов.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7" name="Picture 12" descr="Картинка 105 из 1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437112"/>
            <a:ext cx="1949450" cy="2009775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404664"/>
          <a:ext cx="749141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706"/>
                <a:gridCol w="374570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   Устойчивость внимания </a:t>
                      </a:r>
                      <a:endParaRPr lang="ru-RU" sz="3200" i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     Распределение внимания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Book Antiqua" pitchFamily="18" charset="0"/>
                        </a:rPr>
                        <a:t>это возможность длительного сосредоточения на одном и том же объекте, одной и той же проблеме.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это одновременное внимание к одному или нескольким объектам при одновременном выполнении действий с ними или наблюдений за ними.</a:t>
                      </a:r>
                      <a:endParaRPr lang="ru-RU" sz="28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1" descr="\\Server\E\рисунки\j028363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229200"/>
            <a:ext cx="1008112" cy="147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6144484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773768"/>
            <a:ext cx="2232248" cy="16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0648"/>
            <a:ext cx="6816228" cy="1143000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Переключение внимания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124744"/>
            <a:ext cx="7491412" cy="4714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</a:t>
            </a:r>
            <a:r>
              <a:rPr lang="ru-RU" sz="3600" b="1" dirty="0">
                <a:effectLst/>
                <a:latin typeface="Book Antiqua" pitchFamily="18" charset="0"/>
              </a:rPr>
              <a:t>- это перемещение внимания с одного объекта на другой или с одного вида деятельности на другой в связи с постановкой  новой </a:t>
            </a:r>
            <a:r>
              <a:rPr lang="ru-RU" sz="3600" b="1" dirty="0" smtClean="0">
                <a:effectLst/>
                <a:latin typeface="Book Antiqua" pitchFamily="18" charset="0"/>
              </a:rPr>
              <a:t>задачи.</a:t>
            </a:r>
            <a:endParaRPr lang="ru-RU" sz="3600" b="1" dirty="0">
              <a:effectLst/>
              <a:latin typeface="Book Antiqua" pitchFamily="18" charset="0"/>
            </a:endParaRPr>
          </a:p>
        </p:txBody>
      </p:sp>
      <p:pic>
        <p:nvPicPr>
          <p:cNvPr id="4" name="Picture 2" descr="C:\Users\Преподаватель\Desktop\i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509120"/>
            <a:ext cx="5192895" cy="1921371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45618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Внимание может быть:</a:t>
            </a:r>
            <a:endParaRPr lang="ru-RU" sz="4000" b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63688" y="1340768"/>
          <a:ext cx="6888236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1412" cy="2808312"/>
          </a:xfrm>
        </p:spPr>
        <p:txBody>
          <a:bodyPr/>
          <a:lstStyle/>
          <a:p>
            <a:r>
              <a:rPr lang="ru-RU" sz="2800" b="0" dirty="0" smtClean="0">
                <a:latin typeface="Book Antiqua" pitchFamily="18" charset="0"/>
              </a:rPr>
              <a:t> </a:t>
            </a:r>
            <a:r>
              <a:rPr lang="ru-RU" sz="2400" b="0" dirty="0" smtClean="0">
                <a:latin typeface="Book Antiqua" pitchFamily="18" charset="0"/>
              </a:rPr>
              <a:t>Учащиеся младшего школьного возраста не могут сосредотачивать свое внимание на не понятном. Они быстро отвлекаются и начинают заниматься своим делом. Необходимо излагать материал просто и доступно. Нужно развивать волевое усилие, а вместе с ним и </a:t>
            </a:r>
            <a:r>
              <a:rPr lang="ru-RU" sz="2400" i="1" dirty="0" smtClean="0">
                <a:solidFill>
                  <a:srgbClr val="002060"/>
                </a:solidFill>
                <a:latin typeface="Book Antiqua" pitchFamily="18" charset="0"/>
              </a:rPr>
              <a:t>произвольное внимание.</a:t>
            </a:r>
            <a:endParaRPr lang="ru-RU" sz="24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84180" cy="896144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Произвольное внимание</a:t>
            </a:r>
            <a:endParaRPr lang="ru-RU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403648" y="4005064"/>
            <a:ext cx="74914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 </a:t>
            </a: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На ранних фазах развития функция произвольного внимания разделена между двумя людьми -взрослым и ребенком. Первый выделяет объект среды, указывая на него и называя слова, ребенок отвечает на этот сигнал, прослеживая жест, схватывая предмет или повторяя слова. Таким   образом данный предмет выделяется для ребенка из внешнего поля. 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48681"/>
            <a:ext cx="7491412" cy="3024336"/>
          </a:xfrm>
        </p:spPr>
        <p:txBody>
          <a:bodyPr/>
          <a:lstStyle/>
          <a:p>
            <a:r>
              <a:rPr lang="ru-RU" sz="2000" dirty="0" smtClean="0">
                <a:latin typeface="Book Antiqua" pitchFamily="18" charset="0"/>
              </a:rPr>
              <a:t>Развитие произвольного внимания тесно связано с развитием ответственности у младших школьников за усвоение знаний. Учащиеся младшего школьного возраста 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с ответственным отношением</a:t>
            </a:r>
            <a:r>
              <a:rPr lang="ru-RU" sz="2000" dirty="0" smtClean="0">
                <a:latin typeface="Book Antiqua" pitchFamily="18" charset="0"/>
              </a:rPr>
              <a:t> к учению умеют заставить себя внимательно выполнять любое задание, как интересное, так и неинтересное. Младший школьник 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без чувства ответственности </a:t>
            </a:r>
            <a:r>
              <a:rPr lang="ru-RU" sz="2000" dirty="0" smtClean="0">
                <a:latin typeface="Book Antiqua" pitchFamily="18" charset="0"/>
              </a:rPr>
              <a:t>внимательно работает только с интересным материалом.</a:t>
            </a:r>
          </a:p>
          <a:p>
            <a:endParaRPr lang="ru-RU" sz="2400" dirty="0">
              <a:latin typeface="Book Antiqu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403648" y="3645024"/>
            <a:ext cx="74914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Процессы возбуждения и торможения в коре полушарий сменяются у младших школьников довольно быстро. Поэтому внимание ребенка младшего школьного возраста отличается легкой переключаемостью и отвлечением, что мешает ему сосредоточиться на одном объекте.</a:t>
            </a: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/>
            </a:r>
            <a:b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</a:b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888236" cy="896144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Непроизвольное внимание</a:t>
            </a:r>
            <a:endParaRPr lang="ru-RU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052736"/>
            <a:ext cx="7491412" cy="4714875"/>
          </a:xfrm>
        </p:spPr>
        <p:txBody>
          <a:bodyPr/>
          <a:lstStyle/>
          <a:p>
            <a:r>
              <a:rPr lang="ru-RU" sz="2400" dirty="0" smtClean="0">
                <a:latin typeface="Book Antiqua" pitchFamily="18" charset="0"/>
              </a:rPr>
              <a:t>Обучение младшего школьника в школе, процесс приобретения знаний - все это способствует быстрому росту у младших школьников </a:t>
            </a:r>
            <a:r>
              <a:rPr lang="ru-RU" sz="2400" i="1" dirty="0" smtClean="0">
                <a:solidFill>
                  <a:srgbClr val="C00000"/>
                </a:solidFill>
                <a:latin typeface="Book Antiqua" pitchFamily="18" charset="0"/>
              </a:rPr>
              <a:t>непроизвольного</a:t>
            </a:r>
            <a:r>
              <a:rPr lang="ru-RU" sz="2400" dirty="0" smtClean="0">
                <a:latin typeface="Book Antiqua" pitchFamily="18" charset="0"/>
              </a:rPr>
              <a:t> внимания, развивающегося у них главным образом на почве возникающих интересов, и в частности интереса к учебным занятиям.  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403648" y="3861048"/>
            <a:ext cx="7491412" cy="226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 У младшего школьника непроизвольное внимание в большей степени зависит от впечатляемости материала, от его наглядности и конкретности, от воздействия на эмоциональную сферу ребенка.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5" name="Picture 6" descr="j02339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517232"/>
            <a:ext cx="1439292" cy="109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7104260" cy="13681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Индивидуальные особенности внимания:</a:t>
            </a:r>
            <a:endParaRPr lang="ru-RU" sz="3600" b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484784"/>
          <a:ext cx="7491412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руговая стрелка 4"/>
          <p:cNvSpPr/>
          <p:nvPr/>
        </p:nvSpPr>
        <p:spPr bwMode="auto">
          <a:xfrm rot="1631927">
            <a:off x="7549827" y="5132776"/>
            <a:ext cx="1133502" cy="1527939"/>
          </a:xfrm>
          <a:prstGeom prst="circularArrow">
            <a:avLst>
              <a:gd name="adj1" fmla="val 16120"/>
              <a:gd name="adj2" fmla="val 3092223"/>
              <a:gd name="adj3" fmla="val 19760276"/>
              <a:gd name="adj4" fmla="val 11782663"/>
              <a:gd name="adj5" fmla="val 13748"/>
            </a:avLst>
          </a:prstGeom>
          <a:solidFill>
            <a:schemeClr val="accent1">
              <a:alpha val="99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1331640" y="1484784"/>
          <a:ext cx="7491412" cy="5002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835696" y="188640"/>
            <a:ext cx="7104260" cy="13681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Индивидуальные особенности внимания: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2855788" cy="864096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</a:rPr>
              <a:t>Цели: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196752"/>
            <a:ext cx="6960244" cy="4392488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1)  дать представление  о внимании и его  основных свойствах;</a:t>
            </a:r>
          </a:p>
          <a:p>
            <a:r>
              <a:rPr lang="ru-RU" dirty="0" smtClean="0">
                <a:latin typeface="Book Antiqua" pitchFamily="18" charset="0"/>
              </a:rPr>
              <a:t>2)  ознакомить с играми и упражнениями, способствующими развитию внимания  младшего школьника.  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4" name="Picture 5" descr="kniga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495" y="4437112"/>
            <a:ext cx="1804929" cy="18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664" y="1844824"/>
            <a:ext cx="3456384" cy="3960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ru-RU" sz="3600" b="1" kern="0" dirty="0" smtClean="0">
                <a:latin typeface="+mj-lt"/>
              </a:rPr>
              <a:t>   </a:t>
            </a:r>
            <a:r>
              <a:rPr lang="ru-RU" sz="2400" b="1" kern="0" dirty="0" smtClean="0">
                <a:latin typeface="+mj-lt"/>
              </a:rPr>
              <a:t>о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ни будут заменять буквы: гласные или согласные, близкие по  акустическим признакам: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u="none" strike="noStrike" kern="0" cap="none" spc="0" normalizeH="0" baseline="0" noProof="0" dirty="0" err="1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</a:t>
            </a:r>
            <a:r>
              <a:rPr lang="ru-RU" sz="2800" b="1" kern="0" dirty="0" err="1" smtClean="0">
                <a:latin typeface="+mj-lt"/>
              </a:rPr>
              <a:t>у</a:t>
            </a:r>
            <a:r>
              <a:rPr lang="ru-RU" sz="2800" b="1" kern="0" dirty="0" err="1" smtClean="0">
                <a:solidFill>
                  <a:srgbClr val="3514C2"/>
                </a:solidFill>
                <a:latin typeface="+mj-lt"/>
              </a:rPr>
              <a:t>б</a:t>
            </a:r>
            <a: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–т</a:t>
            </a:r>
            <a:r>
              <a:rPr lang="ru-RU" sz="2800" b="1" kern="0" dirty="0" err="1" smtClean="0">
                <a:latin typeface="+mj-lt"/>
              </a:rPr>
              <a:t>у</a:t>
            </a:r>
            <a:r>
              <a:rPr lang="ru-RU" sz="2800" b="1" kern="0" dirty="0" err="1" smtClean="0">
                <a:solidFill>
                  <a:srgbClr val="3514C2"/>
                </a:solidFill>
                <a:latin typeface="+mj-lt"/>
              </a:rPr>
              <a:t>б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ети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б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ети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з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вонок –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ж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вонок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652120" y="188640"/>
            <a:ext cx="30243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Если у детей  </a:t>
            </a:r>
            <a:b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недостаточно </a:t>
            </a:r>
            <a:r>
              <a:rPr lang="ru-RU" sz="2400" b="1" kern="0" dirty="0" smtClean="0">
                <a:solidFill>
                  <a:srgbClr val="006600"/>
                </a:solidFill>
                <a:latin typeface="Arial Black" pitchFamily="34" charset="0"/>
                <a:ea typeface="+mj-ea"/>
                <a:cs typeface="+mj-cs"/>
              </a:rPr>
              <a:t> развита</a:t>
            </a: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</a:t>
            </a:r>
            <a:b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устойчивость </a:t>
            </a: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внимания, то -</a:t>
            </a:r>
            <a:endParaRPr kumimoji="0" lang="ru-RU" sz="24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19672" y="260648"/>
            <a:ext cx="33843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Если у детей  </a:t>
            </a:r>
            <a:b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не сформировано произвольное  </a:t>
            </a:r>
            <a:b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внимание, то -</a:t>
            </a:r>
            <a:endParaRPr kumimoji="0" lang="ru-RU" sz="24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48064" y="2132856"/>
            <a:ext cx="3744416" cy="3960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ru-RU" sz="2400" b="1" kern="0" dirty="0" smtClean="0">
                <a:latin typeface="+mj-lt"/>
              </a:rPr>
              <a:t>Они </a:t>
            </a:r>
            <a:r>
              <a:rPr lang="ru-RU" sz="2400" b="1" kern="0" dirty="0" err="1" smtClean="0">
                <a:latin typeface="+mj-lt"/>
              </a:rPr>
              <a:t>п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ропускают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буквы в словах: </a:t>
            </a:r>
            <a:r>
              <a:rPr lang="ru-RU" sz="2800" b="1" kern="0" noProof="0" dirty="0" err="1" smtClean="0">
                <a:solidFill>
                  <a:srgbClr val="C00000"/>
                </a:solidFill>
                <a:latin typeface="+mj-lt"/>
              </a:rPr>
              <a:t>т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ава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–т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р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ава</a:t>
            </a:r>
            <a:r>
              <a:rPr lang="ru-RU" sz="2800" b="1" kern="0" dirty="0" smtClean="0">
                <a:solidFill>
                  <a:srgbClr val="C00000"/>
                </a:solidFill>
                <a:latin typeface="+mj-lt"/>
              </a:rPr>
              <a:t>.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примерах  пропускают цифры и знаки: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14-6=9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: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1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itchFamily="18" charset="0"/>
              </a:rPr>
              <a:t>…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- 6=9;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14 – 6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itchFamily="18" charset="0"/>
              </a:rPr>
              <a:t>…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9;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3168352" cy="14002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Если ребёнок  </a:t>
            </a:r>
            <a:r>
              <a:rPr lang="ru-RU" sz="2000" b="1" dirty="0" smtClean="0">
                <a:solidFill>
                  <a:srgbClr val="006600"/>
                </a:solidFill>
                <a:latin typeface="Arial Black" pitchFamily="34" charset="0"/>
              </a:rPr>
              <a:t>переставляет слоги  </a:t>
            </a:r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в словах, то: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03648" y="1628800"/>
            <a:ext cx="3672408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это связано с неустойчивостью внимания</a:t>
            </a:r>
            <a:r>
              <a:rPr lang="ru-RU" sz="2800" b="1" kern="0" dirty="0" smtClean="0">
                <a:latin typeface="+mj-lt"/>
              </a:rPr>
              <a:t>: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стройка –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сытыройка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прохо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ли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прохо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ли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собра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ли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сь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–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собра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сь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ли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ва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514C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3514C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92080" y="188640"/>
            <a:ext cx="35283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Если ребёнок  </a:t>
            </a: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добавляет</a:t>
            </a: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в слова гласные, то -</a:t>
            </a:r>
            <a:endParaRPr kumimoji="0" lang="ru-RU" sz="2000" b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183560" y="1628800"/>
            <a:ext cx="3708920" cy="4824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</a:rPr>
              <a:t>это связано с неустойчивостью произвольного внимания, например: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дрова –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д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ook Antiqua" pitchFamily="18" charset="0"/>
              </a:rPr>
              <a:t>о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рова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стройка –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с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ook Antiqua" pitchFamily="18" charset="0"/>
              </a:rPr>
              <a:t>ы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т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Book Antiqua" pitchFamily="18" charset="0"/>
              </a:rPr>
              <a:t>ы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ройка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.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12776"/>
            <a:ext cx="7587952" cy="2841104"/>
          </a:xfrm>
        </p:spPr>
        <p:txBody>
          <a:bodyPr/>
          <a:lstStyle/>
          <a:p>
            <a:r>
              <a:rPr lang="ru-RU" sz="2800" dirty="0" smtClean="0">
                <a:latin typeface="Book Antiqua" pitchFamily="18" charset="0"/>
              </a:rPr>
              <a:t>Внимание можно и нужно развивать!</a:t>
            </a:r>
          </a:p>
          <a:p>
            <a:r>
              <a:rPr lang="ru-RU" sz="2800" dirty="0" smtClean="0">
                <a:latin typeface="Book Antiqua" pitchFamily="18" charset="0"/>
              </a:rPr>
              <a:t>Самому ребёнку это сделать трудно.  Ему необходимо помочь научиться управлять своим вниманием. И главным помощниками ребёнку могут стать мама  и папа.</a:t>
            </a:r>
          </a:p>
          <a:p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6974085" cy="1368152"/>
          </a:xfrm>
        </p:spPr>
        <p:txBody>
          <a:bodyPr/>
          <a:lstStyle/>
          <a:p>
            <a:r>
              <a:rPr lang="ru-RU" sz="3600" b="1" i="1" dirty="0">
                <a:solidFill>
                  <a:srgbClr val="FF0000"/>
                </a:solidFill>
                <a:latin typeface="Comic Sans MS" pitchFamily="66" charset="0"/>
              </a:rPr>
              <a:t>Внимание – это не раз и навсегда данное качество!</a:t>
            </a:r>
          </a:p>
        </p:txBody>
      </p:sp>
      <p:pic>
        <p:nvPicPr>
          <p:cNvPr id="5" name="Picture 2" descr="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085184"/>
            <a:ext cx="1899201" cy="134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Man"/>
          <p:cNvPicPr>
            <a:picLocks noChangeAspect="1" noChangeArrowheads="1"/>
          </p:cNvPicPr>
          <p:nvPr/>
        </p:nvPicPr>
        <p:blipFill>
          <a:blip r:embed="rId3" cstate="print"/>
          <a:srcRect r="65611"/>
          <a:stretch>
            <a:fillRect/>
          </a:stretch>
        </p:blipFill>
        <p:spPr bwMode="auto">
          <a:xfrm>
            <a:off x="3059832" y="4221088"/>
            <a:ext cx="1152128" cy="236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woman"/>
          <p:cNvPicPr>
            <a:picLocks noChangeAspect="1" noChangeArrowheads="1"/>
          </p:cNvPicPr>
          <p:nvPr/>
        </p:nvPicPr>
        <p:blipFill>
          <a:blip r:embed="rId4" cstate="print"/>
          <a:srcRect l="70326"/>
          <a:stretch>
            <a:fillRect/>
          </a:stretch>
        </p:blipFill>
        <p:spPr bwMode="auto">
          <a:xfrm>
            <a:off x="5580112" y="3861048"/>
            <a:ext cx="905534" cy="215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4149725"/>
            <a:ext cx="7480300" cy="24828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    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 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 rot="713960">
            <a:off x="2192247" y="1463805"/>
            <a:ext cx="5734050" cy="33575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80000" scaled="1"/>
                </a:gradFill>
                <a:latin typeface="Impact"/>
              </a:rPr>
              <a:t>Спасибо 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680000" scaled="1"/>
                </a:gradFill>
                <a:latin typeface="Impact"/>
              </a:rPr>
              <a:t>за  внимание 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96752"/>
            <a:ext cx="7704856" cy="4714875"/>
          </a:xfrm>
        </p:spPr>
        <p:txBody>
          <a:bodyPr/>
          <a:lstStyle/>
          <a:p>
            <a:pPr algn="just"/>
            <a:r>
              <a:rPr lang="ru-RU" sz="2400" b="0" dirty="0" smtClean="0">
                <a:latin typeface="Book Antiqua" pitchFamily="18" charset="0"/>
              </a:rPr>
              <a:t>Младший школьный возраст - это один из тех возрастов, который носит в себе резервы детского развития. Развитие детей в период поступления в школу и в последующий период   предполагает развитие не только психологических качеств, познавательных процессов, умственного развития, но и анатомо-физиологических структур организма. Имеется в виду рост и вес, мозг и нервная система, кости, мышцы и  т.д.</a:t>
            </a:r>
            <a:endParaRPr lang="ru-RU" sz="2400" b="0" dirty="0">
              <a:latin typeface="Book Antiqua" pitchFamily="18" charset="0"/>
            </a:endParaRPr>
          </a:p>
        </p:txBody>
      </p:sp>
      <p:pic>
        <p:nvPicPr>
          <p:cNvPr id="4" name="Picture 5" descr="i?id=36805925&amp;tov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509120"/>
            <a:ext cx="1944216" cy="210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05678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Младший школьный возраст.</a:t>
            </a:r>
            <a:endParaRPr lang="ru-RU" sz="3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056784" cy="86409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Младший школьный возраст.</a:t>
            </a:r>
            <a:endParaRPr lang="ru-RU" sz="3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11152" y="1052736"/>
            <a:ext cx="7309320" cy="2664296"/>
          </a:xfrm>
        </p:spPr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Существует зависимость между уровнем развития внимания младшего школьника и успешностью его обучения.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Если у ученика младшего школьного возраста доминирует низкий уровень развития 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устойчивости</a:t>
            </a:r>
            <a:r>
              <a:rPr lang="ru-RU" sz="2000" b="0" dirty="0" smtClean="0">
                <a:latin typeface="Book Antiqua" pitchFamily="18" charset="0"/>
              </a:rPr>
              <a:t>,    </a:t>
            </a:r>
            <a:r>
              <a:rPr lang="ru-RU" sz="2000" b="0" i="1" dirty="0" smtClean="0">
                <a:latin typeface="Book Antiqua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объема</a:t>
            </a:r>
            <a:r>
              <a:rPr lang="ru-RU" sz="2000" b="0" dirty="0" smtClean="0"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переключения</a:t>
            </a:r>
            <a:r>
              <a:rPr lang="ru-RU" sz="2000" b="0" dirty="0" smtClean="0"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Book Antiqua" pitchFamily="18" charset="0"/>
              </a:rPr>
              <a:t>внимания, то предполагается, что у данного ученика  будут определенные проблемы в обучении.</a:t>
            </a:r>
            <a:endParaRPr lang="ru-RU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pic>
        <p:nvPicPr>
          <p:cNvPr id="6" name="Picture 8" descr="C:\Documents and Settings\User\Local Settings\Temporary Internet Files\Content.IE5\JBRG608Q\MPj04394490000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58587"/>
              </a:clrFrom>
              <a:clrTo>
                <a:srgbClr val="85858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501008"/>
            <a:ext cx="1872208" cy="28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475656" y="3717032"/>
            <a:ext cx="532859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Проблемы могут быть в трудности усвоения материала - как наглядного, так и устного и письменного, что повлечет за собой неуспеваемость, отставание в обучении, непрочность и   недолговременное  усвоения материала.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1403648" y="3429000"/>
            <a:ext cx="75608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</a:rPr>
              <a:t>С поступлением ребенка в школу под влиянием обучения начинается перестройка всех его познавательных процессов. Дети включаются в новые для них виды деятельности и системы межличностных отношений, требующие от них наличия новых психологических</a:t>
            </a:r>
            <a:r>
              <a:rPr lang="ru-RU" sz="2000" b="1" kern="0" noProof="0" dirty="0" smtClean="0">
                <a:solidFill>
                  <a:schemeClr val="tx2"/>
                </a:solidFill>
                <a:latin typeface="Book Antiqua" pitchFamily="18" charset="0"/>
              </a:rPr>
              <a:t>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</a:rPr>
              <a:t>качеств.  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</a:rPr>
              <a:t>Общими  характеристиками   всех  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</a:rPr>
              <a:t>      познавательных процессов ребенка  должны стать их произвольность,  продуктивность и устойчивость.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1026" name="Picture 2" descr="C:\Users\Преподаватель\Desktop\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764704"/>
            <a:ext cx="2592288" cy="252495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556792"/>
            <a:ext cx="3384376" cy="3384376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</a:rPr>
              <a:t>Первая</a:t>
            </a:r>
            <a:r>
              <a:rPr lang="ru-RU" sz="2000" b="0" dirty="0" smtClean="0">
                <a:latin typeface="Book Antiqua" pitchFamily="18" charset="0"/>
              </a:rPr>
              <a:t> </a:t>
            </a:r>
            <a:r>
              <a:rPr lang="ru-RU" sz="2000" b="0" dirty="0" smtClean="0">
                <a:solidFill>
                  <a:schemeClr val="tx2"/>
                </a:solidFill>
                <a:latin typeface="Book Antiqua" pitchFamily="18" charset="0"/>
              </a:rPr>
              <a:t>из них состоит в том, чтобы как можно быстрее адаптировать детей к работе в школе и дома, научить их учиться, не тратя лишних физических усилий, быть внимательными, усидчивыми. </a:t>
            </a:r>
            <a:endParaRPr lang="ru-RU" sz="2000" b="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076056" y="1700808"/>
            <a:ext cx="3672408" cy="33843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Вторая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задача возникает в связи с тем, что  возникает необходимость психологического выравнивания детей с точки зрения их готовности к обучению за счет подтягивания отстающих к хорошо успевающим.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/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1403648" y="188640"/>
            <a:ext cx="7491412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    Для использования  имеющихся у ребенка резервов, необходимо предварительно решить  две важные задачи.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 bwMode="auto">
          <a:xfrm>
            <a:off x="1403648" y="5229200"/>
            <a:ext cx="74888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 младшем школьном возрасте закрепляются и развиваются далее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основные человеческие характеристики познавательных процессов: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восприятие, внимание, память, воображение, мышление и речь,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552728" cy="792088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Book Antiqua" pitchFamily="18" charset="0"/>
              </a:rPr>
              <a:t>Внимательный ребёнок</a:t>
            </a:r>
            <a:r>
              <a:rPr lang="ru-RU" sz="4000" dirty="0" smtClean="0">
                <a:solidFill>
                  <a:srgbClr val="C00000"/>
                </a:solidFill>
                <a:latin typeface="Book Antiqua" pitchFamily="18" charset="0"/>
              </a:rPr>
              <a:t>…</a:t>
            </a:r>
            <a:endParaRPr lang="ru-RU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 descr="C:\Program Files\Microsoft Office\Clipart\Pub60Cor\bd001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28800"/>
            <a:ext cx="2592288" cy="25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3"/>
          <p:cNvSpPr>
            <a:spLocks noGrp="1"/>
          </p:cNvSpPr>
          <p:nvPr>
            <p:ph idx="1"/>
          </p:nvPr>
        </p:nvSpPr>
        <p:spPr>
          <a:xfrm>
            <a:off x="1403648" y="4869160"/>
            <a:ext cx="7491412" cy="1656184"/>
          </a:xfrm>
        </p:spPr>
        <p:txBody>
          <a:bodyPr/>
          <a:lstStyle/>
          <a:p>
            <a:r>
              <a:rPr lang="ru-RU" sz="2000" b="0" dirty="0" smtClean="0">
                <a:solidFill>
                  <a:schemeClr val="tx2"/>
                </a:solidFill>
                <a:latin typeface="Book Antiqua" pitchFamily="18" charset="0"/>
              </a:rPr>
              <a:t>Это объясняется особенностями  мышления. Наглядный образный характер мыслительной деятельности приводит к тому, что учащиеся все свое внимание направляют на отдельные, бросающиеся в глаза предметы или их признаки. </a:t>
            </a:r>
            <a:endParaRPr lang="ru-RU" sz="2000" b="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547664" y="1052736"/>
            <a:ext cx="3837260" cy="384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Реакция на все новое, яркое, необычное очень сильна в этом возрасте. Младший школьник не может еще управлять своим вниманием и часто оказывается во власти внешних впечатлений . Даже при сосредоточении внимания младшие школьники не замечают главного, существенного.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l"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76268" cy="147220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 Возникновение  осмысленной ориентировки.</a:t>
            </a:r>
            <a:endParaRPr lang="ru-RU" sz="3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5373216"/>
            <a:ext cx="6840760" cy="1296144"/>
          </a:xfrm>
        </p:spPr>
        <p:txBody>
          <a:bodyPr/>
          <a:lstStyle/>
          <a:p>
            <a:r>
              <a:rPr lang="ru-RU" sz="2400" b="0" dirty="0" smtClean="0">
                <a:latin typeface="Book Antiqua" pitchFamily="18" charset="0"/>
              </a:rPr>
              <a:t>В 7-летнем возрасте  у ребёнка  возникает осмысленная ориентировка в собственных переживаниях.  </a:t>
            </a:r>
            <a:endParaRPr lang="ru-RU" sz="2400" b="0" dirty="0">
              <a:latin typeface="Book Antiqu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1340768"/>
            <a:ext cx="5952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С</a:t>
            </a:r>
            <a:r>
              <a:rPr lang="ru-RU" sz="3600" b="1" cap="none" spc="0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труктура переживаний:</a:t>
            </a:r>
            <a:endParaRPr lang="ru-RU" sz="3600" b="1" cap="none" spc="0" dirty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547664" y="1988840"/>
            <a:ext cx="7351697" cy="3416746"/>
            <a:chOff x="1538301" y="1988840"/>
            <a:chExt cx="7351697" cy="341674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1727875" y="4005064"/>
              <a:ext cx="2340069" cy="862355"/>
              <a:chOff x="1727875" y="4005064"/>
              <a:chExt cx="2340069" cy="86235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1727875" y="4221088"/>
                <a:ext cx="2111475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3600" cap="none" spc="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ook Antiqua" pitchFamily="18" charset="0"/>
                  </a:rPr>
                  <a:t>«я </a:t>
                </a:r>
                <a:r>
                  <a:rPr lang="ru-RU" sz="36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ook Antiqua" pitchFamily="18" charset="0"/>
                  </a:rPr>
                  <a:t>злой</a:t>
                </a:r>
                <a:r>
                  <a:rPr lang="ru-RU" sz="3600" cap="none" spc="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Book Antiqua" pitchFamily="18" charset="0"/>
                  </a:rPr>
                  <a:t>» </a:t>
                </a:r>
                <a:endParaRPr lang="ru-RU" sz="3600" cap="none" spc="0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 bwMode="auto">
              <a:xfrm flipV="1">
                <a:off x="3563888" y="4005064"/>
                <a:ext cx="504056" cy="360040"/>
              </a:xfrm>
              <a:prstGeom prst="line">
                <a:avLst/>
              </a:prstGeom>
              <a:solidFill>
                <a:schemeClr val="accent1">
                  <a:alpha val="99001"/>
                </a:schemeClr>
              </a:solidFill>
              <a:ln w="38100" cap="flat" cmpd="sng" algn="ctr">
                <a:solidFill>
                  <a:srgbClr val="FF00FF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42" name="Группа 41"/>
            <p:cNvGrpSpPr/>
            <p:nvPr/>
          </p:nvGrpSpPr>
          <p:grpSpPr>
            <a:xfrm>
              <a:off x="1538301" y="1988840"/>
              <a:ext cx="7351697" cy="3416746"/>
              <a:chOff x="1538301" y="1988840"/>
              <a:chExt cx="7351697" cy="3416746"/>
            </a:xfrm>
          </p:grpSpPr>
          <p:grpSp>
            <p:nvGrpSpPr>
              <p:cNvPr id="41" name="Группа 40"/>
              <p:cNvGrpSpPr/>
              <p:nvPr/>
            </p:nvGrpSpPr>
            <p:grpSpPr>
              <a:xfrm>
                <a:off x="1538301" y="2852936"/>
                <a:ext cx="2598788" cy="936104"/>
                <a:chOff x="1538301" y="2852936"/>
                <a:chExt cx="2598788" cy="936104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1538301" y="2852936"/>
                  <a:ext cx="2598788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cap="none" spc="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Book Antiqua" pitchFamily="18" charset="0"/>
                    </a:rPr>
                    <a:t>«я </a:t>
                  </a:r>
                  <a:r>
                    <a:rPr lang="ru-RU" sz="36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Book Antiqua" pitchFamily="18" charset="0"/>
                    </a:rPr>
                    <a:t>сердит</a:t>
                  </a:r>
                  <a:r>
                    <a:rPr lang="ru-RU" sz="3600" cap="none" spc="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Book Antiqua" pitchFamily="18" charset="0"/>
                    </a:rPr>
                    <a:t>» </a:t>
                  </a:r>
                  <a:endParaRPr lang="ru-RU" sz="3600" cap="none" spc="0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cxnSp>
              <p:nvCxnSpPr>
                <p:cNvPr id="27" name="Прямая соединительная линия 26"/>
                <p:cNvCxnSpPr/>
                <p:nvPr/>
              </p:nvCxnSpPr>
              <p:spPr bwMode="auto">
                <a:xfrm>
                  <a:off x="3419872" y="3501008"/>
                  <a:ext cx="648072" cy="288032"/>
                </a:xfrm>
                <a:prstGeom prst="line">
                  <a:avLst/>
                </a:prstGeom>
                <a:solidFill>
                  <a:schemeClr val="accent1">
                    <a:alpha val="99001"/>
                  </a:schemeClr>
                </a:solidFill>
                <a:ln w="38100" cap="flat" cmpd="sng" algn="ctr">
                  <a:solidFill>
                    <a:srgbClr val="FF00FF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3275856" y="1988840"/>
                <a:ext cx="5614142" cy="3416746"/>
                <a:chOff x="3275856" y="1988840"/>
                <a:chExt cx="5614142" cy="3416746"/>
              </a:xfrm>
            </p:grpSpPr>
            <p:grpSp>
              <p:nvGrpSpPr>
                <p:cNvPr id="39" name="Группа 38"/>
                <p:cNvGrpSpPr/>
                <p:nvPr/>
              </p:nvGrpSpPr>
              <p:grpSpPr>
                <a:xfrm>
                  <a:off x="3275856" y="1988840"/>
                  <a:ext cx="3240359" cy="1101824"/>
                  <a:chOff x="3275856" y="1988840"/>
                  <a:chExt cx="3240359" cy="1101824"/>
                </a:xfrm>
              </p:grpSpPr>
              <p:sp>
                <p:nvSpPr>
                  <p:cNvPr id="16" name="Прямоугольник 15"/>
                  <p:cNvSpPr/>
                  <p:nvPr/>
                </p:nvSpPr>
                <p:spPr>
                  <a:xfrm>
                    <a:off x="3275856" y="1988840"/>
                    <a:ext cx="3240359" cy="646331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ru-RU" sz="3600" cap="none" spc="0" dirty="0" smtClean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Book Antiqua" pitchFamily="18" charset="0"/>
                      </a:rPr>
                      <a:t>«я </a:t>
                    </a:r>
                    <a:r>
                      <a:rPr lang="ru-RU" sz="3600" dirty="0" smtClean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Book Antiqua" pitchFamily="18" charset="0"/>
                      </a:rPr>
                      <a:t>добрый</a:t>
                    </a:r>
                    <a:r>
                      <a:rPr lang="ru-RU" sz="3600" cap="none" spc="0" dirty="0" smtClean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Book Antiqua" pitchFamily="18" charset="0"/>
                      </a:rPr>
                      <a:t>» </a:t>
                    </a:r>
                    <a:endParaRPr lang="ru-RU" sz="3600" cap="none" spc="0" dirty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endParaRPr>
                  </a:p>
                </p:txBody>
              </p:sp>
              <p:cxnSp>
                <p:nvCxnSpPr>
                  <p:cNvPr id="20" name="Прямая соединительная линия 19"/>
                  <p:cNvCxnSpPr/>
                  <p:nvPr/>
                </p:nvCxnSpPr>
                <p:spPr bwMode="auto">
                  <a:xfrm flipV="1">
                    <a:off x="5004048" y="2564904"/>
                    <a:ext cx="648072" cy="525760"/>
                  </a:xfrm>
                  <a:prstGeom prst="line">
                    <a:avLst/>
                  </a:prstGeom>
                  <a:solidFill>
                    <a:schemeClr val="accent1">
                      <a:alpha val="99001"/>
                    </a:schemeClr>
                  </a:solidFill>
                  <a:ln w="38100" cap="flat" cmpd="sng" algn="ctr">
                    <a:solidFill>
                      <a:srgbClr val="FF00FF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</p:grpSp>
            <p:grpSp>
              <p:nvGrpSpPr>
                <p:cNvPr id="38" name="Группа 37"/>
                <p:cNvGrpSpPr/>
                <p:nvPr/>
              </p:nvGrpSpPr>
              <p:grpSpPr>
                <a:xfrm>
                  <a:off x="4139952" y="2996952"/>
                  <a:ext cx="4750046" cy="2408634"/>
                  <a:chOff x="4139952" y="2996952"/>
                  <a:chExt cx="4750046" cy="2408634"/>
                </a:xfrm>
              </p:grpSpPr>
              <p:grpSp>
                <p:nvGrpSpPr>
                  <p:cNvPr id="37" name="Группа 36"/>
                  <p:cNvGrpSpPr/>
                  <p:nvPr/>
                </p:nvGrpSpPr>
                <p:grpSpPr>
                  <a:xfrm>
                    <a:off x="5148064" y="3068960"/>
                    <a:ext cx="3741934" cy="648072"/>
                    <a:chOff x="5148064" y="3068960"/>
                    <a:chExt cx="3741934" cy="648072"/>
                  </a:xfrm>
                </p:grpSpPr>
                <p:sp>
                  <p:nvSpPr>
                    <p:cNvPr id="5" name="Прямоугольник 4"/>
                    <p:cNvSpPr/>
                    <p:nvPr/>
                  </p:nvSpPr>
                  <p:spPr>
                    <a:xfrm>
                      <a:off x="5940152" y="3068960"/>
                      <a:ext cx="294984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ru-RU" sz="3600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Book Antiqua" pitchFamily="18" charset="0"/>
                        </a:rPr>
                        <a:t>«я радуюсь» </a:t>
                      </a:r>
                      <a:endParaRPr lang="ru-RU" sz="3600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p:txBody>
                </p: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 bwMode="auto">
                    <a:xfrm flipV="1">
                      <a:off x="5148064" y="3501008"/>
                      <a:ext cx="864096" cy="216024"/>
                    </a:xfrm>
                    <a:prstGeom prst="line">
                      <a:avLst/>
                    </a:prstGeom>
                    <a:solidFill>
                      <a:schemeClr val="accent1">
                        <a:alpha val="99001"/>
                      </a:schemeClr>
                    </a:solidFill>
                    <a:ln w="3810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triangle" w="med" len="med"/>
                      <a:tailEnd type="triangle" w="med" len="med"/>
                    </a:ln>
                    <a:effectLst/>
                  </p:spPr>
                </p:cxnSp>
              </p:grpSp>
              <p:grpSp>
                <p:nvGrpSpPr>
                  <p:cNvPr id="36" name="Группа 35"/>
                  <p:cNvGrpSpPr/>
                  <p:nvPr/>
                </p:nvGrpSpPr>
                <p:grpSpPr>
                  <a:xfrm>
                    <a:off x="4139952" y="2996952"/>
                    <a:ext cx="4245863" cy="2408634"/>
                    <a:chOff x="4139952" y="2996952"/>
                    <a:chExt cx="4245863" cy="2408634"/>
                  </a:xfrm>
                </p:grpSpPr>
                <p:pic>
                  <p:nvPicPr>
                    <p:cNvPr id="4" name="Picture 16" descr="boys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139952" y="2996952"/>
                      <a:ext cx="1152128" cy="2408634"/>
                    </a:xfrm>
                    <a:prstGeom prst="rect">
                      <a:avLst/>
                    </a:prstGeom>
                    <a:noFill/>
                  </p:spPr>
                </p:pic>
                <p:grpSp>
                  <p:nvGrpSpPr>
                    <p:cNvPr id="35" name="Группа 34"/>
                    <p:cNvGrpSpPr/>
                    <p:nvPr/>
                  </p:nvGrpSpPr>
                  <p:grpSpPr>
                    <a:xfrm>
                      <a:off x="5148064" y="3933056"/>
                      <a:ext cx="3237751" cy="934363"/>
                      <a:chOff x="5148064" y="3933056"/>
                      <a:chExt cx="3237751" cy="934363"/>
                    </a:xfrm>
                  </p:grpSpPr>
                  <p:sp>
                    <p:nvSpPr>
                      <p:cNvPr id="6" name="Прямоугольник 5"/>
                      <p:cNvSpPr/>
                      <p:nvPr/>
                    </p:nvSpPr>
                    <p:spPr>
                      <a:xfrm>
                        <a:off x="5508104" y="4221088"/>
                        <a:ext cx="2877711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3600" cap="none" spc="0" dirty="0" smtClean="0">
                            <a:ln w="1905"/>
                            <a:solidFill>
                              <a:srgbClr val="00206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Book Antiqua" pitchFamily="18" charset="0"/>
                          </a:rPr>
                          <a:t>«я </a:t>
                        </a:r>
                        <a:r>
                          <a:rPr lang="ru-RU" sz="3600" dirty="0" smtClean="0">
                            <a:ln w="1905"/>
                            <a:solidFill>
                              <a:srgbClr val="00206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Book Antiqua" pitchFamily="18" charset="0"/>
                          </a:rPr>
                          <a:t>огорчён</a:t>
                        </a:r>
                        <a:r>
                          <a:rPr lang="ru-RU" sz="3600" cap="none" spc="0" dirty="0" smtClean="0">
                            <a:ln w="1905"/>
                            <a:solidFill>
                              <a:srgbClr val="002060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Book Antiqua" pitchFamily="18" charset="0"/>
                          </a:rPr>
                          <a:t>» </a:t>
                        </a:r>
                        <a:endParaRPr lang="ru-RU" sz="3600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endParaRPr>
                      </a:p>
                    </p:txBody>
                  </p:sp>
                  <p:cxnSp>
                    <p:nvCxnSpPr>
                      <p:cNvPr id="31" name="Прямая соединительная линия 30"/>
                      <p:cNvCxnSpPr/>
                      <p:nvPr/>
                    </p:nvCxnSpPr>
                    <p:spPr bwMode="auto">
                      <a:xfrm>
                        <a:off x="5148064" y="3933056"/>
                        <a:ext cx="576064" cy="432048"/>
                      </a:xfrm>
                      <a:prstGeom prst="line">
                        <a:avLst/>
                      </a:prstGeom>
                      <a:solidFill>
                        <a:schemeClr val="accent1">
                          <a:alpha val="99001"/>
                        </a:schemeClr>
                      </a:solidFill>
                      <a:ln w="38100" cap="flat" cmpd="sng" algn="ctr">
                        <a:solidFill>
                          <a:srgbClr val="FF00FF"/>
                        </a:solidFill>
                        <a:prstDash val="solid"/>
                        <a:round/>
                        <a:headEnd type="triangle" w="med" len="med"/>
                        <a:tailEnd type="triangle" w="med" len="med"/>
                      </a:ln>
                      <a:effectLst/>
                    </p:spPr>
                  </p:cxnSp>
                </p:grpSp>
              </p:grpSp>
            </p:grpSp>
          </p:grpSp>
        </p:grpSp>
      </p:grp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7704" y="620688"/>
          <a:ext cx="65527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мка 5"/>
          <p:cNvSpPr/>
          <p:nvPr/>
        </p:nvSpPr>
        <p:spPr bwMode="auto">
          <a:xfrm>
            <a:off x="1619672" y="404664"/>
            <a:ext cx="7128792" cy="5472608"/>
          </a:xfrm>
          <a:prstGeom prst="frame">
            <a:avLst>
              <a:gd name="adj1" fmla="val 3503"/>
            </a:avLst>
          </a:prstGeom>
          <a:solidFill>
            <a:schemeClr val="accent1">
              <a:alpha val="99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красотка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9001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9001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Тема1красотка</Template>
  <TotalTime>933</TotalTime>
  <Words>1092</Words>
  <Application>Microsoft Office PowerPoint</Application>
  <PresentationFormat>Экран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Тема1красотка</vt:lpstr>
      <vt:lpstr>«Внимание младшего школьника.      </vt:lpstr>
      <vt:lpstr>Цели:</vt:lpstr>
      <vt:lpstr>Младший школьный возраст.</vt:lpstr>
      <vt:lpstr>Младший школьный возраст.</vt:lpstr>
      <vt:lpstr>Слайд 5</vt:lpstr>
      <vt:lpstr>Слайд 6</vt:lpstr>
      <vt:lpstr>Внимательный ребёнок…</vt:lpstr>
      <vt:lpstr> Возникновение  осмысленной ориентировки.</vt:lpstr>
      <vt:lpstr>Слайд 9</vt:lpstr>
      <vt:lpstr>Основные свойства внимания: </vt:lpstr>
      <vt:lpstr>Концентрация внимания</vt:lpstr>
      <vt:lpstr>Слайд 12</vt:lpstr>
      <vt:lpstr>Переключение внимания</vt:lpstr>
      <vt:lpstr>Внимание может быть:</vt:lpstr>
      <vt:lpstr>Произвольное внимание</vt:lpstr>
      <vt:lpstr>Слайд 16</vt:lpstr>
      <vt:lpstr>Непроизвольное внимание</vt:lpstr>
      <vt:lpstr>Индивидуальные особенности внимания:</vt:lpstr>
      <vt:lpstr>Слайд 19</vt:lpstr>
      <vt:lpstr>Слайд 20</vt:lpstr>
      <vt:lpstr>Если ребёнок  переставляет слоги  в словах, то:</vt:lpstr>
      <vt:lpstr>Внимание – это не раз и навсегда данное качество!</vt:lpstr>
      <vt:lpstr>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93</cp:revision>
  <dcterms:created xsi:type="dcterms:W3CDTF">2013-04-29T21:27:03Z</dcterms:created>
  <dcterms:modified xsi:type="dcterms:W3CDTF">2013-06-08T13:21:17Z</dcterms:modified>
</cp:coreProperties>
</file>