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8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0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FF6600"/>
    <a:srgbClr val="00503B"/>
    <a:srgbClr val="005032"/>
    <a:srgbClr val="00501B"/>
    <a:srgbClr val="FFFF66"/>
    <a:srgbClr val="FFFFCC"/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37968112475486E-2"/>
          <c:y val="0"/>
          <c:w val="0.6088467022182765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CC00"/>
            </a:solidFill>
          </c:spPr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оч.низкий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0.29000000000000004</c:v>
                </c:pt>
                <c:pt idx="2">
                  <c:v>0.56999999999999995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606683680026838"/>
          <c:y val="0.65450514605845533"/>
          <c:w val="0.19537385279631259"/>
          <c:h val="0.269249682639998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8B7D-6400-4D01-B21F-124109563C19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00F2A-64CD-4D20-B552-BBF71A8BE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7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00F2A-64CD-4D20-B552-BBF71A8BE9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6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00F2A-64CD-4D20-B552-BBF71A8BE96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5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9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74;&#1085;&#1080;&#1084;&#1072;&#1085;&#1080;&#1077;.pp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10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t2.ftcdn.net/jpg/00/02/61/37/400_F_2613763_MVtu3ZsXLVnSGhisByz9fKmH5kGZrf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38437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83568" y="260648"/>
            <a:ext cx="8064896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rm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«Волоколамская школа – интернат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основного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образования»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301208"/>
            <a:ext cx="64008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начальных классов: </a:t>
            </a:r>
          </a:p>
          <a:p>
            <a:pPr algn="ctr"/>
            <a:r>
              <a:rPr lang="ru-RU" sz="2800" i="1" dirty="0" smtClean="0"/>
              <a:t>Молоканова Инна Станиславовна</a:t>
            </a:r>
            <a:endParaRPr lang="ru-RU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35699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«Формирование навыков самоконтроля как средства успешного обучения младших школьников»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340768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ПЕДАГОГИЧЕСКОГО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95736" y="188640"/>
            <a:ext cx="4680520" cy="792088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НАГЛЯДНЫЕ ТРЕНАЖЁРЫ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http://static.ozone.ru/multimedia/books_covers/1001505937.jpg"/>
          <p:cNvPicPr/>
          <p:nvPr/>
        </p:nvPicPr>
        <p:blipFill>
          <a:blip r:embed="rId4" cstate="print">
            <a:lum bright="-4000" contrast="4000"/>
          </a:blip>
          <a:srcRect/>
          <a:stretch>
            <a:fillRect/>
          </a:stretch>
        </p:blipFill>
        <p:spPr bwMode="auto">
          <a:xfrm>
            <a:off x="179512" y="836712"/>
            <a:ext cx="1905000" cy="24669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http://static.ozone.ru/multimedia/books_covers/1001470723.jpg"/>
          <p:cNvPicPr/>
          <p:nvPr/>
        </p:nvPicPr>
        <p:blipFill>
          <a:blip r:embed="rId5" cstate="print">
            <a:lum bright="-4000" contrast="4000"/>
          </a:blip>
          <a:srcRect/>
          <a:stretch>
            <a:fillRect/>
          </a:stretch>
        </p:blipFill>
        <p:spPr bwMode="auto">
          <a:xfrm>
            <a:off x="2411760" y="1268760"/>
            <a:ext cx="1905000" cy="24669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http://static.ozone.ru/multimedia/books_ill/1002297567.jpg"/>
          <p:cNvPicPr/>
          <p:nvPr/>
        </p:nvPicPr>
        <p:blipFill>
          <a:blip r:embed="rId6" cstate="email">
            <a:lum bright="-3000" contras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944216" cy="244827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 descr="http://static.ozone.ru/multimedia/books_ill/1002297568.jpg"/>
          <p:cNvPicPr/>
          <p:nvPr/>
        </p:nvPicPr>
        <p:blipFill>
          <a:blip r:embed="rId7" cstate="email">
            <a:lum bright="-3000" contras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944216" cy="244827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Рисунок 10" descr="http://static.ozone.ru/multimedia/books_ill/1002297575.jpg"/>
          <p:cNvPicPr/>
          <p:nvPr/>
        </p:nvPicPr>
        <p:blipFill>
          <a:blip r:embed="rId8" cstate="email">
            <a:lum bright="-3000" contras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2016224" cy="252028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Рисунок 11" descr="http://static.ozone.ru/multimedia/books_ill/1002297576.jpg"/>
          <p:cNvPicPr/>
          <p:nvPr/>
        </p:nvPicPr>
        <p:blipFill>
          <a:blip r:embed="rId9" cstate="email">
            <a:lum bright="-3000" contras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2016224" cy="252027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 descr="http://static.ozone.ru/multimedia/books_covers/1001316587.jpg"/>
          <p:cNvPicPr/>
          <p:nvPr/>
        </p:nvPicPr>
        <p:blipFill>
          <a:blip r:embed="rId10" cstate="print">
            <a:lum bright="-3000" contrast="3000"/>
          </a:blip>
          <a:srcRect/>
          <a:stretch>
            <a:fillRect/>
          </a:stretch>
        </p:blipFill>
        <p:spPr bwMode="auto">
          <a:xfrm>
            <a:off x="4644008" y="1268760"/>
            <a:ext cx="1944216" cy="244827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3" descr="http://static.ozone.ru/multimedia/books_covers/1001316600.jpg"/>
          <p:cNvPicPr/>
          <p:nvPr/>
        </p:nvPicPr>
        <p:blipFill>
          <a:blip r:embed="rId11" cstate="email">
            <a:lum bright="-4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1872208" cy="237626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6" name="Picture 2" descr="http://shkola28.at.ua/3-a/1320658956_0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2808312" cy="214193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Управляющая кнопка: возврат 14">
            <a:hlinkClick r:id="rId13" action="ppaction://hlinksldjump" highlightClick="1"/>
          </p:cNvPr>
          <p:cNvSpPr/>
          <p:nvPr/>
        </p:nvSpPr>
        <p:spPr>
          <a:xfrm>
            <a:off x="8604448" y="6569968"/>
            <a:ext cx="288032" cy="288032"/>
          </a:xfrm>
          <a:prstGeom prst="actionButtonReturn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://www.chitaigorod.ru/upload/iblock/548/548cd20fbb9225666f1c1e2025df040b.jpg"/>
          <p:cNvPicPr>
            <a:picLocks noChangeAspect="1" noChangeArrowheads="1"/>
          </p:cNvPicPr>
          <p:nvPr/>
        </p:nvPicPr>
        <p:blipFill>
          <a:blip r:embed="rId1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1902564" cy="2448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8" name="Picture 4" descr="http://booklya.com.ua/files/books/25509_3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764705"/>
            <a:ext cx="1906445" cy="24482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188640"/>
            <a:ext cx="7056784" cy="836712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ДОВОДЯЩИЕ КАРТОЧКИ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79512" y="1052736"/>
            <a:ext cx="8784976" cy="5616624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Витамин 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2648" y="620688"/>
            <a:ext cx="8153400" cy="598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712968" cy="56388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307896"/>
                <a:gridCol w="4405072"/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Карточка</a:t>
                      </a:r>
                      <a:r>
                        <a:rPr lang="ru-RU" sz="3200" b="1" i="1" baseline="0" dirty="0" smtClean="0">
                          <a:solidFill>
                            <a:schemeClr val="tx1"/>
                          </a:solidFill>
                        </a:rPr>
                        <a:t> №1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solidFill>
                            <a:srgbClr val="FF3300"/>
                          </a:solidFill>
                        </a:rPr>
                        <a:t>Витамин</a:t>
                      </a:r>
                      <a:r>
                        <a:rPr lang="ru-RU" sz="5400" b="1" baseline="0" dirty="0" smtClean="0">
                          <a:solidFill>
                            <a:srgbClr val="FF3300"/>
                          </a:solidFill>
                        </a:rPr>
                        <a:t> А</a:t>
                      </a:r>
                      <a:endParaRPr lang="ru-RU" sz="5400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24401"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2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овощах и фруктах содержится вещество каротин, из которого в организме человека образуется витамин А.</a:t>
                      </a:r>
                    </a:p>
                    <a:p>
                      <a:pPr algn="just"/>
                      <a:r>
                        <a:rPr lang="ru-RU" sz="2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Каротина (витамина А) много в моркови, красном сладком перце, петрушке, томатах (помидорах), зелёном луке, щавеле, абрикосах, салате.</a:t>
                      </a:r>
                    </a:p>
                    <a:p>
                      <a:pPr algn="just"/>
                      <a:r>
                        <a:rPr lang="ru-RU" sz="2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Витамин А очень важен для зрения и здоровья зубов.</a:t>
                      </a:r>
                      <a:endParaRPr lang="ru-RU" b="1" dirty="0" smtClean="0"/>
                    </a:p>
                    <a:p>
                      <a:endParaRPr lang="ru-RU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F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Назови вещество, из которого образуется витамин А?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каротин)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Для чего нужен витамин А?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(Важен для зрения и здоровья зубов)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Управляющая кнопка: возврат 12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288032" cy="288032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188640"/>
            <a:ext cx="7056784" cy="836712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ДОВОДЯЩИЕ КАРТОЧКИ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79512" y="1052736"/>
            <a:ext cx="8784976" cy="5616624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Витамин 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2648" y="620688"/>
            <a:ext cx="8153400" cy="598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712968" cy="56388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307896"/>
                <a:gridCol w="4405072"/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Карточка</a:t>
                      </a:r>
                      <a:r>
                        <a:rPr lang="ru-RU" sz="3200" b="1" i="1" baseline="0" dirty="0" smtClean="0">
                          <a:solidFill>
                            <a:schemeClr val="tx1"/>
                          </a:solidFill>
                        </a:rPr>
                        <a:t> №2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solidFill>
                            <a:srgbClr val="FF3300"/>
                          </a:solidFill>
                        </a:rPr>
                        <a:t>Витамин</a:t>
                      </a:r>
                      <a:r>
                        <a:rPr lang="ru-RU" sz="5400" b="1" baseline="0" dirty="0" smtClean="0">
                          <a:solidFill>
                            <a:srgbClr val="FF3300"/>
                          </a:solidFill>
                        </a:rPr>
                        <a:t> А</a:t>
                      </a:r>
                      <a:endParaRPr lang="ru-RU" sz="5400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24401"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2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овощах и фруктах содержится вещество каротин, из которого в организме человека образуется витамин А.</a:t>
                      </a:r>
                    </a:p>
                    <a:p>
                      <a:pPr algn="just"/>
                      <a:r>
                        <a:rPr lang="ru-RU" sz="2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Каротина (витамина А) много в моркови, красном сладком перце, петрушке, томатах (помидорах), зелёном луке, щавеле, абрикосах, салате.</a:t>
                      </a:r>
                    </a:p>
                    <a:p>
                      <a:pPr algn="just"/>
                      <a:r>
                        <a:rPr lang="ru-RU" sz="2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Витамин А очень важен для зрения и здоровья зубов.</a:t>
                      </a:r>
                      <a:endParaRPr lang="ru-RU" b="1" dirty="0" smtClean="0"/>
                    </a:p>
                    <a:p>
                      <a:endParaRPr lang="ru-RU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F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2.В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каких овощах и фруктах есть каротин или витамин А?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моркови, красном сладком перце, петрушке, томатах (помидорах), зелёном луке, щавеле, абрикосах, салате)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Управляющая кнопка: возврат 12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288032" cy="28803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Задача.</a:t>
            </a:r>
          </a:p>
          <a:p>
            <a:pPr algn="just"/>
            <a:r>
              <a:rPr lang="ru-RU" sz="3200" i="1" dirty="0" smtClean="0">
                <a:solidFill>
                  <a:schemeClr val="bg1"/>
                </a:solidFill>
              </a:rPr>
              <a:t>«В пансионат привезли 24 кг клубники в ящиках по 6кг и 18 кг вишни в ящиках по 3 кг. Сколько всего ящиков с ягодами привезли в пансионат?» 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355976" y="2924944"/>
            <a:ext cx="936104" cy="504056"/>
          </a:xfrm>
          <a:prstGeom prst="flowChartProcess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907704" y="4005064"/>
            <a:ext cx="936104" cy="504056"/>
          </a:xfrm>
          <a:prstGeom prst="flowChartProcess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444208" y="4005064"/>
            <a:ext cx="936104" cy="504056"/>
          </a:xfrm>
          <a:prstGeom prst="flowChartProcess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971600" y="5373216"/>
            <a:ext cx="936104" cy="504056"/>
          </a:xfrm>
          <a:prstGeom prst="flowChartProcess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915816" y="5373216"/>
            <a:ext cx="936104" cy="504056"/>
          </a:xfrm>
          <a:prstGeom prst="flowChartProcess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580112" y="5229200"/>
            <a:ext cx="936104" cy="504056"/>
          </a:xfrm>
          <a:prstGeom prst="flowChartProcess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308304" y="5229200"/>
            <a:ext cx="936104" cy="504056"/>
          </a:xfrm>
          <a:prstGeom prst="flowChartProcess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364088" y="3212976"/>
            <a:ext cx="1512168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411760" y="3212976"/>
            <a:ext cx="1872208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48264" y="4509120"/>
            <a:ext cx="864096" cy="6480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084168" y="4509120"/>
            <a:ext cx="792088" cy="6480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11760" y="4509120"/>
            <a:ext cx="936104" cy="7920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475656" y="4509120"/>
            <a:ext cx="936104" cy="7920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32240" y="3861048"/>
            <a:ext cx="517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3861048"/>
            <a:ext cx="517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2780928"/>
            <a:ext cx="517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?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0112" y="278092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всего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2" y="40050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К.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393305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В.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537321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24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5816" y="537321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6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2120" y="522920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18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0312" y="522920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3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9712" y="530120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: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6216" y="515719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: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1960" y="38610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+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12160" y="6021288"/>
            <a:ext cx="2520280" cy="432048"/>
          </a:xfrm>
          <a:prstGeom prst="rect">
            <a:avLst/>
          </a:prstGeom>
          <a:solidFill>
            <a:srgbClr val="00503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0" grpId="1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66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Прямая соединительная линия 106"/>
          <p:cNvCxnSpPr>
            <a:endCxn id="15" idx="0"/>
          </p:cNvCxnSpPr>
          <p:nvPr/>
        </p:nvCxnSpPr>
        <p:spPr>
          <a:xfrm rot="5400000">
            <a:off x="7572382" y="2714604"/>
            <a:ext cx="428626" cy="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endCxn id="15" idx="1"/>
          </p:cNvCxnSpPr>
          <p:nvPr/>
        </p:nvCxnSpPr>
        <p:spPr>
          <a:xfrm flipV="1">
            <a:off x="5643570" y="3286124"/>
            <a:ext cx="785786" cy="5715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857620" y="4143380"/>
            <a:ext cx="785818" cy="3571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55" idx="0"/>
            <a:endCxn id="14" idx="1"/>
          </p:cNvCxnSpPr>
          <p:nvPr/>
        </p:nvCxnSpPr>
        <p:spPr>
          <a:xfrm rot="5400000" flipH="1" flipV="1">
            <a:off x="1982373" y="4054083"/>
            <a:ext cx="107157" cy="1643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1500960" y="3285330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9" idx="1"/>
          </p:cNvCxnSpPr>
          <p:nvPr/>
        </p:nvCxnSpPr>
        <p:spPr>
          <a:xfrm rot="10800000">
            <a:off x="3214678" y="378619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0800000" flipV="1">
            <a:off x="2071670" y="5143512"/>
            <a:ext cx="1785950" cy="714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572926" y="5428470"/>
            <a:ext cx="71438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" idx="2"/>
            <a:endCxn id="17" idx="0"/>
          </p:cNvCxnSpPr>
          <p:nvPr/>
        </p:nvCxnSpPr>
        <p:spPr>
          <a:xfrm rot="16200000" flipH="1">
            <a:off x="5072066" y="3750471"/>
            <a:ext cx="428628" cy="121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1" idx="2"/>
          </p:cNvCxnSpPr>
          <p:nvPr/>
        </p:nvCxnSpPr>
        <p:spPr>
          <a:xfrm rot="5400000">
            <a:off x="7679553" y="4750603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1" idx="1"/>
          </p:cNvCxnSpPr>
          <p:nvPr/>
        </p:nvCxnSpPr>
        <p:spPr>
          <a:xfrm rot="10800000">
            <a:off x="5643570" y="3857629"/>
            <a:ext cx="1285884" cy="3214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54" idx="0"/>
          </p:cNvCxnSpPr>
          <p:nvPr/>
        </p:nvCxnSpPr>
        <p:spPr>
          <a:xfrm rot="16200000" flipV="1">
            <a:off x="3625448" y="5375686"/>
            <a:ext cx="500066" cy="357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429356" y="2928934"/>
            <a:ext cx="2714644" cy="714380"/>
          </a:xfrm>
          <a:prstGeom prst="roundRect">
            <a:avLst/>
          </a:prstGeom>
          <a:solidFill>
            <a:srgbClr val="FF3300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/>
              <a:t>химическая промышленность</a:t>
            </a:r>
            <a:endParaRPr lang="ru-RU" sz="2200" b="1" i="1" dirty="0"/>
          </a:p>
        </p:txBody>
      </p:sp>
      <p:cxnSp>
        <p:nvCxnSpPr>
          <p:cNvPr id="24" name="Прямая соединительная линия 23"/>
          <p:cNvCxnSpPr>
            <a:endCxn id="9" idx="0"/>
          </p:cNvCxnSpPr>
          <p:nvPr/>
        </p:nvCxnSpPr>
        <p:spPr>
          <a:xfrm rot="16200000" flipH="1">
            <a:off x="4482703" y="3232546"/>
            <a:ext cx="357188" cy="357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Заголовок 4"/>
          <p:cNvSpPr txBox="1">
            <a:spLocks/>
          </p:cNvSpPr>
          <p:nvPr/>
        </p:nvSpPr>
        <p:spPr>
          <a:xfrm>
            <a:off x="1857356" y="142852"/>
            <a:ext cx="5643602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«КЛАСТЕР»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143116"/>
            <a:ext cx="3143272" cy="10715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</a:t>
            </a:r>
            <a:endParaRPr lang="ru-RU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928670"/>
            <a:ext cx="2500330" cy="1000132"/>
          </a:xfrm>
          <a:prstGeom prst="rect">
            <a:avLst/>
          </a:prstGeom>
          <a:solidFill>
            <a:srgbClr val="66FF3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ПОЛЬЗА: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необходимая и полезная продукция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3429000"/>
            <a:ext cx="1928826" cy="714380"/>
          </a:xfrm>
          <a:prstGeom prst="rect">
            <a:avLst/>
          </a:prstGeom>
          <a:solidFill>
            <a:srgbClr val="CC0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ВРЕД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5852" y="5857892"/>
            <a:ext cx="1500198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АЭС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радиация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786" y="2357430"/>
            <a:ext cx="1857388" cy="6429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отходы от производства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488" y="4500570"/>
            <a:ext cx="1857388" cy="642942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err="1" smtClean="0">
                <a:solidFill>
                  <a:schemeClr val="bg1"/>
                </a:solidFill>
              </a:rPr>
              <a:t>электро</a:t>
            </a:r>
            <a:r>
              <a:rPr lang="ru-RU" sz="2200" b="1" i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энергетика</a:t>
            </a:r>
            <a:endParaRPr lang="ru-RU" sz="22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3643314"/>
            <a:ext cx="2643206" cy="500066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/>
              <a:t>промышленность</a:t>
            </a:r>
            <a:endParaRPr lang="ru-RU" sz="22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9190" y="4572008"/>
            <a:ext cx="1928826" cy="500066"/>
          </a:xfrm>
          <a:prstGeom prst="roundRect">
            <a:avLst/>
          </a:prstGeom>
          <a:solidFill>
            <a:srgbClr val="FF3300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транспорт</a:t>
            </a:r>
            <a:endParaRPr lang="ru-RU" sz="22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15140" y="1785926"/>
            <a:ext cx="2071702" cy="8572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Отходы загрязняют реки  и воздух</a:t>
            </a:r>
            <a:endParaRPr lang="ru-RU" b="1" i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628" y="5786454"/>
            <a:ext cx="1857388" cy="64294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выхлопные газы</a:t>
            </a:r>
            <a:endParaRPr lang="ru-RU" sz="20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29454" y="5072074"/>
            <a:ext cx="2000264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ядохимикаты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29454" y="3857628"/>
            <a:ext cx="2000264" cy="642942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/>
              <a:t>сельское хозяйство</a:t>
            </a:r>
            <a:endParaRPr lang="ru-RU" sz="2200" b="1" i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4608513" y="2035959"/>
            <a:ext cx="21352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000364" y="5643578"/>
            <a:ext cx="1785950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ТЭС</a:t>
            </a:r>
          </a:p>
          <a:p>
            <a:pPr algn="ctr"/>
            <a:r>
              <a:rPr lang="ru-RU" sz="2000" b="1" i="1" dirty="0" smtClean="0"/>
              <a:t>загрязнение воздуха</a:t>
            </a:r>
            <a:endParaRPr lang="ru-RU" sz="2000" b="1" i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14282" y="4929198"/>
            <a:ext cx="2000264" cy="6429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ГЭС </a:t>
            </a:r>
          </a:p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затапливание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33" name="Управляющая кнопка: возврат 32">
            <a:hlinkClick r:id="rId2" action="ppaction://hlinksldjump" highlightClick="1"/>
          </p:cNvPr>
          <p:cNvSpPr/>
          <p:nvPr/>
        </p:nvSpPr>
        <p:spPr>
          <a:xfrm>
            <a:off x="8748464" y="6497960"/>
            <a:ext cx="395536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6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66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Прямая соединительная линия 106"/>
          <p:cNvCxnSpPr>
            <a:endCxn id="15" idx="0"/>
          </p:cNvCxnSpPr>
          <p:nvPr/>
        </p:nvCxnSpPr>
        <p:spPr>
          <a:xfrm rot="5400000">
            <a:off x="7572382" y="2714604"/>
            <a:ext cx="428626" cy="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endCxn id="15" idx="1"/>
          </p:cNvCxnSpPr>
          <p:nvPr/>
        </p:nvCxnSpPr>
        <p:spPr>
          <a:xfrm flipV="1">
            <a:off x="5643570" y="3286124"/>
            <a:ext cx="785786" cy="5715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857620" y="4143380"/>
            <a:ext cx="785818" cy="3571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55" idx="0"/>
            <a:endCxn id="14" idx="1"/>
          </p:cNvCxnSpPr>
          <p:nvPr/>
        </p:nvCxnSpPr>
        <p:spPr>
          <a:xfrm rot="5400000" flipH="1" flipV="1">
            <a:off x="1982373" y="4054083"/>
            <a:ext cx="107157" cy="1643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1500960" y="3285330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9" idx="1"/>
          </p:cNvCxnSpPr>
          <p:nvPr/>
        </p:nvCxnSpPr>
        <p:spPr>
          <a:xfrm rot="10800000">
            <a:off x="3214678" y="378619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0800000" flipV="1">
            <a:off x="2071670" y="5143512"/>
            <a:ext cx="1785950" cy="714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572926" y="5428470"/>
            <a:ext cx="71438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" idx="2"/>
            <a:endCxn id="17" idx="0"/>
          </p:cNvCxnSpPr>
          <p:nvPr/>
        </p:nvCxnSpPr>
        <p:spPr>
          <a:xfrm rot="16200000" flipH="1">
            <a:off x="5072066" y="3750471"/>
            <a:ext cx="428628" cy="121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1" idx="2"/>
          </p:cNvCxnSpPr>
          <p:nvPr/>
        </p:nvCxnSpPr>
        <p:spPr>
          <a:xfrm rot="5400000">
            <a:off x="7679553" y="4750603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1" idx="1"/>
          </p:cNvCxnSpPr>
          <p:nvPr/>
        </p:nvCxnSpPr>
        <p:spPr>
          <a:xfrm rot="10800000">
            <a:off x="5643570" y="3857629"/>
            <a:ext cx="1285884" cy="3214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54" idx="0"/>
          </p:cNvCxnSpPr>
          <p:nvPr/>
        </p:nvCxnSpPr>
        <p:spPr>
          <a:xfrm rot="16200000" flipV="1">
            <a:off x="3625448" y="5375686"/>
            <a:ext cx="500066" cy="357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429356" y="2928934"/>
            <a:ext cx="2714644" cy="714380"/>
          </a:xfrm>
          <a:prstGeom prst="roundRect">
            <a:avLst/>
          </a:prstGeom>
          <a:solidFill>
            <a:srgbClr val="FF3300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/>
              <a:t>химическая промышленность</a:t>
            </a:r>
            <a:endParaRPr lang="ru-RU" sz="2200" b="1" i="1" dirty="0"/>
          </a:p>
        </p:txBody>
      </p:sp>
      <p:cxnSp>
        <p:nvCxnSpPr>
          <p:cNvPr id="24" name="Прямая соединительная линия 23"/>
          <p:cNvCxnSpPr>
            <a:endCxn id="9" idx="0"/>
          </p:cNvCxnSpPr>
          <p:nvPr/>
        </p:nvCxnSpPr>
        <p:spPr>
          <a:xfrm rot="16200000" flipH="1">
            <a:off x="4482703" y="3232546"/>
            <a:ext cx="357188" cy="357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Заголовок 4"/>
          <p:cNvSpPr txBox="1">
            <a:spLocks/>
          </p:cNvSpPr>
          <p:nvPr/>
        </p:nvSpPr>
        <p:spPr>
          <a:xfrm>
            <a:off x="1857356" y="142852"/>
            <a:ext cx="5643602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«КЛАСТЕР»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143116"/>
            <a:ext cx="3143272" cy="10715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</a:t>
            </a:r>
            <a:endParaRPr lang="ru-RU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928670"/>
            <a:ext cx="2500330" cy="1000132"/>
          </a:xfrm>
          <a:prstGeom prst="rect">
            <a:avLst/>
          </a:prstGeom>
          <a:solidFill>
            <a:srgbClr val="66FF3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ПОЛЬЗА: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необходимая и полезная продукция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3429000"/>
            <a:ext cx="1928826" cy="714380"/>
          </a:xfrm>
          <a:prstGeom prst="rect">
            <a:avLst/>
          </a:prstGeom>
          <a:solidFill>
            <a:srgbClr val="CC0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ВРЕД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5852" y="5857892"/>
            <a:ext cx="1500198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АЭС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радиация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786" y="2357430"/>
            <a:ext cx="1857388" cy="6429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отходы от производства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488" y="4500570"/>
            <a:ext cx="1857388" cy="642942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err="1" smtClean="0">
                <a:solidFill>
                  <a:schemeClr val="bg1"/>
                </a:solidFill>
              </a:rPr>
              <a:t>электро</a:t>
            </a:r>
            <a:r>
              <a:rPr lang="ru-RU" sz="2200" b="1" i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энергетика</a:t>
            </a:r>
            <a:endParaRPr lang="ru-RU" sz="22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3643314"/>
            <a:ext cx="2643206" cy="500066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/>
              <a:t>промышленность</a:t>
            </a:r>
            <a:endParaRPr lang="ru-RU" sz="2200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9190" y="4572008"/>
            <a:ext cx="1928826" cy="500066"/>
          </a:xfrm>
          <a:prstGeom prst="roundRect">
            <a:avLst/>
          </a:prstGeom>
          <a:solidFill>
            <a:srgbClr val="FF3300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транспорт</a:t>
            </a:r>
            <a:endParaRPr lang="ru-RU" sz="22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15140" y="1785926"/>
            <a:ext cx="2071702" cy="8572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Отходы загрязняют реки  и воздух</a:t>
            </a:r>
            <a:endParaRPr lang="ru-RU" b="1" i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628" y="5786454"/>
            <a:ext cx="1857388" cy="64294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выхлопные газы</a:t>
            </a:r>
            <a:endParaRPr lang="ru-RU" sz="20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29454" y="5072074"/>
            <a:ext cx="2000264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ядохимикаты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29454" y="3857628"/>
            <a:ext cx="2000264" cy="642942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/>
              <a:t>сельское хозяйство</a:t>
            </a:r>
            <a:endParaRPr lang="ru-RU" sz="2200" b="1" i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4608513" y="2035959"/>
            <a:ext cx="21352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000364" y="5643578"/>
            <a:ext cx="1785950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ТЭС</a:t>
            </a:r>
          </a:p>
          <a:p>
            <a:pPr algn="ctr"/>
            <a:r>
              <a:rPr lang="ru-RU" sz="2000" b="1" i="1" dirty="0" smtClean="0"/>
              <a:t>загрязнение воздуха</a:t>
            </a:r>
            <a:endParaRPr lang="ru-RU" sz="2000" b="1" i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14282" y="4929198"/>
            <a:ext cx="2000264" cy="6429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ГЭС </a:t>
            </a:r>
          </a:p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затапливание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33" name="Управляющая кнопка: возврат 32">
            <a:hlinkClick r:id="rId2" action="ppaction://hlinksldjump" highlightClick="1"/>
          </p:cNvPr>
          <p:cNvSpPr/>
          <p:nvPr/>
        </p:nvSpPr>
        <p:spPr>
          <a:xfrm>
            <a:off x="8748464" y="6497960"/>
            <a:ext cx="395536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.labirint.ru/books/194337/scrn_big_1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7187879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1556792"/>
            <a:ext cx="4248472" cy="4968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52120" y="2636912"/>
            <a:ext cx="0" cy="3024336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668344" y="2636912"/>
            <a:ext cx="0" cy="3024336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860032" y="1700808"/>
            <a:ext cx="3600400" cy="576064"/>
          </a:xfrm>
          <a:prstGeom prst="round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ВОЛШЕБНЫЕ ЛИНЕЕЧКИ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5877272"/>
            <a:ext cx="1728192" cy="360040"/>
          </a:xfrm>
          <a:prstGeom prst="roundRect">
            <a:avLst/>
          </a:prstGeom>
          <a:solidFill>
            <a:srgbClr val="93CDDD">
              <a:alpha val="76078"/>
            </a:srgb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</a:t>
            </a:r>
            <a:endParaRPr lang="ru-RU" sz="2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92280" y="5877272"/>
            <a:ext cx="1440160" cy="360040"/>
          </a:xfrm>
          <a:prstGeom prst="roundRect">
            <a:avLst/>
          </a:prstGeom>
          <a:solidFill>
            <a:srgbClr val="93CDDD">
              <a:alpha val="76863"/>
            </a:srgb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красиво</a:t>
            </a:r>
            <a:endParaRPr lang="ru-RU" sz="2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20072" y="2636912"/>
            <a:ext cx="79208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92080" y="4869160"/>
            <a:ext cx="79208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0072" y="4077072"/>
            <a:ext cx="79208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20072" y="3284984"/>
            <a:ext cx="79208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20072" y="5661248"/>
            <a:ext cx="79208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236296" y="3284984"/>
            <a:ext cx="79208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236296" y="2636912"/>
            <a:ext cx="79208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236296" y="4077072"/>
            <a:ext cx="79208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236296" y="4869160"/>
            <a:ext cx="79208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236296" y="5661248"/>
            <a:ext cx="79208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436096" y="2996952"/>
            <a:ext cx="432048" cy="57606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36096" y="2996952"/>
            <a:ext cx="432048" cy="57606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380312" y="3717032"/>
            <a:ext cx="504056" cy="648072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380312" y="3789040"/>
            <a:ext cx="504056" cy="57606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5436096" y="3861048"/>
            <a:ext cx="360040" cy="360040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524328" y="3140968"/>
            <a:ext cx="360040" cy="360040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188640"/>
            <a:ext cx="5256584" cy="1224136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260648"/>
            <a:ext cx="4968552" cy="100811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СОРБОНКИ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72816"/>
            <a:ext cx="3600400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6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u-RU" sz="6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72816"/>
            <a:ext cx="3600400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6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772816"/>
            <a:ext cx="3600400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+ 3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772816"/>
            <a:ext cx="3600400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653136"/>
            <a:ext cx="4608512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. рока</a:t>
            </a:r>
            <a:endParaRPr lang="ru-RU" sz="8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653136"/>
            <a:ext cx="4608512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8316416" y="6093296"/>
            <a:ext cx="504056" cy="576064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140968"/>
            <a:ext cx="3600400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 : 3</a:t>
            </a:r>
            <a:endParaRPr lang="ru-RU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140968"/>
            <a:ext cx="3600400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140968"/>
            <a:ext cx="3600400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12 - 3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3140968"/>
            <a:ext cx="3600400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color/b/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1763688" y="0"/>
            <a:ext cx="5688632" cy="792088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ПАМЯТКИ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51520" y="836712"/>
            <a:ext cx="6408712" cy="2808312"/>
          </a:xfrm>
          <a:prstGeom prst="foldedCorner">
            <a:avLst>
              <a:gd name="adj" fmla="val 23171"/>
            </a:avLst>
          </a:prstGeom>
          <a:solidFill>
            <a:schemeClr val="bg1"/>
          </a:solidFill>
          <a:ln w="9525">
            <a:solidFill>
              <a:srgbClr val="243F6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rPr>
              <a:t>Как составить план рассказа.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1. Разбей рассказ на части. Мысленно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нарисуй картинку к каждой части.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Times New Roman" pitchFamily="18" charset="0"/>
              <a:buChar char="2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Найди главную мысль. Озаглавь каждую часть.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Times New Roman" pitchFamily="18" charset="0"/>
              <a:buChar char="3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Приготовься по плану связно рассказать прочитанное, используя яркие выражения из текста. Кратко перескажи прочитанное.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131840" y="3501008"/>
            <a:ext cx="5615930" cy="3356992"/>
          </a:xfrm>
          <a:prstGeom prst="foldedCorner">
            <a:avLst>
              <a:gd name="adj" fmla="val 23171"/>
            </a:avLst>
          </a:prstGeom>
          <a:solidFill>
            <a:schemeClr val="bg1"/>
          </a:solidFill>
          <a:ln w="9525">
            <a:solidFill>
              <a:srgbClr val="243F6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cs typeface="Arial" pitchFamily="34" charset="0"/>
              </a:rPr>
              <a:t>Как подготовить выразительное чтение текста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cs typeface="Arial" pitchFamily="34" charset="0"/>
              </a:rPr>
              <a:t>1.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Прочитай внимательно текст.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Times New Roman" pitchFamily="18" charset="0"/>
              <a:buChar char="2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Определи главную мысль.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Times New Roman" pitchFamily="18" charset="0"/>
              <a:buChar char="3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Попытайся представить прочитанное.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Times New Roman" pitchFamily="18" charset="0"/>
              <a:buChar char="4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Дай свою оценку героям рассказа и событиям.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Times New Roman" pitchFamily="18" charset="0"/>
              <a:buChar char="5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Приготовься выразительно читать, соблюдая паузы и ударения.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color/b/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755576" y="836712"/>
            <a:ext cx="7848872" cy="5760640"/>
          </a:xfrm>
          <a:prstGeom prst="foldedCorner">
            <a:avLst>
              <a:gd name="adj" fmla="val 23171"/>
            </a:avLst>
          </a:prstGeom>
          <a:solidFill>
            <a:schemeClr val="bg1"/>
          </a:solidFill>
          <a:ln w="9525">
            <a:solidFill>
              <a:srgbClr val="243F6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 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043608" y="1124744"/>
            <a:ext cx="73083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(1-2 класс)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 Пропуск букв, замена одной буквы другой.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Раздели слово на слоги, запиши, подчеркни ошибку.     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Делай так: </a:t>
            </a:r>
            <a:r>
              <a:rPr kumimoji="0" lang="ru-RU" altLang="zh-CN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сне|г</a:t>
            </a:r>
            <a:r>
              <a:rPr kumimoji="0" lang="ru-RU" altLang="zh-CN" b="1" i="1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</a:t>
            </a:r>
            <a:r>
              <a:rPr kumimoji="0" lang="ru-RU" altLang="zh-CN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|вик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2. Мягкие согласные.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Выпиши слово правильно, подбери с этим гласным ещё два слова и запиши их.  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Делай так: 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Тётя, нёс, свёкла.</a:t>
            </a:r>
            <a:r>
              <a:rPr kumimoji="0" lang="ru-RU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Запомни!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Мягкость согласных на письме обозначается буквами: е, ё, и,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ю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я.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 Мягкий знак (Ь) на конце и в середине слова.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Выпиши слово правильно, подчеркни мягкий знак и согласную перед ним. Запиши еще два слова на это правило.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Делай так: 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</a:t>
            </a:r>
            <a:r>
              <a:rPr kumimoji="0" lang="ru-RU" altLang="zh-CN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ль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пе</a:t>
            </a:r>
            <a:r>
              <a:rPr kumimoji="0" lang="ru-RU" altLang="zh-CN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нь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де</a:t>
            </a:r>
            <a:r>
              <a:rPr kumimoji="0" lang="ru-RU" altLang="zh-CN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нь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4. Слог.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Раздели слово на слоги.                      	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Делай так: </a:t>
            </a:r>
            <a:r>
              <a:rPr kumimoji="0" lang="ru-RU" altLang="zh-CN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У|чи|телъ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64388" algn="r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Запомни!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Сколько гласных звуков в слове, столько и слогов.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55576" y="0"/>
            <a:ext cx="7920880" cy="119675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ПАМЯТКА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РАБОТА НАД ОШИБКАМИ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tvoyrebenok.ru/images/presentation/school/b/01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 «То, что сегодня ребёнок умеет делать в сотрудничестве и под руководством, завтра он способен выполнить это самостоятельно»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                 Л.С.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Выготский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2708" name="Picture 4" descr="http://jewishcurrents.org/wp-content/uploads/2013/06/portrait-217x30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880320" cy="398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AutoShape 2" descr="http://www.tvoyrebenok.ru/images/presentation/school/b/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188640"/>
            <a:ext cx="4792046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метод «ЗУХ»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79512" y="1268760"/>
            <a:ext cx="80011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статьи учебника истории по теме «Гербы» с.79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Е.В.Саплина, А.И.Саплин Введение в историю. 3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–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М.:Дрофа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2005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Inna\Desktop\Рисунок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1287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27584" y="3068960"/>
            <a:ext cx="2376264" cy="313932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Я знаю, что медведица была изображена на гербе города Ярославля.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Гербы помещали на монеты.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Двуглавый орёл был изображён на русских монетах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203848" y="3068960"/>
            <a:ext cx="2304256" cy="30963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Я узнала, что гербы помещали на городские ворота.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   Гербы были не только у государств, но и у городов.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   Почему на гербе города Ярославля изображена медведица.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580112" y="3068960"/>
            <a:ext cx="2160240" cy="3096344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Что такое аверс?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Мудрый – это фамилия?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Гербы каких городов изображены на стр.79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48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27280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Закончи предложения</a:t>
            </a:r>
          </a:p>
          <a:p>
            <a:pPr lvl="0"/>
            <a:r>
              <a:rPr lang="ru-RU" sz="3200" b="1" i="1" dirty="0" smtClean="0">
                <a:solidFill>
                  <a:schemeClr val="bg1"/>
                </a:solidFill>
              </a:rPr>
              <a:t>Сегодня я узнал…</a:t>
            </a:r>
          </a:p>
          <a:p>
            <a:pPr lvl="0"/>
            <a:r>
              <a:rPr lang="ru-RU" sz="3200" b="1" i="1" dirty="0" smtClean="0">
                <a:solidFill>
                  <a:schemeClr val="bg1"/>
                </a:solidFill>
              </a:rPr>
              <a:t>Было интересно…</a:t>
            </a:r>
          </a:p>
          <a:p>
            <a:pPr lvl="0"/>
            <a:r>
              <a:rPr lang="ru-RU" sz="3200" b="1" i="1" dirty="0" smtClean="0">
                <a:solidFill>
                  <a:schemeClr val="bg1"/>
                </a:solidFill>
              </a:rPr>
              <a:t>Было трудно…</a:t>
            </a:r>
          </a:p>
          <a:p>
            <a:pPr lvl="0"/>
            <a:r>
              <a:rPr lang="ru-RU" sz="3200" b="1" i="1" dirty="0" smtClean="0">
                <a:solidFill>
                  <a:schemeClr val="bg1"/>
                </a:solidFill>
              </a:rPr>
              <a:t>Я понял, что…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Теперь я могу…</a:t>
            </a:r>
          </a:p>
          <a:p>
            <a:pPr lvl="0"/>
            <a:r>
              <a:rPr lang="ru-RU" sz="3200" b="1" i="1" dirty="0" smtClean="0">
                <a:solidFill>
                  <a:schemeClr val="bg1"/>
                </a:solidFill>
              </a:rPr>
              <a:t>Я научился…</a:t>
            </a:r>
          </a:p>
          <a:p>
            <a:pPr lvl="0"/>
            <a:r>
              <a:rPr lang="ru-RU" sz="3200" b="1" i="1" dirty="0" smtClean="0">
                <a:solidFill>
                  <a:schemeClr val="bg1"/>
                </a:solidFill>
              </a:rPr>
              <a:t> У меня получилось …</a:t>
            </a:r>
          </a:p>
          <a:p>
            <a:pPr lvl="0"/>
            <a:r>
              <a:rPr lang="ru-RU" sz="3200" b="1" i="1" dirty="0" smtClean="0">
                <a:solidFill>
                  <a:schemeClr val="bg1"/>
                </a:solidFill>
              </a:rPr>
              <a:t> Я смог…</a:t>
            </a:r>
          </a:p>
          <a:p>
            <a:pPr lvl="0"/>
            <a:r>
              <a:rPr lang="ru-RU" sz="3200" b="1" i="1" dirty="0" smtClean="0">
                <a:solidFill>
                  <a:schemeClr val="bg1"/>
                </a:solidFill>
              </a:rPr>
              <a:t> Я попробую…</a:t>
            </a:r>
          </a:p>
          <a:p>
            <a:pPr lvl="0"/>
            <a:r>
              <a:rPr lang="ru-RU" sz="3200" b="1" i="1" dirty="0" smtClean="0">
                <a:solidFill>
                  <a:schemeClr val="bg1"/>
                </a:solidFill>
              </a:rPr>
              <a:t> Меня удивило…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Мне захотелось…</a:t>
            </a:r>
          </a:p>
          <a:p>
            <a:endParaRPr lang="ru-RU" sz="3200" b="1" i="1" dirty="0" smtClean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6021288"/>
            <a:ext cx="2520280" cy="432048"/>
          </a:xfrm>
          <a:prstGeom prst="rect">
            <a:avLst/>
          </a:prstGeom>
          <a:solidFill>
            <a:srgbClr val="00503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Динара\Мои документы\Мои рисунки\оп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980728"/>
            <a:ext cx="76328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Самоконтроль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определенные действия обучающихся, а именно: определение критериев оценки, эталонов; проверка хода и результатов своей учебной деятельности.</a:t>
            </a:r>
          </a:p>
        </p:txBody>
      </p:sp>
      <p:pic>
        <p:nvPicPr>
          <p:cNvPr id="16386" name="Picture 2" descr="http://www.edu.cap.ru/home/5113/baner/shkkol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078742" cy="2808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608" y="188640"/>
            <a:ext cx="7704856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258469"/>
            <a:ext cx="81369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стартовой диагностики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класс 2010 – 2011 учебный год (сентябрь)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испытуемых: 14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259632" y="2204864"/>
          <a:ext cx="734481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477291" y="1523782"/>
            <a:ext cx="4189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саморегуляции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://s51.radikal.ru/i133/0910/7e/c543578022a7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204864"/>
            <a:ext cx="1724281" cy="187220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09384" cy="1080120"/>
          </a:xfrm>
          <a:solidFill>
            <a:srgbClr val="FFFF99">
              <a:alpha val="92157"/>
            </a:srgbClr>
          </a:solidFill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«Формирование навыков самоконтроля как средства успешного обучения младших школьников»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611560" y="1628800"/>
            <a:ext cx="8136904" cy="4608512"/>
          </a:xfrm>
          <a:prstGeom prst="foldedCorner">
            <a:avLst/>
          </a:prstGeom>
          <a:solidFill>
            <a:srgbClr val="FFFF99">
              <a:alpha val="87059"/>
            </a:srgbClr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sz="2400" b="1" dirty="0" smtClean="0">
                <a:ln/>
                <a:solidFill>
                  <a:srgbClr val="C00000"/>
                </a:solidFill>
              </a:rPr>
              <a:t>Цель работы</a:t>
            </a:r>
            <a:r>
              <a:rPr lang="ru-RU" sz="2400" b="1" dirty="0">
                <a:ln/>
                <a:solidFill>
                  <a:schemeClr val="accent3"/>
                </a:solidFill>
              </a:rPr>
              <a:t>: </a:t>
            </a:r>
            <a:r>
              <a:rPr lang="ru-RU" sz="2400" b="1" dirty="0">
                <a:ln/>
                <a:solidFill>
                  <a:schemeClr val="tx1"/>
                </a:solidFill>
              </a:rPr>
              <a:t>выработка механизма </a:t>
            </a:r>
            <a:r>
              <a:rPr lang="ru-RU" sz="2400" b="1" dirty="0" smtClean="0">
                <a:ln/>
                <a:solidFill>
                  <a:schemeClr val="tx1"/>
                </a:solidFill>
              </a:rPr>
              <a:t>формирования </a:t>
            </a:r>
            <a:r>
              <a:rPr lang="ru-RU" sz="2400" b="1" dirty="0">
                <a:ln/>
                <a:solidFill>
                  <a:schemeClr val="tx1"/>
                </a:solidFill>
              </a:rPr>
              <a:t>действий </a:t>
            </a:r>
            <a:r>
              <a:rPr lang="ru-RU" sz="2400" b="1" dirty="0" smtClean="0">
                <a:ln/>
                <a:solidFill>
                  <a:schemeClr val="tx1"/>
                </a:solidFill>
              </a:rPr>
              <a:t>самоконтроля.</a:t>
            </a:r>
          </a:p>
          <a:p>
            <a:endParaRPr lang="ru-RU" sz="3200" b="1" dirty="0">
              <a:ln/>
              <a:solidFill>
                <a:schemeClr val="tx1"/>
              </a:solidFill>
            </a:endParaRPr>
          </a:p>
          <a:p>
            <a:endParaRPr lang="ru-RU" sz="3200" b="1" dirty="0" smtClean="0">
              <a:ln/>
              <a:solidFill>
                <a:schemeClr val="tx1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99592" y="2636912"/>
            <a:ext cx="7704856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  состояние внимания, его свойств и самоконтроля у детей.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методический комплект.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Научить анализировать  результаты своей работы, сопоставлять их с образцом и с результатами работ своих сверстников,  устанавливать и устранять причины недостатков.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Проанализировать результаты успешности обучения  учащихся.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Эволюция самоконтроля</a:t>
            </a:r>
            <a:endParaRPr lang="ru-RU" sz="5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16016" y="2204864"/>
            <a:ext cx="1944216" cy="244827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Контроль на основе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имеющихся знаний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(3 класс)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179512" y="4077072"/>
            <a:ext cx="1800200" cy="244827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Контроль по готовым образца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(1 класс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7164288" y="1700808"/>
            <a:ext cx="1800200" cy="2232248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Контроль процесса деятельности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(4 класс)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4310188">
            <a:off x="6828632" y="2600256"/>
            <a:ext cx="197055" cy="505359"/>
          </a:xfrm>
          <a:prstGeom prst="downArrow">
            <a:avLst>
              <a:gd name="adj1" fmla="val 54810"/>
              <a:gd name="adj2" fmla="val 54810"/>
            </a:avLst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rudocs.exdat.com/pars_docs/tw_refs/4/3580/3580_html_m10a357f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558549"/>
            <a:ext cx="3691744" cy="203880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0" name="Picture 6" descr="http://www.inform.76310s020.edusite.ru/images/books_paper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547795" cy="1823069"/>
          </a:xfrm>
          <a:prstGeom prst="rect">
            <a:avLst/>
          </a:prstGeom>
          <a:noFill/>
        </p:spPr>
      </p:pic>
      <p:sp>
        <p:nvSpPr>
          <p:cNvPr id="10" name="Блок-схема: документ 9"/>
          <p:cNvSpPr/>
          <p:nvPr/>
        </p:nvSpPr>
        <p:spPr>
          <a:xfrm>
            <a:off x="2483768" y="3140968"/>
            <a:ext cx="1872208" cy="234888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Выполнение действий по развёрнутой инструкции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(2 класс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4310188">
            <a:off x="2148111" y="4328448"/>
            <a:ext cx="197055" cy="505359"/>
          </a:xfrm>
          <a:prstGeom prst="downArrow">
            <a:avLst>
              <a:gd name="adj1" fmla="val 54810"/>
              <a:gd name="adj2" fmla="val 54810"/>
            </a:avLst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4310188">
            <a:off x="4452368" y="3464353"/>
            <a:ext cx="197055" cy="505359"/>
          </a:xfrm>
          <a:prstGeom prst="downArrow">
            <a:avLst>
              <a:gd name="adj1" fmla="val 54810"/>
              <a:gd name="adj2" fmla="val 54810"/>
            </a:avLst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5580112" y="1412776"/>
            <a:ext cx="2664296" cy="2952328"/>
          </a:xfrm>
          <a:prstGeom prst="foldedCorner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Приложение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88640"/>
            <a:ext cx="7056784" cy="936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wiki.vladimir.i-edu.ru/images/2/28/0_8d714_88e7d658_ori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267745" cy="17008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260648"/>
            <a:ext cx="7056784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комплект</a:t>
            </a:r>
            <a:endParaRPr lang="ru-RU" sz="4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987824" y="2204864"/>
            <a:ext cx="2664296" cy="2952328"/>
          </a:xfrm>
          <a:prstGeom prst="foldedCorner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приёмов и упражнений</a:t>
            </a:r>
          </a:p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539552" y="3573016"/>
            <a:ext cx="2520280" cy="2880320"/>
          </a:xfrm>
          <a:prstGeom prst="foldedCorner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игр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8-tub-ru.yandex.net/i?id=96309375-0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1800200" cy="1800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FBEAC7">
                <a:alpha val="3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95736" y="188640"/>
            <a:ext cx="6480720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ПРИЁМЫ И УПРАЖНЕНИЯ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268760"/>
            <a:ext cx="7128792" cy="1440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«Упражнения и игры, способствующие произвольному изменению мышечного тонуса, релаксации, умению подчинять свои действия  определённому правилу».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179512" y="1340768"/>
            <a:ext cx="1368152" cy="144016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I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7" name="Ромб 6">
            <a:hlinkClick r:id="rId2" action="ppaction://hlinkpres?slideindex=1&amp;slidetitle=" highlightClick="1"/>
          </p:cNvPr>
          <p:cNvSpPr/>
          <p:nvPr/>
        </p:nvSpPr>
        <p:spPr>
          <a:xfrm>
            <a:off x="179512" y="2996952"/>
            <a:ext cx="1440160" cy="1512168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II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996952"/>
            <a:ext cx="7128792" cy="1440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«Упражнения и игры направленные на развитие у ребёнка устойчивости и концентрации внимания».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251520" y="4725144"/>
            <a:ext cx="1440160" cy="1512168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III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97152"/>
            <a:ext cx="7128792" cy="1440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«Приёмы и упражнения направленные на тренировку и развитие самоконтроля и самопроверки».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4355976" y="4437112"/>
            <a:ext cx="2808312" cy="1800200"/>
          </a:xfrm>
          <a:prstGeom prst="round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КОЛЛЕКТИВНАЯ ПРОВЕРКА В СОЧЕТАНИИ С КОНТРОЛЕМ УЧИТЕЛЯ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rId3" action="ppaction://hlinksldjump" highlightClick="1"/>
          </p:cNvPr>
          <p:cNvSpPr/>
          <p:nvPr/>
        </p:nvSpPr>
        <p:spPr>
          <a:xfrm>
            <a:off x="1619672" y="4437112"/>
            <a:ext cx="2736304" cy="1800200"/>
          </a:xfrm>
          <a:prstGeom prst="roundRect">
            <a:avLst/>
          </a:prstGeom>
          <a:gradFill flip="none" rotWithShape="1">
            <a:gsLst>
              <a:gs pos="0">
                <a:srgbClr val="99FF66">
                  <a:shade val="30000"/>
                  <a:satMod val="115000"/>
                </a:srgbClr>
              </a:gs>
              <a:gs pos="50000">
                <a:srgbClr val="99FF66">
                  <a:shade val="67500"/>
                  <a:satMod val="115000"/>
                </a:srgbClr>
              </a:gs>
              <a:gs pos="100000">
                <a:srgbClr val="99FF6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ВЗАИМОПРОВЕРКА, ВЗАИМОКОНТРОЛЬ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>
            <a:hlinkClick r:id="rId4" action="ppaction://hlinksldjump" highlightClick="1"/>
          </p:cNvPr>
          <p:cNvSpPr/>
          <p:nvPr/>
        </p:nvSpPr>
        <p:spPr>
          <a:xfrm>
            <a:off x="4427984" y="404664"/>
            <a:ext cx="2736304" cy="1800200"/>
          </a:xfrm>
          <a:prstGeom prst="roundRect">
            <a:avLst/>
          </a:prstGeom>
          <a:gradFill flip="none" rotWithShape="1">
            <a:gsLst>
              <a:gs pos="0">
                <a:srgbClr val="99FF66">
                  <a:shade val="30000"/>
                  <a:satMod val="115000"/>
                </a:srgbClr>
              </a:gs>
              <a:gs pos="50000">
                <a:srgbClr val="99FF66">
                  <a:shade val="67500"/>
                  <a:satMod val="115000"/>
                </a:srgbClr>
              </a:gs>
              <a:gs pos="100000">
                <a:srgbClr val="99FF66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КОЛЛЕКТИВНОЕ ИЛИ САМОСТОЯТЕЛЬНОЕ СОСТАВЛЕНИЕ СХЕМ, АЛГОРИТМОВ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5" action="ppaction://hlinksldjump" highlightClick="1"/>
          </p:cNvPr>
          <p:cNvSpPr/>
          <p:nvPr/>
        </p:nvSpPr>
        <p:spPr>
          <a:xfrm>
            <a:off x="1691680" y="404664"/>
            <a:ext cx="2736304" cy="1800200"/>
          </a:xfrm>
          <a:prstGeom prst="round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СВЕРКА С ОБРАЗЦОМ;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ЗАДАНИЯ ПО ОБРАЗЦУ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31840" y="2852936"/>
            <a:ext cx="2664296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lumMod val="50000"/>
                      <a:alpha val="40000"/>
                    </a:schemeClr>
                  </a:glow>
                </a:effectLst>
              </a:rPr>
              <a:t>ПРИЁМЫ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lumMod val="50000"/>
                    <a:alpha val="40000"/>
                  </a:schemeClr>
                </a:glow>
              </a:effectLst>
            </a:endParaRPr>
          </a:p>
        </p:txBody>
      </p:sp>
      <p:pic>
        <p:nvPicPr>
          <p:cNvPr id="1028" name="Picture 4" descr="http://www.edu.cap.ru/home/5113/baner/shkkola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057800"/>
            <a:ext cx="1973553" cy="1800200"/>
          </a:xfrm>
          <a:prstGeom prst="rect">
            <a:avLst/>
          </a:prstGeom>
          <a:noFill/>
        </p:spPr>
      </p:pic>
      <p:sp>
        <p:nvSpPr>
          <p:cNvPr id="18" name="Скругленный прямоугольник 17">
            <a:hlinkClick r:id="rId7" action="ppaction://hlinksldjump"/>
          </p:cNvPr>
          <p:cNvSpPr/>
          <p:nvPr/>
        </p:nvSpPr>
        <p:spPr>
          <a:xfrm>
            <a:off x="6732240" y="2204864"/>
            <a:ext cx="2088232" cy="2232248"/>
          </a:xfrm>
          <a:prstGeom prst="round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ВЫПОЛНЕНИЕ И ПРОВЕРКА ЗАДАНИЯ ПО АЛГОРИТМУ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179512" y="2204864"/>
            <a:ext cx="2088232" cy="2232248"/>
          </a:xfrm>
          <a:prstGeom prst="round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САМООЦЕНКА ВЫПОЛНЕН -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НОЙ РАБОТЫ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940152" y="3068960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2339752" y="3068960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8631114">
            <a:off x="5270781" y="2375520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537800">
            <a:off x="5137076" y="380685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3495076">
            <a:off x="3117784" y="2370609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7673972">
            <a:off x="3033299" y="3817393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1006</Words>
  <Application>Microsoft Office PowerPoint</Application>
  <PresentationFormat>Экран (4:3)</PresentationFormat>
  <Paragraphs>237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宋体</vt:lpstr>
      <vt:lpstr>宋体</vt:lpstr>
      <vt:lpstr>Aharoni</vt:lpstr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Муниципальное общеобразовательное учреждение  «Волоколамская школа – интернат основного общего образования»</vt:lpstr>
      <vt:lpstr>Презентация PowerPoint</vt:lpstr>
      <vt:lpstr>Презентация PowerPoint</vt:lpstr>
      <vt:lpstr>Презентация PowerPoint</vt:lpstr>
      <vt:lpstr> «Формирование навыков самоконтроля как средства успешного обучения младших школьников» </vt:lpstr>
      <vt:lpstr>Эволюция самоконтроля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«Волоколамская школа – интернат основного общего образования»</dc:title>
  <dc:creator>Inna</dc:creator>
  <cp:lastModifiedBy>Inna</cp:lastModifiedBy>
  <cp:revision>134</cp:revision>
  <dcterms:created xsi:type="dcterms:W3CDTF">2012-12-01T19:20:03Z</dcterms:created>
  <dcterms:modified xsi:type="dcterms:W3CDTF">2014-09-21T16:25:47Z</dcterms:modified>
</cp:coreProperties>
</file>