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900" y="-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DD801-A53A-400C-AD2F-56FBCE120284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60476-D3BE-487B-80BF-16E1C99B0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60476-D3BE-487B-80BF-16E1C99B0C5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60476-D3BE-487B-80BF-16E1C99B0C5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60476-D3BE-487B-80BF-16E1C99B0C5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60476-D3BE-487B-80BF-16E1C99B0C5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60476-D3BE-487B-80BF-16E1C99B0C5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60476-D3BE-487B-80BF-16E1C99B0C5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FF47-6368-4009-B3B7-17A492141A51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27D0-0988-47CB-A778-EDFB30C654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FF47-6368-4009-B3B7-17A492141A51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27D0-0988-47CB-A778-EDFB30C654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FF47-6368-4009-B3B7-17A492141A51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27D0-0988-47CB-A778-EDFB30C654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FF47-6368-4009-B3B7-17A492141A51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27D0-0988-47CB-A778-EDFB30C654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FF47-6368-4009-B3B7-17A492141A51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27D0-0988-47CB-A778-EDFB30C654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FF47-6368-4009-B3B7-17A492141A51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27D0-0988-47CB-A778-EDFB30C654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FF47-6368-4009-B3B7-17A492141A51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27D0-0988-47CB-A778-EDFB30C654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FF47-6368-4009-B3B7-17A492141A51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27D0-0988-47CB-A778-EDFB30C654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FF47-6368-4009-B3B7-17A492141A51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27D0-0988-47CB-A778-EDFB30C654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FF47-6368-4009-B3B7-17A492141A51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27D0-0988-47CB-A778-EDFB30C654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FF47-6368-4009-B3B7-17A492141A51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27D0-0988-47CB-A778-EDFB30C654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DFF47-6368-4009-B3B7-17A492141A51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727D0-0988-47CB-A778-EDFB30C654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0"/>
          <a:ext cx="9143994" cy="6858005"/>
        </p:xfrm>
        <a:graphic>
          <a:graphicData uri="http://schemas.openxmlformats.org/drawingml/2006/table">
            <a:tbl>
              <a:tblPr/>
              <a:tblGrid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</a:tblGrid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83568" y="1196752"/>
            <a:ext cx="7654660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Умники  и умницы</a:t>
            </a:r>
          </a:p>
          <a:p>
            <a:pPr algn="ctr"/>
            <a:r>
              <a:rPr lang="ru-RU" sz="8000" b="1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Занятие №7</a:t>
            </a:r>
            <a:endParaRPr lang="ru-RU" sz="8000" b="1" cap="none" spc="0" dirty="0">
              <a:ln w="18415" cmpd="sng">
                <a:solidFill>
                  <a:srgbClr val="7030A0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0"/>
          <a:ext cx="9143994" cy="6858005"/>
        </p:xfrm>
        <a:graphic>
          <a:graphicData uri="http://schemas.openxmlformats.org/drawingml/2006/table">
            <a:tbl>
              <a:tblPr/>
              <a:tblGrid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</a:tblGrid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Равнобедренный треугольник 12"/>
          <p:cNvSpPr/>
          <p:nvPr/>
        </p:nvSpPr>
        <p:spPr>
          <a:xfrm>
            <a:off x="611560" y="1412776"/>
            <a:ext cx="1060704" cy="1080120"/>
          </a:xfrm>
          <a:prstGeom prst="triangle">
            <a:avLst>
              <a:gd name="adj" fmla="val 5128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3491880" y="188640"/>
            <a:ext cx="2016224" cy="2304256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1835696" y="692696"/>
            <a:ext cx="1512168" cy="18002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60777E-7 L 0.03923 0.5351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" y="2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4709E-6 L 0.24809 0.2046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" y="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80389E-6 L 0.4066 -0.0471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" y="-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0"/>
          <a:ext cx="9143994" cy="6858005"/>
        </p:xfrm>
        <a:graphic>
          <a:graphicData uri="http://schemas.openxmlformats.org/drawingml/2006/table">
            <a:tbl>
              <a:tblPr/>
              <a:tblGrid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1862"/>
                <a:gridCol w="543902"/>
                <a:gridCol w="537882"/>
                <a:gridCol w="537882"/>
              </a:tblGrid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Равнобедренный треугольник 12"/>
          <p:cNvSpPr/>
          <p:nvPr/>
        </p:nvSpPr>
        <p:spPr>
          <a:xfrm>
            <a:off x="3635896" y="332656"/>
            <a:ext cx="3240360" cy="3096344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404664"/>
            <a:ext cx="3168352" cy="3096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16559E-6 L 0.36233 0.4354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" y="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0"/>
          <a:ext cx="9143994" cy="6858005"/>
        </p:xfrm>
        <a:graphic>
          <a:graphicData uri="http://schemas.openxmlformats.org/drawingml/2006/table">
            <a:tbl>
              <a:tblPr/>
              <a:tblGrid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</a:tblGrid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Овал 12"/>
          <p:cNvSpPr/>
          <p:nvPr/>
        </p:nvSpPr>
        <p:spPr>
          <a:xfrm>
            <a:off x="467544" y="332656"/>
            <a:ext cx="1440160" cy="14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051720" y="404664"/>
            <a:ext cx="1440000" cy="14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563888" y="260648"/>
            <a:ext cx="1656024" cy="158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580112" y="260648"/>
            <a:ext cx="230425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292080" y="1484784"/>
            <a:ext cx="385192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9.25069E-7 L -0.26771 0.346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" y="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49769E-7 L 0.2599 0.7342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3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7197E-6 L 0.33871 0.7238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3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49769E-7 L -0.07465 0.3251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" y="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10916E-6 L -0.11806 0.3566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" y="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0"/>
          <a:ext cx="9143994" cy="6858005"/>
        </p:xfrm>
        <a:graphic>
          <a:graphicData uri="http://schemas.openxmlformats.org/drawingml/2006/table">
            <a:tbl>
              <a:tblPr/>
              <a:tblGrid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</a:tblGrid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Овал 12"/>
          <p:cNvSpPr/>
          <p:nvPr/>
        </p:nvSpPr>
        <p:spPr>
          <a:xfrm>
            <a:off x="1475656" y="2132856"/>
            <a:ext cx="2880000" cy="2880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907704" y="188640"/>
            <a:ext cx="1944216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>
            <a:off x="323528" y="2348880"/>
            <a:ext cx="1872208" cy="115212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563888" y="2348880"/>
            <a:ext cx="1872208" cy="115212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2195736" y="4869160"/>
            <a:ext cx="432048" cy="136815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1331640" y="6237312"/>
            <a:ext cx="86409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275856" y="4869160"/>
            <a:ext cx="432048" cy="136815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3707904" y="6237312"/>
            <a:ext cx="86409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6156176" y="2348880"/>
            <a:ext cx="1296144" cy="266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084168" y="908720"/>
            <a:ext cx="1404000" cy="14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5580112" y="2348880"/>
            <a:ext cx="648072" cy="144016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7380312" y="2348880"/>
            <a:ext cx="648072" cy="144016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6156176" y="4869160"/>
            <a:ext cx="432048" cy="136815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7092280" y="4869160"/>
            <a:ext cx="432048" cy="136815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5292080" y="6237312"/>
            <a:ext cx="86409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7524328" y="6237312"/>
            <a:ext cx="86409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2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0"/>
          <a:ext cx="9143994" cy="6858005"/>
        </p:xfrm>
        <a:graphic>
          <a:graphicData uri="http://schemas.openxmlformats.org/drawingml/2006/table">
            <a:tbl>
              <a:tblPr/>
              <a:tblGrid>
                <a:gridCol w="537882"/>
                <a:gridCol w="537882"/>
                <a:gridCol w="537882"/>
                <a:gridCol w="537882"/>
                <a:gridCol w="537882"/>
                <a:gridCol w="586446"/>
                <a:gridCol w="489318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  <a:gridCol w="537882"/>
              </a:tblGrid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2" marR="27802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Равнобедренный треугольник 2"/>
          <p:cNvSpPr/>
          <p:nvPr/>
        </p:nvSpPr>
        <p:spPr>
          <a:xfrm>
            <a:off x="1835696" y="620688"/>
            <a:ext cx="5760640" cy="5616624"/>
          </a:xfrm>
          <a:prstGeom prst="triangl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endCxn id="3" idx="0"/>
          </p:cNvCxnSpPr>
          <p:nvPr/>
        </p:nvCxnSpPr>
        <p:spPr>
          <a:xfrm flipV="1">
            <a:off x="4716016" y="620688"/>
            <a:ext cx="0" cy="367240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3" idx="2"/>
          </p:cNvCxnSpPr>
          <p:nvPr/>
        </p:nvCxnSpPr>
        <p:spPr>
          <a:xfrm flipV="1">
            <a:off x="1835696" y="3284984"/>
            <a:ext cx="4248472" cy="295232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4716016" y="4221088"/>
            <a:ext cx="2880320" cy="201622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Равнобедренный треугольник 17"/>
          <p:cNvSpPr/>
          <p:nvPr/>
        </p:nvSpPr>
        <p:spPr>
          <a:xfrm>
            <a:off x="1835696" y="692696"/>
            <a:ext cx="5760640" cy="5616624"/>
          </a:xfrm>
          <a:prstGeom prst="triangl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" name="Равнобедренный треугольник 19"/>
          <p:cNvSpPr/>
          <p:nvPr/>
        </p:nvSpPr>
        <p:spPr>
          <a:xfrm rot="7045256">
            <a:off x="938172" y="2915750"/>
            <a:ext cx="6238409" cy="1606954"/>
          </a:xfrm>
          <a:prstGeom prst="triangle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1" name="Равнобедренный треугольник 20"/>
          <p:cNvSpPr/>
          <p:nvPr/>
        </p:nvSpPr>
        <p:spPr>
          <a:xfrm rot="14554744" flipH="1">
            <a:off x="2306325" y="3100000"/>
            <a:ext cx="6238409" cy="1606954"/>
          </a:xfrm>
          <a:prstGeom prst="triangle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1835696" y="4293096"/>
            <a:ext cx="5832648" cy="2016224"/>
          </a:xfrm>
          <a:prstGeom prst="triangl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" name="Равнобедренный треугольник 22"/>
          <p:cNvSpPr/>
          <p:nvPr/>
        </p:nvSpPr>
        <p:spPr>
          <a:xfrm rot="5400000" flipH="1">
            <a:off x="3659526" y="1821194"/>
            <a:ext cx="3409123" cy="1296144"/>
          </a:xfrm>
          <a:prstGeom prst="triangle">
            <a:avLst>
              <a:gd name="adj" fmla="val 25236"/>
            </a:avLst>
          </a:prstGeom>
          <a:noFill/>
          <a:ln w="762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4" name="Равнобедренный треугольник 23"/>
          <p:cNvSpPr/>
          <p:nvPr/>
        </p:nvSpPr>
        <p:spPr>
          <a:xfrm rot="3747365" flipV="1">
            <a:off x="4443655" y="4309949"/>
            <a:ext cx="3409123" cy="1627003"/>
          </a:xfrm>
          <a:prstGeom prst="triangle">
            <a:avLst>
              <a:gd name="adj" fmla="val 7462"/>
            </a:avLst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5" name="Равнобедренный треугольник 24"/>
          <p:cNvSpPr/>
          <p:nvPr/>
        </p:nvSpPr>
        <p:spPr>
          <a:xfrm rot="8569797">
            <a:off x="2394336" y="4397630"/>
            <a:ext cx="5198757" cy="3358942"/>
          </a:xfrm>
          <a:prstGeom prst="triangle">
            <a:avLst>
              <a:gd name="adj" fmla="val 12714"/>
            </a:avLst>
          </a:prstGeom>
          <a:solidFill>
            <a:srgbClr val="92D05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7" name="Прямоугольный треугольник 26"/>
          <p:cNvSpPr/>
          <p:nvPr/>
        </p:nvSpPr>
        <p:spPr>
          <a:xfrm rot="19793731" flipH="1">
            <a:off x="721530" y="1754539"/>
            <a:ext cx="5134617" cy="3348923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1880828"/>
            <a:ext cx="8229600" cy="3096344"/>
          </a:xfrm>
          <a:prstGeom prst="rect">
            <a:avLst/>
          </a:prstGeom>
        </p:spPr>
        <p:txBody>
          <a:bodyPr lIns="45720" rIns="45720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457200" indent="-273050" algn="ctr">
              <a:lnSpc>
                <a:spcPct val="90000"/>
              </a:lnSpc>
              <a:buClr>
                <a:schemeClr val="accent1"/>
              </a:buClr>
              <a:buSzPct val="80000"/>
            </a:pPr>
            <a:r>
              <a:rPr lang="ru-RU" sz="4800" i="1" dirty="0" smtClean="0">
                <a:ln/>
                <a:solidFill>
                  <a:srgbClr val="00B0F0"/>
                </a:solidFill>
                <a:latin typeface="Monotype Corsiva" pitchFamily="66" charset="0"/>
              </a:rPr>
              <a:t>Презентацию  составила </a:t>
            </a:r>
          </a:p>
          <a:p>
            <a:pPr marL="457200" indent="-273050" algn="ctr">
              <a:lnSpc>
                <a:spcPct val="90000"/>
              </a:lnSpc>
              <a:buClr>
                <a:schemeClr val="accent1"/>
              </a:buClr>
              <a:buSzPct val="80000"/>
            </a:pPr>
            <a:r>
              <a:rPr lang="ru-RU" sz="4800" dirty="0" err="1" smtClean="0">
                <a:solidFill>
                  <a:srgbClr val="00B0F0"/>
                </a:solidFill>
                <a:latin typeface="Monotype Corsiva" pitchFamily="66" charset="0"/>
              </a:rPr>
              <a:t>Мухачева</a:t>
            </a:r>
            <a:r>
              <a:rPr lang="ru-RU" sz="4800" dirty="0" smtClean="0">
                <a:solidFill>
                  <a:srgbClr val="00B0F0"/>
                </a:solidFill>
                <a:latin typeface="Monotype Corsiva" pitchFamily="66" charset="0"/>
              </a:rPr>
              <a:t>  </a:t>
            </a:r>
            <a:r>
              <a:rPr lang="ru-RU" sz="4800" dirty="0">
                <a:solidFill>
                  <a:srgbClr val="00B0F0"/>
                </a:solidFill>
                <a:latin typeface="Monotype Corsiva" pitchFamily="66" charset="0"/>
              </a:rPr>
              <a:t>Юлия  Вячеславовна</a:t>
            </a:r>
          </a:p>
          <a:p>
            <a:pPr marL="457200" indent="-273050" algn="ctr">
              <a:lnSpc>
                <a:spcPct val="90000"/>
              </a:lnSpc>
              <a:buClr>
                <a:schemeClr val="accent1"/>
              </a:buClr>
              <a:buSzPct val="80000"/>
            </a:pPr>
            <a:r>
              <a:rPr lang="ru-RU" sz="4800" dirty="0">
                <a:solidFill>
                  <a:srgbClr val="00B0F0"/>
                </a:solidFill>
                <a:latin typeface="Monotype Corsiva" pitchFamily="66" charset="0"/>
              </a:rPr>
              <a:t>учитель начальных классов </a:t>
            </a:r>
          </a:p>
          <a:p>
            <a:pPr marL="457200" indent="-273050" algn="ctr">
              <a:lnSpc>
                <a:spcPct val="90000"/>
              </a:lnSpc>
              <a:buClr>
                <a:schemeClr val="accent1"/>
              </a:buClr>
              <a:buSzPct val="80000"/>
            </a:pPr>
            <a:r>
              <a:rPr lang="ru-RU" sz="4800" dirty="0" smtClean="0">
                <a:solidFill>
                  <a:srgbClr val="00B0F0"/>
                </a:solidFill>
                <a:latin typeface="Monotype Corsiva" pitchFamily="66" charset="0"/>
              </a:rPr>
              <a:t>ГБОУ  </a:t>
            </a:r>
            <a:r>
              <a:rPr lang="ru-RU" sz="4800" dirty="0">
                <a:solidFill>
                  <a:srgbClr val="00B0F0"/>
                </a:solidFill>
                <a:latin typeface="Monotype Corsiva" pitchFamily="66" charset="0"/>
              </a:rPr>
              <a:t>СОШ  №1055</a:t>
            </a:r>
          </a:p>
          <a:p>
            <a:pPr marL="457200" indent="-273050" algn="ctr">
              <a:lnSpc>
                <a:spcPct val="90000"/>
              </a:lnSpc>
              <a:buClr>
                <a:schemeClr val="accent1"/>
              </a:buClr>
              <a:buSzPct val="80000"/>
            </a:pPr>
            <a:r>
              <a:rPr lang="ru-RU" sz="4800" dirty="0">
                <a:solidFill>
                  <a:srgbClr val="00B0F0"/>
                </a:solidFill>
                <a:latin typeface="Monotype Corsiva" pitchFamily="66" charset="0"/>
              </a:rPr>
              <a:t>г. </a:t>
            </a:r>
            <a:r>
              <a:rPr lang="ru-RU" sz="4800" dirty="0" smtClean="0">
                <a:solidFill>
                  <a:srgbClr val="00B0F0"/>
                </a:solidFill>
                <a:latin typeface="Monotype Corsiva" pitchFamily="66" charset="0"/>
              </a:rPr>
              <a:t>Москвы</a:t>
            </a:r>
            <a:endParaRPr lang="ru-RU" sz="4800" dirty="0">
              <a:solidFill>
                <a:srgbClr val="00B0F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27</Words>
  <Application>Microsoft Office PowerPoint</Application>
  <PresentationFormat>Экран (4:3)</PresentationFormat>
  <Paragraphs>13</Paragraphs>
  <Slides>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</dc:creator>
  <cp:lastModifiedBy>Юля</cp:lastModifiedBy>
  <cp:revision>56</cp:revision>
  <dcterms:created xsi:type="dcterms:W3CDTF">2013-04-15T14:37:22Z</dcterms:created>
  <dcterms:modified xsi:type="dcterms:W3CDTF">2014-09-22T18:15:38Z</dcterms:modified>
</cp:coreProperties>
</file>