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29" autoAdjust="0"/>
  </p:normalViewPr>
  <p:slideViewPr>
    <p:cSldViewPr>
      <p:cViewPr>
        <p:scale>
          <a:sx n="64" d="100"/>
          <a:sy n="64" d="100"/>
        </p:scale>
        <p:origin x="-156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3A1C0-42C5-4963-992F-EBE9918FFB55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84AF-BEBE-4853-A722-9C1DF1B65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84AF-BEBE-4853-A722-9C1DF1B6512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E9B6D-0EE8-4CC0-A98B-FA865B710CDC}" type="datetimeFigureOut">
              <a:rPr lang="ru-RU" smtClean="0"/>
              <a:pPr/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3492D-6362-4BAE-BAC7-D1B07344F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zonito4ka.ucoz.ru/_si/0/66925124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zonito4ka.ucoz.ru/_si/0/66505499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zonito4ka.ucoz.ru/foto/1-4.gif" TargetMode="External"/><Relationship Id="rId3" Type="http://schemas.openxmlformats.org/officeDocument/2006/relationships/image" Target="../media/image24.gif"/><Relationship Id="rId7" Type="http://schemas.openxmlformats.org/officeDocument/2006/relationships/image" Target="../media/image26.gif"/><Relationship Id="rId2" Type="http://schemas.openxmlformats.org/officeDocument/2006/relationships/hyperlink" Target="http://izonito4ka.ucoz.ru/foto/1-2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zonito4ka.ucoz.ru/foto/1-5.gif" TargetMode="External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0" Type="http://schemas.openxmlformats.org/officeDocument/2006/relationships/hyperlink" Target="http://izonito4ka.ucoz.ru/foto/1-1.gif" TargetMode="External"/><Relationship Id="rId4" Type="http://schemas.openxmlformats.org/officeDocument/2006/relationships/hyperlink" Target="http://izonito4ka.ucoz.ru/foto/1-3.gif" TargetMode="External"/><Relationship Id="rId9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http/izonito4ka.ucoz.ru/index/terminy_i_opredelenija/0-6" TargetMode="External"/><Relationship Id="rId7" Type="http://schemas.openxmlformats.org/officeDocument/2006/relationships/image" Target="../media/image19.gif"/><Relationship Id="rId2" Type="http://schemas.openxmlformats.org/officeDocument/2006/relationships/hyperlink" Target="http://izonito4ka.ucoz.ru/index/terminy_i_opredelenija/0-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hyperlink" Target="http://izonito4ka.ucoz.ru/_si/0/15857972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hyperlink" Target="http://izonito4ka.ucoz.ru/_si/0/21069772.gi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hyperlink" Target="http://izonito4ka.ucoz.ru/foto2/1.gif" TargetMode="External"/><Relationship Id="rId7" Type="http://schemas.openxmlformats.org/officeDocument/2006/relationships/hyperlink" Target="http://izonito4ka.ucoz.ru/foto2/3.gif" TargetMode="External"/><Relationship Id="rId2" Type="http://schemas.openxmlformats.org/officeDocument/2006/relationships/hyperlink" Target="http://izonito4ka.ucoz.ru/foto2/5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11" Type="http://schemas.openxmlformats.org/officeDocument/2006/relationships/image" Target="../media/image39.gif"/><Relationship Id="rId5" Type="http://schemas.openxmlformats.org/officeDocument/2006/relationships/hyperlink" Target="http://izonito4ka.ucoz.ru/foto2/2.gif" TargetMode="External"/><Relationship Id="rId10" Type="http://schemas.openxmlformats.org/officeDocument/2006/relationships/image" Target="../media/image38.gif"/><Relationship Id="rId4" Type="http://schemas.openxmlformats.org/officeDocument/2006/relationships/image" Target="../media/image35.gif"/><Relationship Id="rId9" Type="http://schemas.openxmlformats.org/officeDocument/2006/relationships/hyperlink" Target="http://izonito4ka.ucoz.ru/foto2/4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/izonito4ka.ucoz.ru/index/zapolnenie_okruzhnosti/0-14" TargetMode="External"/><Relationship Id="rId7" Type="http://schemas.openxmlformats.org/officeDocument/2006/relationships/image" Target="../media/image42.gif"/><Relationship Id="rId2" Type="http://schemas.openxmlformats.org/officeDocument/2006/relationships/hyperlink" Target="http://http/izonito4ka.ucoz.ru/index/terminy_i_opredelenija/0-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19.gif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9.gif"/><Relationship Id="rId3" Type="http://schemas.openxmlformats.org/officeDocument/2006/relationships/image" Target="../media/image43.gif"/><Relationship Id="rId7" Type="http://schemas.openxmlformats.org/officeDocument/2006/relationships/hyperlink" Target="http://izonito4ka.ucoz.ru/_si/0/06230749.gif" TargetMode="External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hyperlink" Target="http://izonito4ka.ucoz.ru/_si/0/08128317.gif" TargetMode="External"/><Relationship Id="rId5" Type="http://schemas.openxmlformats.org/officeDocument/2006/relationships/hyperlink" Target="http://izonito4ka.ucoz.ru/_si/0/08641539.gif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4.gif"/><Relationship Id="rId9" Type="http://schemas.openxmlformats.org/officeDocument/2006/relationships/hyperlink" Target="http://izonito4ka.ucoz.ru/_si/0/68794699.gif" TargetMode="External"/><Relationship Id="rId1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hyperlink" Target="http://izonito4ka.ucoz.ru/foto3/3-3.gif" TargetMode="External"/><Relationship Id="rId7" Type="http://schemas.openxmlformats.org/officeDocument/2006/relationships/image" Target="../media/image51.gif"/><Relationship Id="rId2" Type="http://schemas.openxmlformats.org/officeDocument/2006/relationships/hyperlink" Target="http://izonito4ka.ucoz.ru/foto3/1-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zonito4ka.ucoz.ru/foto3/2-2.gif" TargetMode="External"/><Relationship Id="rId11" Type="http://schemas.openxmlformats.org/officeDocument/2006/relationships/image" Target="../media/image54.gif"/><Relationship Id="rId5" Type="http://schemas.openxmlformats.org/officeDocument/2006/relationships/image" Target="../media/image50.gif"/><Relationship Id="rId10" Type="http://schemas.openxmlformats.org/officeDocument/2006/relationships/image" Target="../media/image53.gif"/><Relationship Id="rId4" Type="http://schemas.openxmlformats.org/officeDocument/2006/relationships/hyperlink" Target="http://izonito4ka.ucoz.ru/foto3/5-5.gif" TargetMode="External"/><Relationship Id="rId9" Type="http://schemas.openxmlformats.org/officeDocument/2006/relationships/hyperlink" Target="http://izonito4ka.ucoz.ru/foto3/4-4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zonito4ka.ucoz.ru/_si/0/11703800.jpg" TargetMode="External"/><Relationship Id="rId7" Type="http://schemas.openxmlformats.org/officeDocument/2006/relationships/image" Target="../media/image57.jpeg"/><Relationship Id="rId2" Type="http://schemas.openxmlformats.org/officeDocument/2006/relationships/hyperlink" Target="http://izonito4ka.ucoz.ru/_si/0/985775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hyperlink" Target="http://izonito4ka.ucoz.ru/_si/0/54992171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hyperlink" Target="http://http/izonito4ka.ucoz.ru/index/zapolnenie_okruzhnosti/0-14" TargetMode="External"/><Relationship Id="rId7" Type="http://schemas.openxmlformats.org/officeDocument/2006/relationships/hyperlink" Target="http://izonito4ka.ucoz.ru/_si/0/14763358.jpg" TargetMode="External"/><Relationship Id="rId2" Type="http://schemas.openxmlformats.org/officeDocument/2006/relationships/hyperlink" Target="http://http/izonito4ka.ucoz.ru/index/zapolnenie_ugla/0-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zonito4ka.ucoz.ru/_si/0/61636685.jpg" TargetMode="External"/><Relationship Id="rId5" Type="http://schemas.openxmlformats.org/officeDocument/2006/relationships/hyperlink" Target="http://izonito4ka.ucoz.ru/_si/0/94354183.jpg" TargetMode="External"/><Relationship Id="rId10" Type="http://schemas.openxmlformats.org/officeDocument/2006/relationships/image" Target="../media/image60.jpeg"/><Relationship Id="rId4" Type="http://schemas.openxmlformats.org/officeDocument/2006/relationships/hyperlink" Target="http://http/izonito4ka.ucoz.ru/index/osobye_sposoby_zapolnenija/0-15" TargetMode="External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hyperlink" Target="http://izonito4ka.ucoz.ru/_si/0/7974586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zonito4ka.ucoz.ru/_si/0/75911806.jpg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izonito4ka.ucoz.ru/_si/0/45741413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hyperlink" Target="http://izonito4ka.ucoz.ru/_si/0/5262342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zonito4ka.ucoz.ru/_si/0/23113481.jpg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://izonito4ka.ucoz.ru/_si/0/09082852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2" Type="http://schemas.openxmlformats.org/officeDocument/2006/relationships/hyperlink" Target="http://izonito4ka.ucoz.ru/_si/0/6358446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zonito4ka.ucoz.ru/_si/0/92969605.jpg" TargetMode="External"/><Relationship Id="rId5" Type="http://schemas.openxmlformats.org/officeDocument/2006/relationships/image" Target="../media/image68.jpeg"/><Relationship Id="rId4" Type="http://schemas.openxmlformats.org/officeDocument/2006/relationships/hyperlink" Target="http://izonito4ka.ucoz.ru/_si/0/4406370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izonito4ka.ucoz.ru/index/terminy_i_opredelenija/0-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zonito4ka.ucoz.ru/slyder/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928802"/>
            <a:ext cx="1571625" cy="2324101"/>
          </a:xfrm>
          <a:prstGeom prst="rect">
            <a:avLst/>
          </a:prstGeom>
          <a:noFill/>
        </p:spPr>
      </p:pic>
      <p:pic>
        <p:nvPicPr>
          <p:cNvPr id="16388" name="Picture 4" descr="http://izonito4ka.ucoz.ru/slyder/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1571625" cy="2324101"/>
          </a:xfrm>
          <a:prstGeom prst="rect">
            <a:avLst/>
          </a:prstGeom>
          <a:noFill/>
        </p:spPr>
      </p:pic>
      <p:pic>
        <p:nvPicPr>
          <p:cNvPr id="16390" name="Picture 6" descr="http://izonito4ka.ucoz.ru/slyder/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928802"/>
            <a:ext cx="1571625" cy="2324101"/>
          </a:xfrm>
          <a:prstGeom prst="rect">
            <a:avLst/>
          </a:prstGeom>
          <a:noFill/>
        </p:spPr>
      </p:pic>
      <p:pic>
        <p:nvPicPr>
          <p:cNvPr id="16392" name="Picture 8" descr="http://izonito4ka.ucoz.ru/slyder/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928802"/>
            <a:ext cx="1571625" cy="232410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Рисунки нитью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sz="2800" dirty="0" smtClean="0"/>
              <a:t>    Работа кружка «</a:t>
            </a:r>
            <a:r>
              <a:rPr lang="ru-RU" sz="2800" dirty="0" err="1" smtClean="0"/>
              <a:t>Изонить</a:t>
            </a:r>
            <a:r>
              <a:rPr lang="ru-RU" sz="2800" dirty="0" smtClean="0"/>
              <a:t>» в начальных классах.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Руководитель:   </a:t>
            </a:r>
            <a:r>
              <a:rPr lang="ru-RU" sz="2800" dirty="0" err="1" smtClean="0"/>
              <a:t>Прощалыкина</a:t>
            </a:r>
            <a:r>
              <a:rPr lang="ru-RU" sz="2800" dirty="0" smtClean="0"/>
              <a:t>  Вера  Алексеевна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" y="0"/>
            <a:ext cx="914399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5.Вденьте нитку в иголку, завяжите узелок и начинайте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вышивать с точки 1, находящейся с краю. По лицевой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стороне протяните нитку от точки 1 до первой точки,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находящейся у вершины на другой стороне угла. 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6.По изнаночной стороне сделайте короткий стежок между точками 1 и 2 на одной стороне угла. По лицевой стороне соедините большим стежком точки 2 и 2 на разных сторонах угла. Сделайте на изнаночной стороне короткий стежок между точками 2 и 3 одной стороны и так далее.                                                                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 изнаночной стороне располагаются короткие стежки между соседними точками вдоль сторон угла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рисунок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а),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на лицевой стороне – длинные стежки, соединяющие точки с одинаковыми номерами 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рисунок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б).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а)                                                              б)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://izonito4ka.ucoz.ru/izonit/1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8"/>
            <a:ext cx="1428750" cy="1219200"/>
          </a:xfrm>
          <a:prstGeom prst="rect">
            <a:avLst/>
          </a:prstGeom>
          <a:noFill/>
        </p:spPr>
      </p:pic>
      <p:pic>
        <p:nvPicPr>
          <p:cNvPr id="38915" name="Picture 3" descr="http://izonito4ka.ucoz.ru/vosk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285750" cy="285750"/>
          </a:xfrm>
          <a:prstGeom prst="rect">
            <a:avLst/>
          </a:prstGeom>
          <a:noFill/>
        </p:spPr>
      </p:pic>
      <p:pic>
        <p:nvPicPr>
          <p:cNvPr id="38916" name="Picture 4" descr="http://izonito4ka.ucoz.ru/_si/0/s66505499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357694"/>
            <a:ext cx="1238250" cy="1200150"/>
          </a:xfrm>
          <a:prstGeom prst="rect">
            <a:avLst/>
          </a:prstGeom>
          <a:noFill/>
        </p:spPr>
      </p:pic>
      <p:pic>
        <p:nvPicPr>
          <p:cNvPr id="38917" name="Picture 5" descr="http://izonito4ka.ucoz.ru/_si/0/s66925124.jpg">
            <a:hlinkClick r:id="rId6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286256"/>
            <a:ext cx="133350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14546" y="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Ы  РАБОТ.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78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Просмотр">
            <a:hlinkClick r:id="rId2" tooltip="Просмотр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2526048" cy="2428892"/>
          </a:xfrm>
          <a:prstGeom prst="rect">
            <a:avLst/>
          </a:prstGeom>
          <a:noFill/>
        </p:spPr>
      </p:pic>
      <p:pic>
        <p:nvPicPr>
          <p:cNvPr id="39939" name="Picture 3" descr="Просмотр">
            <a:hlinkClick r:id="rId4" tooltip="Просмотр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500174"/>
            <a:ext cx="2526048" cy="2428892"/>
          </a:xfrm>
          <a:prstGeom prst="rect">
            <a:avLst/>
          </a:prstGeom>
          <a:noFill/>
        </p:spPr>
      </p:pic>
      <p:pic>
        <p:nvPicPr>
          <p:cNvPr id="39940" name="Picture 4" descr="Просмотр">
            <a:hlinkClick r:id="rId6" tooltip="Просмотр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572008"/>
            <a:ext cx="2576524" cy="2174568"/>
          </a:xfrm>
          <a:prstGeom prst="rect">
            <a:avLst/>
          </a:prstGeom>
          <a:noFill/>
        </p:spPr>
      </p:pic>
      <p:pic>
        <p:nvPicPr>
          <p:cNvPr id="39941" name="Picture 5" descr="Просмотр">
            <a:hlinkClick r:id="rId8" tooltip="Просмотр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1428736"/>
            <a:ext cx="2788828" cy="2500329"/>
          </a:xfrm>
          <a:prstGeom prst="rect">
            <a:avLst/>
          </a:prstGeom>
          <a:noFill/>
        </p:spPr>
      </p:pic>
      <p:pic>
        <p:nvPicPr>
          <p:cNvPr id="39942" name="Picture 6" descr="Просмотр">
            <a:hlinkClick r:id="rId10" tooltip="Просмотр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1258" y="4500570"/>
            <a:ext cx="243538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  <a:cs typeface="Arial" pitchFamily="34" charset="0"/>
              </a:rPr>
              <a:t>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  <a:cs typeface="Arial" pitchFamily="34" charset="0"/>
              </a:rPr>
              <a:t>ТЕХНИКА ЗАПОЛНЕНИЯ ОКРУЖНОСТИ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1. Начертите на изнаночной стороне картона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2" tooltip="замкнутая плоская кривая, все точки которой одинаково удалены от данной точки (центра)"/>
              </a:rPr>
              <a:t>окружность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 помощью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циркуля или трафарета.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2. Разделите её на равные части, например, на 16 частей.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3. Проколите отверстия в намеченных точках.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4. На изнанке стрелкой произвольно укажите направление вышивки, пронумеруйте отверстия.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5. Вденьте нитку в иголку, завяжите узелок, начинайте вышивать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с точки 1.  Нитки прокладываются по хордам.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От длины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3" tooltip="отрезок прямой, соединяющий любые две точки окружности"/>
              </a:rPr>
              <a:t>хорды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зависит размер внутренней  незаполненной окружности: чем длиннее хорда, тем более заполненной получается окружность. Изменяя количество точек деления окружности и длину хорды, можно получить различные варианты заполнения окружности.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                              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4" tooltip="Нажмите, для просмотра в полном размере..."/>
              </a:rPr>
              <a:t>                                                   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4" tooltip="Нажмите, для просмотра в полном размере..."/>
              </a:rPr>
              <a:t>  </a:t>
            </a:r>
            <a:endParaRPr kumimoji="0" lang="ru-RU" sz="83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izonito4ka.ucoz.ru/izonit/bez_imeni-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142984"/>
            <a:ext cx="1143000" cy="1295400"/>
          </a:xfrm>
          <a:prstGeom prst="rect">
            <a:avLst/>
          </a:prstGeom>
          <a:noFill/>
        </p:spPr>
      </p:pic>
      <p:pic>
        <p:nvPicPr>
          <p:cNvPr id="40963" name="Picture 3" descr="http://izonito4ka.ucoz.ru/izonit/ok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643182"/>
            <a:ext cx="1143000" cy="1257300"/>
          </a:xfrm>
          <a:prstGeom prst="rect">
            <a:avLst/>
          </a:prstGeom>
          <a:noFill/>
        </p:spPr>
      </p:pic>
      <p:pic>
        <p:nvPicPr>
          <p:cNvPr id="40964" name="Picture 4" descr="http://izonito4ka.ucoz.ru/vosk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786190"/>
            <a:ext cx="285750" cy="285750"/>
          </a:xfrm>
          <a:prstGeom prst="rect">
            <a:avLst/>
          </a:prstGeom>
          <a:noFill/>
        </p:spPr>
      </p:pic>
      <p:pic>
        <p:nvPicPr>
          <p:cNvPr id="40965" name="Picture 5" descr="http://izonito4ka.ucoz.ru/_si/0/s15857972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5072074"/>
            <a:ext cx="3810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                                                          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6. Окружность заполните по следующей схеме: по лицевой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стороне сделайте стежок между точками 1-5, по изнаночной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стороне  - короткий стежок между точками 5 и 6, затем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большой стежок между точками 2 и 6 по лицевой стороне,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далее по изнанке – стежок между точками 6 и 7.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 заполнении окружности нужно двигаться в одну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сторону по или против часовой стрелки.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 правильном заполнении окружности по лицевой стороне    получается рисунок в виде звезды, а по изнаночной стороне стежки идут по кругу в одну сторону. Они могут совпадать или не совпадать друг с другом.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41986" name="Picture 2" descr="http://izonito4ka.ucoz.ru/izonit/ok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785794"/>
            <a:ext cx="1143000" cy="1343025"/>
          </a:xfrm>
          <a:prstGeom prst="rect">
            <a:avLst/>
          </a:prstGeom>
          <a:noFill/>
        </p:spPr>
      </p:pic>
      <p:pic>
        <p:nvPicPr>
          <p:cNvPr id="41987" name="Picture 3" descr="http://izonito4ka.ucoz.ru/vosk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285750" cy="285750"/>
          </a:xfrm>
          <a:prstGeom prst="rect">
            <a:avLst/>
          </a:prstGeom>
          <a:noFill/>
        </p:spPr>
      </p:pic>
      <p:pic>
        <p:nvPicPr>
          <p:cNvPr id="41988" name="Picture 4" descr="http://izonito4ka.ucoz.ru/_si/0/s21069772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429132"/>
            <a:ext cx="1333500" cy="1485900"/>
          </a:xfrm>
          <a:prstGeom prst="rect">
            <a:avLst/>
          </a:prstGeom>
          <a:noFill/>
        </p:spPr>
      </p:pic>
      <p:pic>
        <p:nvPicPr>
          <p:cNvPr id="41989" name="Picture 5" descr="http://izonito4ka.ucoz.ru/_si/0/6055936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286256"/>
            <a:ext cx="142875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hlinkClick r:id="rId2" tooltip="Просмотр"/>
              </a:rPr>
              <a:t> 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Просмотр">
            <a:hlinkClick r:id="rId3" tooltip="Просмотр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143380"/>
            <a:ext cx="1928826" cy="2532804"/>
          </a:xfrm>
          <a:prstGeom prst="rect">
            <a:avLst/>
          </a:prstGeom>
          <a:noFill/>
        </p:spPr>
      </p:pic>
      <p:pic>
        <p:nvPicPr>
          <p:cNvPr id="43011" name="Picture 3" descr="Просмотр">
            <a:hlinkClick r:id="rId5" tooltip="Просмотр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714488"/>
            <a:ext cx="2075800" cy="2286016"/>
          </a:xfrm>
          <a:prstGeom prst="rect">
            <a:avLst/>
          </a:prstGeom>
          <a:noFill/>
        </p:spPr>
      </p:pic>
      <p:pic>
        <p:nvPicPr>
          <p:cNvPr id="43012" name="Picture 4" descr="Просмотр">
            <a:hlinkClick r:id="rId7" tooltip="Просмотр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1206" y="1714488"/>
            <a:ext cx="2613331" cy="2286016"/>
          </a:xfrm>
          <a:prstGeom prst="rect">
            <a:avLst/>
          </a:prstGeom>
          <a:noFill/>
        </p:spPr>
      </p:pic>
      <p:pic>
        <p:nvPicPr>
          <p:cNvPr id="43013" name="Picture 5" descr="Просмотр">
            <a:hlinkClick r:id="rId9" tooltip="Просмотр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1300" y="1636046"/>
            <a:ext cx="1911240" cy="2435896"/>
          </a:xfrm>
          <a:prstGeom prst="rect">
            <a:avLst/>
          </a:prstGeom>
          <a:noFill/>
        </p:spPr>
      </p:pic>
      <p:pic>
        <p:nvPicPr>
          <p:cNvPr id="43014" name="Picture 6" descr="Просмотр">
            <a:hlinkClick r:id="rId2" tooltip="Просмотр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61089" y="4143380"/>
            <a:ext cx="1911241" cy="2535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2143106" y="637412"/>
            <a:ext cx="4357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ПРИМЕРЫ   РАБОТ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</a:rPr>
              <a:t>     ОСОБЫЕ СПОСОБЫ ЗАПОЛНЕНИЯ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Для составления композиций недостаточно только углов и окружностей, поэтому нужно научиться прошивать другие фигуры.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1. Прошивание стежком равным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2" tooltip="это хорда, проходящая через центр окружности"/>
              </a:rPr>
              <a:t>диаметру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окружности. Всю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внутреннюю часть окружности можно заполнить нитками,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соединяя между собой диаметрально противоположные точки.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В этом случае количество проколов на окружности всегда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должно быть четным.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Если длинный стежок проходит через середину круга, то количество отверстий слева должно равняться количеству отверстий справа.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Так же можно заполнить окружность, соединив каждую точку деления с центром окружности.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2. Неравномерное заполнение. Иногда необходимо заполнить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одну половину окружности плотно, а другую – редко. Этого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эффекта можно добиться за счёт неодинаковых расстояний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между точками деления с одной и другой стороны окружности.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3. В некоторых случаях можно использовать фигуры,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образующиеся при неполном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прошивании окружностей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овалов (например, лепестки цветов).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izonito4ka.ucoz.ru/izonit/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1142984"/>
            <a:ext cx="1143000" cy="1095375"/>
          </a:xfrm>
          <a:prstGeom prst="rect">
            <a:avLst/>
          </a:prstGeom>
          <a:noFill/>
        </p:spPr>
      </p:pic>
      <p:pic>
        <p:nvPicPr>
          <p:cNvPr id="44035" name="Picture 3" descr="http://izonito4ka.ucoz.ru/vosk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" y="-974725"/>
            <a:ext cx="285750" cy="285750"/>
          </a:xfrm>
          <a:prstGeom prst="rect">
            <a:avLst/>
          </a:prstGeom>
          <a:noFill/>
        </p:spPr>
      </p:pic>
      <p:pic>
        <p:nvPicPr>
          <p:cNvPr id="44036" name="Picture 4" descr="http://izonito4ka.ucoz.ru/izonit/0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714752"/>
            <a:ext cx="1143000" cy="1028701"/>
          </a:xfrm>
          <a:prstGeom prst="rect">
            <a:avLst/>
          </a:prstGeom>
          <a:noFill/>
        </p:spPr>
      </p:pic>
      <p:pic>
        <p:nvPicPr>
          <p:cNvPr id="44037" name="Picture 5" descr="http://izonito4ka.ucoz.ru/izonit/bez_imeni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500702"/>
            <a:ext cx="1333500" cy="84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4. Овалы, спирали, завитки и дуги заполняются теми же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способами, что и окружность.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5. Прошивание треугольниками – ещё один способ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заполнения дуги.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6. Для прошивания окружности можно применять приёмы прошивания угла. Поделите окружности на секторы, каждый сектор прошейте как угол с вершиной в центре окружности.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  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7. Многоугольники (треугольники, квадраты, ромбы и т. д.) можно прошивать как по</a:t>
            </a:r>
            <a:r>
              <a:rPr kumimoji="0" lang="ru-RU" b="0" i="0" u="sng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правилам  заполнения угла,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прошивая каждый угол отдельно, так и по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правилам заполнения окружности.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u="sng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        Любую сложную фигуру можно заполнить по  частям. Для этого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u="sng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u="sng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ринципы заполнения простых фигур.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u="sng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://izonito4ka.ucoz.ru/izonit/bez_imeni-3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1905000" cy="514350"/>
          </a:xfrm>
          <a:prstGeom prst="rect">
            <a:avLst/>
          </a:prstGeom>
          <a:noFill/>
        </p:spPr>
      </p:pic>
      <p:pic>
        <p:nvPicPr>
          <p:cNvPr id="45059" name="Picture 3" descr="http://izonito4ka.ucoz.ru/izonit/bez_imeni-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00108"/>
            <a:ext cx="1905000" cy="762000"/>
          </a:xfrm>
          <a:prstGeom prst="rect">
            <a:avLst/>
          </a:prstGeom>
          <a:noFill/>
        </p:spPr>
      </p:pic>
      <p:pic>
        <p:nvPicPr>
          <p:cNvPr id="45060" name="Picture 4" descr="http://izonito4ka.ucoz.ru/_si/0/s08641539.jpg">
            <a:hlinkClick r:id="rId5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857496"/>
            <a:ext cx="1143000" cy="1228725"/>
          </a:xfrm>
          <a:prstGeom prst="rect">
            <a:avLst/>
          </a:prstGeom>
          <a:noFill/>
        </p:spPr>
      </p:pic>
      <p:pic>
        <p:nvPicPr>
          <p:cNvPr id="45061" name="Picture 5" descr="http://izonito4ka.ucoz.ru/_si/0/s06230749.jpg">
            <a:hlinkClick r:id="rId7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2786058"/>
            <a:ext cx="1143000" cy="1228725"/>
          </a:xfrm>
          <a:prstGeom prst="rect">
            <a:avLst/>
          </a:prstGeom>
          <a:noFill/>
        </p:spPr>
      </p:pic>
      <p:pic>
        <p:nvPicPr>
          <p:cNvPr id="45062" name="Picture 6" descr="http://izonito4ka.ucoz.ru/_si/0/s68794699.jpg">
            <a:hlinkClick r:id="rId9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2786058"/>
            <a:ext cx="1143000" cy="1228725"/>
          </a:xfrm>
          <a:prstGeom prst="rect">
            <a:avLst/>
          </a:prstGeom>
          <a:noFill/>
        </p:spPr>
      </p:pic>
      <p:pic>
        <p:nvPicPr>
          <p:cNvPr id="45063" name="Picture 7" descr="http://izonito4ka.ucoz.ru/_si/0/s08128317.jpg">
            <a:hlinkClick r:id="rId11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2" y="2857496"/>
            <a:ext cx="1123950" cy="1143000"/>
          </a:xfrm>
          <a:prstGeom prst="rect">
            <a:avLst/>
          </a:prstGeom>
          <a:noFill/>
        </p:spPr>
      </p:pic>
      <p:pic>
        <p:nvPicPr>
          <p:cNvPr id="45064" name="Picture 8" descr="http://izonito4ka.ucoz.ru/izonit/bez_imeni-4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00958" y="5429264"/>
            <a:ext cx="1238250" cy="1066800"/>
          </a:xfrm>
          <a:prstGeom prst="rect">
            <a:avLst/>
          </a:prstGeom>
          <a:noFill/>
        </p:spPr>
      </p:pic>
      <p:pic>
        <p:nvPicPr>
          <p:cNvPr id="45065" name="Picture 9" descr="http://izonito4ka.ucoz.ru/voskl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5429264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3108" y="0"/>
            <a:ext cx="4357718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8B4513"/>
              </a:solidFill>
              <a:latin typeface="Arial" pitchFamily="34" charset="0"/>
              <a:cs typeface="Arial" pitchFamily="34" charset="0"/>
              <a:hlinkClick r:id="rId2" tooltip="Просмотр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8B4513"/>
                </a:solidFill>
                <a:latin typeface="Arial" pitchFamily="34" charset="0"/>
                <a:cs typeface="Arial" pitchFamily="34" charset="0"/>
                <a:hlinkClick r:id="rId2" tooltip="Просмотр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  <a:hlinkClick r:id="rId2" tooltip="Просмотр"/>
              </a:rPr>
              <a:t>РИМЕРЫ 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  <a:hlinkClick r:id="rId3" tooltip="Просмотр"/>
              </a:rPr>
              <a:t>БОТ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3" tooltip="Просмотр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3" tooltip="Просмотр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hlinkClick r:id="rId3" tooltip="Просмотр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3" tooltip="Просмотр"/>
              </a:rPr>
              <a:t>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4" tooltip="Просмотр"/>
              </a:rPr>
              <a:t> </a:t>
            </a:r>
            <a:endParaRPr kumimoji="0" lang="ru-RU" sz="78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Просмотр">
            <a:hlinkClick r:id="rId2" tooltip="Просмотр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214422"/>
            <a:ext cx="1807931" cy="2500330"/>
          </a:xfrm>
          <a:prstGeom prst="rect">
            <a:avLst/>
          </a:prstGeom>
          <a:noFill/>
        </p:spPr>
      </p:pic>
      <p:pic>
        <p:nvPicPr>
          <p:cNvPr id="46083" name="Picture 3" descr="Просмотр">
            <a:hlinkClick r:id="rId6" tooltip="Просмотр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3857628"/>
            <a:ext cx="2395545" cy="2240438"/>
          </a:xfrm>
          <a:prstGeom prst="rect">
            <a:avLst/>
          </a:prstGeom>
          <a:noFill/>
        </p:spPr>
      </p:pic>
      <p:pic>
        <p:nvPicPr>
          <p:cNvPr id="46084" name="Picture 4" descr="Просмотр">
            <a:hlinkClick r:id="rId3" tooltip="Просмотр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1285860"/>
            <a:ext cx="1850054" cy="2381258"/>
          </a:xfrm>
          <a:prstGeom prst="rect">
            <a:avLst/>
          </a:prstGeom>
          <a:noFill/>
        </p:spPr>
      </p:pic>
      <p:pic>
        <p:nvPicPr>
          <p:cNvPr id="46085" name="Picture 5" descr="Просмотр">
            <a:hlinkClick r:id="rId9" tooltip="Просмотр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1285860"/>
            <a:ext cx="1366842" cy="2338019"/>
          </a:xfrm>
          <a:prstGeom prst="rect">
            <a:avLst/>
          </a:prstGeom>
          <a:noFill/>
        </p:spPr>
      </p:pic>
      <p:pic>
        <p:nvPicPr>
          <p:cNvPr id="46086" name="Picture 6" descr="Просмотр">
            <a:hlinkClick r:id="rId4" tooltip="Просмотр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3858174"/>
            <a:ext cx="2247907" cy="2230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  <a:cs typeface="Arial" pitchFamily="34" charset="0"/>
              </a:rPr>
              <a:t>    РАЗНОВИДНОСТИ ИЗОНИТИ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КОНТУРНОЕ ВЫШИВАНИЕ РИСУНКА.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Наименее трудоёмкий вид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изонити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подходит для начинающих.  Рисунок вышивается по контуру. Для вышивки можно брать рисунки из детских книг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расскрасок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в рисунках не должно быть мелких деталей. Основным элементом вышивки явля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2" tooltip="Нажмите, для просмотра в полном размере..."/>
              </a:rPr>
              <a:t>ютс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3" tooltip="Нажмите, для просмотра в полном размере..."/>
              </a:rPr>
              <a:t>я различные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3" tooltip="Нажмите, для просмотра в полном размере..."/>
              </a:rPr>
              <a:t>дуги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3" tooltip="Нажмите, для просмотра в полном размере...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hlinkClick r:id="rId3" tooltip="Нажмите, для просмотра в полном размере...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3" tooltip="Нажмите, для просмотра в полном размере..."/>
              </a:rPr>
              <a:t> </a:t>
            </a: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4" tooltip="Нажмите, для просмотра в полном размере..."/>
              </a:rPr>
              <a:t>  </a:t>
            </a:r>
            <a:endParaRPr kumimoji="0" lang="ru-RU" sz="8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izonito4ka.ucoz.ru/_si/0/s98577503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1981205" cy="2383406"/>
          </a:xfrm>
          <a:prstGeom prst="rect">
            <a:avLst/>
          </a:prstGeom>
          <a:noFill/>
        </p:spPr>
      </p:pic>
      <p:pic>
        <p:nvPicPr>
          <p:cNvPr id="49155" name="Picture 3" descr="http://izonito4ka.ucoz.ru/_si/0/s11703800.jpg">
            <a:hlinkClick r:id="rId3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929066"/>
            <a:ext cx="2524132" cy="2334824"/>
          </a:xfrm>
          <a:prstGeom prst="rect">
            <a:avLst/>
          </a:prstGeom>
          <a:noFill/>
        </p:spPr>
      </p:pic>
      <p:pic>
        <p:nvPicPr>
          <p:cNvPr id="49156" name="Picture 4" descr="http://izonito4ka.ucoz.ru/_si/0/s54992171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4126" y="3857628"/>
            <a:ext cx="1651232" cy="240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" y="0"/>
            <a:ext cx="91440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8B451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8B4513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ЗАПОЛНЕНИЕ РИСУНКА ПОЛНОСТЬЮ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b="1" dirty="0">
              <a:solidFill>
                <a:srgbClr val="8B451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 выполнение этого вида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изонити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элементы рисунка заполняются нитями полностью или почти полностью. Используются все способы и приёмы заполнения элементов вышивки (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техника заполнения угла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окружности,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многоугольника и пр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.). Работы получаются выразительнее и интереснее.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Узор рисунка лучше смотрится не тогда, когда абсолютно всё пространство заполнено нитками, а когда между натянутыми нитками про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5" tooltip="Нажмите, для просмотра в полном размере..."/>
              </a:rPr>
              <a:t>сматри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6" tooltip="Нажмите, для просмотра в полном размере..."/>
              </a:rPr>
              <a:t>ваетс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7" tooltip="Нажмите, для просмотра в полном размере..."/>
              </a:rPr>
              <a:t>я фон.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  <a:hlinkClick r:id="rId7" tooltip="Нажмите, для просмотра в полном размере...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hlinkClick r:id="rId7" tooltip="Нажмите, для просмотра в полном размере...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7" tooltip="Нажмите, для просмотра в полном размере..."/>
              </a:rPr>
              <a:t>   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://izonito4ka.ucoz.ru/_si/0/s94354183.jpg">
            <a:hlinkClick r:id="rId5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394460"/>
            <a:ext cx="2071702" cy="3073024"/>
          </a:xfrm>
          <a:prstGeom prst="rect">
            <a:avLst/>
          </a:prstGeom>
          <a:noFill/>
        </p:spPr>
      </p:pic>
      <p:pic>
        <p:nvPicPr>
          <p:cNvPr id="50180" name="Picture 4" descr="http://izonito4ka.ucoz.ru/_si/0/s61636685.jpg">
            <a:hlinkClick r:id="rId6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429000"/>
            <a:ext cx="2309820" cy="3073837"/>
          </a:xfrm>
          <a:prstGeom prst="rect">
            <a:avLst/>
          </a:prstGeom>
          <a:noFill/>
        </p:spPr>
      </p:pic>
      <p:pic>
        <p:nvPicPr>
          <p:cNvPr id="50181" name="Picture 5" descr="http://izonito4ka.ucoz.ru/_si/0/s14763358.jpg">
            <a:hlinkClick r:id="rId7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3429000"/>
            <a:ext cx="2664168" cy="305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011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ИЗОНИТЬ </a:t>
            </a:r>
            <a:r>
              <a:rPr lang="ru-RU" dirty="0"/>
              <a:t>(</a:t>
            </a:r>
            <a:r>
              <a:rPr lang="ru-RU" dirty="0" err="1"/>
              <a:t>ниткография</a:t>
            </a:r>
            <a:r>
              <a:rPr lang="ru-RU" dirty="0"/>
              <a:t>, ниточный дизайн, вышивка хордовым стежком) - это оригинальный вид декоративно-прикладного искусства, уходящий корнями к народным мастерам Англии. Согласно одной версии, технику </a:t>
            </a:r>
            <a:r>
              <a:rPr lang="ru-RU" dirty="0" err="1"/>
              <a:t>изонити</a:t>
            </a:r>
            <a:r>
              <a:rPr lang="ru-RU" dirty="0"/>
              <a:t>  придумали английские ткачи около 400 лет назад. Они вбивали в деревянную поверхность гвоздики и натягивали меж ними нити в различной последовательности, создавая причудливые графические узоры. В результате получались ажурные кружевные изделия, которые использовались для украшения жилища. Затем возникла мысль качественно изменить эту технику, оставив тот же принцип натяжения нити, но  используя  картон, вместо доски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Искусство нитяной графики находит применение для украшения изделий и предметов быта, для оформления интерьера, для выполнения подарков и поздравительных </a:t>
            </a:r>
            <a:r>
              <a:rPr lang="ru-RU" dirty="0" smtClean="0"/>
              <a:t>открыток.  </a:t>
            </a:r>
            <a:r>
              <a:rPr lang="ru-RU" dirty="0"/>
              <a:t>В этой технике можно выполнять  закладки для книг, декоративные панно и даже оформить элементы одежды.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://izonito4ka.ucoz.ru/istorij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1714500" cy="2095501"/>
          </a:xfrm>
          <a:prstGeom prst="rect">
            <a:avLst/>
          </a:prstGeom>
          <a:noFill/>
        </p:spPr>
      </p:pic>
      <p:pic>
        <p:nvPicPr>
          <p:cNvPr id="24580" name="Picture 4" descr="http://izonito4ka.ucoz.ru/_si/0/s04502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14818"/>
            <a:ext cx="3643338" cy="2071702"/>
          </a:xfrm>
          <a:prstGeom prst="rect">
            <a:avLst/>
          </a:prstGeom>
          <a:noFill/>
        </p:spPr>
      </p:pic>
      <p:pic>
        <p:nvPicPr>
          <p:cNvPr id="24582" name="Picture 6" descr="http://izonito4ka.ucoz.ru/_si/0/s53845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14818"/>
            <a:ext cx="192882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" y="0"/>
            <a:ext cx="91440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АППЛИКАЦИЯ ИЗ ЭЛЕМЕНТОВ, ВЫПОЛНЕННЫХ В  ТЕХНИКЕ "ИЗОНИТЬ".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b="1" dirty="0">
              <a:solidFill>
                <a:srgbClr val="8B451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 выполнении этого вида вышивки все элементы работы или их часть вышиваются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изонитью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отдельно, а затем собираются вместе. Данный вид работы наиболее трудоемкий. Эти работы можно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выполнять 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ллективно.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1202" name="Picture 2" descr="http://izonito4ka.ucoz.ru/_si/0/s79745863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3328748" cy="2371735"/>
          </a:xfrm>
          <a:prstGeom prst="rect">
            <a:avLst/>
          </a:prstGeom>
          <a:noFill/>
        </p:spPr>
      </p:pic>
      <p:pic>
        <p:nvPicPr>
          <p:cNvPr id="51203" name="Picture 3" descr="http://izonito4ka.ucoz.ru/_si/0/s45741413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786058"/>
            <a:ext cx="1481143" cy="3246343"/>
          </a:xfrm>
          <a:prstGeom prst="rect">
            <a:avLst/>
          </a:prstGeom>
          <a:noFill/>
        </p:spPr>
      </p:pic>
      <p:pic>
        <p:nvPicPr>
          <p:cNvPr id="51204" name="Picture 4" descr="http://izonito4ka.ucoz.ru/_si/0/s75911806.jpg">
            <a:hlinkClick r:id="rId6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643314"/>
            <a:ext cx="3143260" cy="235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                   КОМБИНИРОВАННАЯ РАБОТА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b="1" dirty="0">
              <a:solidFill>
                <a:srgbClr val="8B451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Работу, выполненную в технике "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изонить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", можно дополнить аппликацией, рисунком, украсить бисером или стразами.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izonito4ka.ucoz.ru/_si/0/s52623420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73493"/>
            <a:ext cx="1928826" cy="2565340"/>
          </a:xfrm>
          <a:prstGeom prst="rect">
            <a:avLst/>
          </a:prstGeom>
          <a:noFill/>
        </p:spPr>
      </p:pic>
      <p:pic>
        <p:nvPicPr>
          <p:cNvPr id="52227" name="Picture 3" descr="http://izonito4ka.ucoz.ru/_si/0/s09082852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214686"/>
            <a:ext cx="2003486" cy="2664638"/>
          </a:xfrm>
          <a:prstGeom prst="rect">
            <a:avLst/>
          </a:prstGeom>
          <a:noFill/>
        </p:spPr>
      </p:pic>
      <p:pic>
        <p:nvPicPr>
          <p:cNvPr id="52228" name="Picture 4" descr="http://izonito4ka.ucoz.ru/_si/0/s23113481.jpg">
            <a:hlinkClick r:id="rId6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929066"/>
            <a:ext cx="2913204" cy="1909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" y="0"/>
            <a:ext cx="91440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8B4513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                   ИЗОНИТЬ НА  CD- И DVD-ДИСКАХ.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 качестве основы для работы в технике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изонить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можно использовать DVD- и CD-диски. Отверстия в диске можно просверлить дрелью с тонким сверлом или проколоть нагретой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игой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или шилом.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3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izonito4ka.ucoz.ru/_si/0/s63584465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3500438"/>
            <a:ext cx="2857507" cy="2143132"/>
          </a:xfrm>
          <a:prstGeom prst="rect">
            <a:avLst/>
          </a:prstGeom>
          <a:noFill/>
        </p:spPr>
      </p:pic>
      <p:pic>
        <p:nvPicPr>
          <p:cNvPr id="53251" name="Picture 3" descr="http://izonito4ka.ucoz.ru/_si/0/s44063701.jpg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429000"/>
            <a:ext cx="2242710" cy="2114557"/>
          </a:xfrm>
          <a:prstGeom prst="rect">
            <a:avLst/>
          </a:prstGeom>
          <a:noFill/>
        </p:spPr>
      </p:pic>
      <p:pic>
        <p:nvPicPr>
          <p:cNvPr id="53252" name="Picture 4" descr="http://izonito4ka.ucoz.ru/_si/0/s92969605.jpg">
            <a:hlinkClick r:id="rId6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429000"/>
            <a:ext cx="2196923" cy="218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zonito4ka.ucoz.ru/_ph/2/1/103492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2414"/>
            <a:ext cx="1928826" cy="1465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14311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</a:t>
            </a:r>
            <a:r>
              <a:rPr lang="ru-RU" sz="3200" dirty="0" smtClean="0"/>
              <a:t>ФОТОАЛЬБОМ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          </a:t>
            </a:r>
            <a:r>
              <a:rPr lang="ru-RU" sz="4000" b="1" dirty="0" smtClean="0">
                <a:solidFill>
                  <a:srgbClr val="00B050"/>
                </a:solidFill>
              </a:rPr>
              <a:t>РАБОТЫ МОИХ УЧЕНИКОВ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4276" name="Picture 4" descr="http://izonito4ka.ucoz.ru/_ph/2/1/956953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72008"/>
            <a:ext cx="2143140" cy="1714512"/>
          </a:xfrm>
          <a:prstGeom prst="rect">
            <a:avLst/>
          </a:prstGeom>
          <a:noFill/>
        </p:spPr>
      </p:pic>
      <p:pic>
        <p:nvPicPr>
          <p:cNvPr id="54278" name="Picture 6" descr="http://izonito4ka.ucoz.ru/_ph/2/1/173181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676779"/>
            <a:ext cx="2071702" cy="1657361"/>
          </a:xfrm>
          <a:prstGeom prst="rect">
            <a:avLst/>
          </a:prstGeom>
          <a:noFill/>
        </p:spPr>
      </p:pic>
      <p:pic>
        <p:nvPicPr>
          <p:cNvPr id="54280" name="Picture 8" descr="http://izonito4ka.ucoz.ru/_ph/2/1/735627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66"/>
            <a:ext cx="1928826" cy="1543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\2014-01-10 13.13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\2014-01-10 13.14.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то\2014-01-10 13.14.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\2014-01-10 13.15.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фото\2014-01-10 13.16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то\2014-01-10 13.16.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" y="1"/>
            <a:ext cx="8786842" cy="764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  <a:cs typeface="Arial" pitchFamily="34" charset="0"/>
              </a:rPr>
              <a:t> 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  <a:cs typeface="Arial" pitchFamily="34" charset="0"/>
              </a:rPr>
              <a:t>МАТЕРИАЛЫ И ИНСТРУМЕНТЫ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Для работы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тезнике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изонити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потребуются следующие материалы и инструменты: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основа.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В качестве основы для вышивки чаще всего используется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цветной или белый картон. Можно использовать искусственную замшу,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кожу, наждачную, бархатную бумагу.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нитки.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Нитки могут быть самыми разнообразными: катушечные,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мулине, ирис. Лучше всего  использовать катушечные нитки (№ 40-50)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ярких насыщенных цветов.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8B4513"/>
                </a:solidFill>
                <a:latin typeface="Arial" pitchFamily="34" charset="0"/>
                <a:cs typeface="Arial" pitchFamily="34" charset="0"/>
              </a:rPr>
              <a:t>клей.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Для работы можно использовать любой клей: ПВА,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канцелярский, "Момент". Для закрепления нити на изнанке удобнее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всего использовать клей-карандаш или небольшой кусочек скотча.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izonito4ka.ucoz.ru/material/kart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357298"/>
            <a:ext cx="1238250" cy="1238250"/>
          </a:xfrm>
          <a:prstGeom prst="rect">
            <a:avLst/>
          </a:prstGeom>
          <a:noFill/>
        </p:spPr>
      </p:pic>
      <p:pic>
        <p:nvPicPr>
          <p:cNvPr id="28675" name="Picture 3" descr="http://izonito4ka.ucoz.ru/material/nit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686"/>
            <a:ext cx="1238250" cy="1000126"/>
          </a:xfrm>
          <a:prstGeom prst="rect">
            <a:avLst/>
          </a:prstGeom>
          <a:noFill/>
        </p:spPr>
      </p:pic>
      <p:pic>
        <p:nvPicPr>
          <p:cNvPr id="28676" name="Picture 4" descr="http://izonito4ka.ucoz.ru/material/klej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072074"/>
            <a:ext cx="1238250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фото\2014-01-10 13.18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фото\2014-01-10 13.18.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фото\2014-01-10 13.19.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фото\2014-01-10 13.19.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фото\2014-01-10 13.21.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фото\2014-01-10 13.22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фото\2014-01-10 13.22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фото\2014-01-10 13.22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фото\2014-01-10 13.22.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фото\2014-01-10 13.23.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СКРЕПКИ.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Для прикрепления трафарета к основе.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ШВЕЙНЫЕ ИГЛЫ.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Понадобятся  швейные иглы равномерной толщины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 большим ушком.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БУЛАВКИ.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Для проделывания отверстий в основе понадобятся булавки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 шариками на конце или небольшое шило.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Кроме того для работы понадобятся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ножницы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мягкая губчатая резина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или кусок пенопласта, которые подкладывают под картон при прокалывании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отверстий, а также чертёжные инструменты 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циркуль, карандаши простые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 и цветные, линейка, треугольник, лекала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30722" name="Picture 2" descr="http://izonito4ka.ucoz.ru/material/skrepk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57166"/>
            <a:ext cx="1238250" cy="904875"/>
          </a:xfrm>
          <a:prstGeom prst="rect">
            <a:avLst/>
          </a:prstGeom>
          <a:noFill/>
        </p:spPr>
      </p:pic>
      <p:pic>
        <p:nvPicPr>
          <p:cNvPr id="30723" name="Picture 3" descr="http://izonito4ka.ucoz.ru/material/ig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1785926"/>
            <a:ext cx="1238250" cy="1371600"/>
          </a:xfrm>
          <a:prstGeom prst="rect">
            <a:avLst/>
          </a:prstGeom>
          <a:noFill/>
        </p:spPr>
      </p:pic>
      <p:pic>
        <p:nvPicPr>
          <p:cNvPr id="30724" name="Picture 4" descr="http://izonito4ka.ucoz.ru/material/bulav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0" y="3714752"/>
            <a:ext cx="1238250" cy="1181100"/>
          </a:xfrm>
          <a:prstGeom prst="rect">
            <a:avLst/>
          </a:prstGeom>
          <a:noFill/>
        </p:spPr>
      </p:pic>
      <p:pic>
        <p:nvPicPr>
          <p:cNvPr id="30725" name="Picture 5" descr="http://izonito4ka.ucoz.ru/material/linej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429264"/>
            <a:ext cx="123825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8B451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ПРАВИЛА ТЕХНИКИ БЕЗОПАСНОСТИ  ПРИ РАБОТЕ С ИГОЛКАМИ И БУЛАВКАМИ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раните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иголки и булавки в игольнице.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Не берите иголки  и булавки в рот.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Не пользуйтесь при работе ржавыми  иглами и булавками.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Во время работы не вкалывайте иголки и булавки в одежду.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Не перекусывайте нитку зубами — можно испортить эмаль и поранить губы.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До и после работы проверь количество игл.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Игла всегда должна быть с ниткой для того, чтобы ее легче было найти, если она потеряется.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Сломанную иглу надо завернуть в плотную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бумагу и выбросить.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izonito4ka.ucoz.ru/tb/tb_ig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643446"/>
            <a:ext cx="12382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ПРАВИЛА ТЕХНИКИ БЕЗОПАСНОСТИ ПРИ РАБОТЕ С НОЖНИЦАМИ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Во время работы быть внимательным, не отвлекаться и не отвлекать других.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Храните ножницы в определенном   месте, кладите их сомкнутыми  острыми концами от себя.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Передавайте ножницы нужно кольцами вперед с сомкнутыми лезвиями.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Нельзя резать на ходу.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 работе с ножницами необходимо следить за движением и положением лезвий во время работы.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32770" name="Picture 2" descr="http://izonito4ka.ucoz.ru/tb/tb_nozhnic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875" y="-806450"/>
            <a:ext cx="1238250" cy="923925"/>
          </a:xfrm>
          <a:prstGeom prst="rect">
            <a:avLst/>
          </a:prstGeom>
          <a:noFill/>
        </p:spPr>
      </p:pic>
      <p:pic>
        <p:nvPicPr>
          <p:cNvPr id="32772" name="Picture 4" descr="http://izonito4ka.ucoz.ru/tb/tb_nozhnic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786190"/>
            <a:ext cx="1238250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8B451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Arial" pitchFamily="34" charset="0"/>
                <a:cs typeface="Arial" pitchFamily="34" charset="0"/>
              </a:rPr>
              <a:t>ПРАВИЛА ТЕХНИКИ БЕЗОПАСНОСТИ  ПРИ РАБОТЕ С ШИЛОМ, ЦИРКУЛЕМ.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9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9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9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Игла шила должна хорошо держаться в ручке.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Во время работы быть внимательным, не отвлекаться и не отвлекать других.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Передавать колющие и режущие предметы ручкой от себя, располагать их на столе острым концом от себя.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 работе с циркулем не оставлять циркуль в раскрытом виде, не держать циркуль вверх концами.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 работе шило направлять острием от себя.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izonito4ka.ucoz.ru/tb/tb_shil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214950"/>
            <a:ext cx="123825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cap="all" dirty="0" smtClean="0"/>
          </a:p>
          <a:p>
            <a:r>
              <a:rPr lang="ru-RU" sz="2400" b="1" cap="all" dirty="0"/>
              <a:t> </a:t>
            </a:r>
            <a:r>
              <a:rPr lang="ru-RU" sz="2400" b="1" cap="all" dirty="0" smtClean="0"/>
              <a:t>                         ПОСЛЕДОВАТЕЛЬНОСТЬ </a:t>
            </a:r>
            <a:r>
              <a:rPr lang="ru-RU" sz="2400" b="1" cap="all" dirty="0"/>
              <a:t>РАБОТЫ</a:t>
            </a:r>
            <a:endParaRPr lang="ru-RU" sz="2400" dirty="0"/>
          </a:p>
          <a:p>
            <a:pPr marL="457200" indent="-457200">
              <a:buAutoNum type="arabicPeriod"/>
            </a:pPr>
            <a:r>
              <a:rPr lang="ru-RU" sz="2000" dirty="0" smtClean="0"/>
              <a:t>Подготовьте </a:t>
            </a:r>
            <a:r>
              <a:rPr lang="ru-RU" sz="2000" dirty="0"/>
              <a:t>эскиз задуманного рисунка (композиции), продумайте каждый элемент орнамента или мотива, его внутреннее заполнение, композиционное  решение, сделайте наброски, зарисовки в карандаше и цвете. </a:t>
            </a:r>
            <a:endParaRPr lang="ru-RU" sz="2000" dirty="0" smtClean="0"/>
          </a:p>
          <a:p>
            <a:pPr marL="457200" indent="-457200"/>
            <a:endParaRPr lang="ru-RU" sz="2000" dirty="0"/>
          </a:p>
          <a:p>
            <a:r>
              <a:rPr lang="ru-RU" sz="2000" dirty="0"/>
              <a:t>2. Сделайте чертёж в натуральную величину.  </a:t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>3. Подберите основу, прикрепите чертёж к основе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4. Подложив пластину пенопласта, булавкой или шилом  проделайте отверстия по намеченным точкам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5. Заполните все элементы композиции.  Закрепляйте нитки на изнаночной стороне с  помощью клея-карандаша или скотча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6. Оформите законченную работу.</a:t>
            </a:r>
          </a:p>
          <a:p>
            <a:r>
              <a:rPr lang="ru-RU" sz="2000" dirty="0"/>
              <a:t>Для освоения техники </a:t>
            </a:r>
            <a:r>
              <a:rPr lang="ru-RU" sz="2000" dirty="0" err="1"/>
              <a:t>изонить</a:t>
            </a:r>
            <a:r>
              <a:rPr lang="ru-RU" sz="2000" dirty="0"/>
              <a:t>  достаточно знать несколько основных приёмов, главными  из которых являются заполнение (прошивание) углов (прямых, тупых, острых)  и заполнение окружности (овала, спирали). На  этих элементах строятся более сложные узоры и композиции.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B4513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B4513"/>
                </a:solidFill>
                <a:effectLst/>
                <a:latin typeface="Comic Sans MS" pitchFamily="66" charset="0"/>
              </a:rPr>
              <a:t>         ТЕХНИКА ЗАПОЛНЕНИЯ УГЛА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1.Начертите на изнаночной стороне картона любой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  <a:hlinkClick r:id="rId2" tooltip=" фигура, которая состоит из точки (вершины угла) и двух лучей (стороны угла), исходящих из этой точки."/>
              </a:rPr>
              <a:t>угол.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2.Разделите его стороны на равное количество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отрезков.Расстояние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между точками зависит от толщины нити и от задуманной композиции.  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Независимо от того, будут ли стороны одинаковы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или различны по длине,     количество точек деления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одной стороны должно быть равно количеству точек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деления другой стороны.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3.Поделайте отверстия в намеченных точках.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4.На изнаночной стороне пронумеруйте каждую точку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(нумерация, как правило,  необходима на первых этапах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освоения данной техники).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 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Нумерация точек на одной  стороне угла идёт от края к вершине угла, на другой стороне – от вершины угла  к краю.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://izonito4ka.ucoz.ru/izonit/ug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3116"/>
            <a:ext cx="1714500" cy="981075"/>
          </a:xfrm>
          <a:prstGeom prst="rect">
            <a:avLst/>
          </a:prstGeom>
          <a:noFill/>
        </p:spPr>
      </p:pic>
      <p:pic>
        <p:nvPicPr>
          <p:cNvPr id="36867" name="Picture 3" descr="http://izonito4ka.ucoz.ru/vosk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143512"/>
            <a:ext cx="285750" cy="285750"/>
          </a:xfrm>
          <a:prstGeom prst="rect">
            <a:avLst/>
          </a:prstGeom>
          <a:noFill/>
        </p:spPr>
      </p:pic>
      <p:pic>
        <p:nvPicPr>
          <p:cNvPr id="36868" name="Picture 4" descr="http://izonito4ka.ucoz.ru/izonit/1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571876"/>
            <a:ext cx="1304925" cy="1628775"/>
          </a:xfrm>
          <a:prstGeom prst="rect">
            <a:avLst/>
          </a:prstGeom>
          <a:noFill/>
        </p:spPr>
      </p:pic>
      <p:pic>
        <p:nvPicPr>
          <p:cNvPr id="36869" name="Picture 5" descr="http://izonito4ka.ucoz.ru/vosk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214</Words>
  <Application>Microsoft Office PowerPoint</Application>
  <PresentationFormat>Экран (4:3)</PresentationFormat>
  <Paragraphs>264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Рисунки нитью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Рисунки нитью</dc:title>
  <dc:creator>Admin</dc:creator>
  <cp:lastModifiedBy>User</cp:lastModifiedBy>
  <cp:revision>25</cp:revision>
  <dcterms:created xsi:type="dcterms:W3CDTF">2014-01-18T15:03:39Z</dcterms:created>
  <dcterms:modified xsi:type="dcterms:W3CDTF">2014-09-27T13:26:49Z</dcterms:modified>
</cp:coreProperties>
</file>