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5" r:id="rId10"/>
    <p:sldId id="264" r:id="rId11"/>
    <p:sldId id="266" r:id="rId12"/>
    <p:sldId id="274" r:id="rId13"/>
    <p:sldId id="269" r:id="rId14"/>
    <p:sldId id="270" r:id="rId15"/>
    <p:sldId id="272" r:id="rId16"/>
    <p:sldId id="267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385" autoAdjust="0"/>
  </p:normalViewPr>
  <p:slideViewPr>
    <p:cSldViewPr>
      <p:cViewPr varScale="1">
        <p:scale>
          <a:sx n="59" d="100"/>
          <a:sy n="59" d="100"/>
        </p:scale>
        <p:origin x="-16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6DB0E-82A3-495A-8AF6-376710B43108}" type="datetimeFigureOut">
              <a:rPr lang="ru-RU" smtClean="0"/>
              <a:t>10.07.2013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29594-D12E-4891-B5BA-8E8655C61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219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29594-D12E-4891-B5BA-8E8655C619E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167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8513-03E9-485E-A20B-4D635863962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A572-7E5F-41AA-98E1-01BB44D51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8513-03E9-485E-A20B-4D635863962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A572-7E5F-41AA-98E1-01BB44D51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8513-03E9-485E-A20B-4D635863962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A572-7E5F-41AA-98E1-01BB44D51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8513-03E9-485E-A20B-4D635863962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A572-7E5F-41AA-98E1-01BB44D51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8513-03E9-485E-A20B-4D635863962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A572-7E5F-41AA-98E1-01BB44D51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8513-03E9-485E-A20B-4D635863962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A572-7E5F-41AA-98E1-01BB44D51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8513-03E9-485E-A20B-4D635863962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A572-7E5F-41AA-98E1-01BB44D51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8513-03E9-485E-A20B-4D635863962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A572-7E5F-41AA-98E1-01BB44D51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8513-03E9-485E-A20B-4D635863962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A572-7E5F-41AA-98E1-01BB44D51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8513-03E9-485E-A20B-4D635863962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A572-7E5F-41AA-98E1-01BB44D51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8513-03E9-485E-A20B-4D635863962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A572-7E5F-41AA-98E1-01BB44D51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08513-03E9-485E-A20B-4D6358639620}" type="datetimeFigureOut">
              <a:rPr lang="ru-RU" smtClean="0"/>
              <a:pPr/>
              <a:t>10.07.2013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BA572-7E5F-41AA-98E1-01BB44D51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36838"/>
            <a:ext cx="9036496" cy="422116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Психолого-педагогическое сопровождение введения ФГОС </a:t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 в 1-2 классах начальной школе</a:t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sz="2800" i="1" dirty="0" smtClean="0">
                <a:solidFill>
                  <a:srgbClr val="C00000"/>
                </a:solidFill>
              </a:rPr>
              <a:t>учитель начальных классов</a:t>
            </a:r>
            <a:br>
              <a:rPr lang="ru-RU" sz="2800" i="1" dirty="0" smtClean="0">
                <a:solidFill>
                  <a:srgbClr val="C00000"/>
                </a:solidFill>
              </a:rPr>
            </a:br>
            <a:r>
              <a:rPr lang="ru-RU" sz="2800" i="1" dirty="0" smtClean="0">
                <a:solidFill>
                  <a:srgbClr val="C00000"/>
                </a:solidFill>
              </a:rPr>
              <a:t>МКОУ «СОШ №1» г. </a:t>
            </a:r>
            <a:r>
              <a:rPr lang="ru-RU" sz="2800" i="1" dirty="0" smtClean="0">
                <a:solidFill>
                  <a:srgbClr val="C00000"/>
                </a:solidFill>
              </a:rPr>
              <a:t>Юхнов Калужской области</a:t>
            </a:r>
            <a:r>
              <a:rPr lang="ru-RU" sz="2800" i="1" dirty="0" smtClean="0">
                <a:solidFill>
                  <a:srgbClr val="C00000"/>
                </a:solidFill>
              </a:rPr>
              <a:t/>
            </a:r>
            <a:br>
              <a:rPr lang="ru-RU" sz="2800" i="1" dirty="0" smtClean="0">
                <a:solidFill>
                  <a:srgbClr val="C00000"/>
                </a:solidFill>
              </a:rPr>
            </a:br>
            <a:r>
              <a:rPr lang="ru-RU" sz="2800" i="1" dirty="0" smtClean="0">
                <a:solidFill>
                  <a:srgbClr val="C00000"/>
                </a:solidFill>
              </a:rPr>
              <a:t>Щербакова Татьяна Геннадьевна</a:t>
            </a:r>
            <a:endParaRPr lang="ru-RU" sz="2800" i="1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1960562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60648"/>
            <a:ext cx="1960562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0"/>
            <a:ext cx="1436687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7809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A50021"/>
                </a:solidFill>
              </a:rPr>
              <a:t>Диагностика коммуникативных УУД</a:t>
            </a:r>
            <a:br>
              <a:rPr lang="ru-RU" b="1" i="1" dirty="0" smtClean="0">
                <a:solidFill>
                  <a:srgbClr val="A5002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1. Методика </a:t>
            </a:r>
            <a:r>
              <a:rPr lang="ru-RU" sz="2800" b="1" dirty="0" smtClean="0">
                <a:solidFill>
                  <a:srgbClr val="C00000"/>
                </a:solidFill>
              </a:rPr>
              <a:t>«Рукавички» </a:t>
            </a:r>
            <a:r>
              <a:rPr lang="ru-RU" sz="2000" b="1" i="1" dirty="0" smtClean="0">
                <a:solidFill>
                  <a:srgbClr val="C00000"/>
                </a:solidFill>
              </a:rPr>
              <a:t>1-2 класс 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   </a:t>
            </a:r>
            <a:r>
              <a:rPr lang="ru-RU" sz="2400" b="1" dirty="0" smtClean="0">
                <a:solidFill>
                  <a:srgbClr val="002060"/>
                </a:solidFill>
              </a:rPr>
              <a:t>УУД: коммуникативно-речевые действия, действия, направлен- 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   </a:t>
            </a:r>
            <a:r>
              <a:rPr lang="ru-RU" sz="2400" b="1" dirty="0" err="1" smtClean="0">
                <a:solidFill>
                  <a:srgbClr val="002060"/>
                </a:solidFill>
              </a:rPr>
              <a:t>ные</a:t>
            </a:r>
            <a:r>
              <a:rPr lang="ru-RU" sz="2400" b="1" dirty="0" smtClean="0">
                <a:solidFill>
                  <a:srgbClr val="002060"/>
                </a:solidFill>
              </a:rPr>
              <a:t> на умение работать по словесной инструкции 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   партнера, действие, направленное на  формирование 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   произвольной регуляции поведения</a:t>
            </a:r>
            <a:r>
              <a:rPr lang="ru-RU" sz="2400" b="1" dirty="0">
                <a:solidFill>
                  <a:srgbClr val="002060"/>
                </a:solidFill>
              </a:rPr>
              <a:t>.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2.Методика </a:t>
            </a:r>
            <a:r>
              <a:rPr lang="ru-RU" sz="2800" b="1" dirty="0" smtClean="0">
                <a:solidFill>
                  <a:srgbClr val="C00000"/>
                </a:solidFill>
              </a:rPr>
              <a:t>«Кто прав?» (Г.А. </a:t>
            </a:r>
            <a:r>
              <a:rPr lang="ru-RU" sz="2800" b="1" dirty="0" err="1" smtClean="0">
                <a:solidFill>
                  <a:srgbClr val="C00000"/>
                </a:solidFill>
              </a:rPr>
              <a:t>Цукерман</a:t>
            </a:r>
            <a:r>
              <a:rPr lang="ru-RU" sz="2800" b="1" dirty="0" smtClean="0">
                <a:solidFill>
                  <a:srgbClr val="C00000"/>
                </a:solidFill>
              </a:rPr>
              <a:t>) </a:t>
            </a:r>
            <a:r>
              <a:rPr lang="ru-RU" sz="2000" b="1" i="1" dirty="0" smtClean="0">
                <a:solidFill>
                  <a:srgbClr val="C00000"/>
                </a:solidFill>
              </a:rPr>
              <a:t>1-2 класс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    УУД: действия нравственно-этического оценивания, учета     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   </a:t>
            </a:r>
            <a:r>
              <a:rPr lang="ru-RU" sz="2400" b="1" dirty="0" smtClean="0">
                <a:solidFill>
                  <a:srgbClr val="002060"/>
                </a:solidFill>
              </a:rPr>
              <a:t>мотивов </a:t>
            </a:r>
            <a:r>
              <a:rPr lang="ru-RU" sz="2400" b="1" dirty="0" smtClean="0">
                <a:solidFill>
                  <a:srgbClr val="002060"/>
                </a:solidFill>
              </a:rPr>
              <a:t>и намерений, взаимопомощи в конфликте с личными 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   интересами.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3. Методика </a:t>
            </a:r>
            <a:r>
              <a:rPr lang="ru-RU" sz="2800" b="1" dirty="0" smtClean="0">
                <a:solidFill>
                  <a:srgbClr val="C00000"/>
                </a:solidFill>
              </a:rPr>
              <a:t>«Левая и правая стороны» (Ж. Пиаже) </a:t>
            </a:r>
            <a:r>
              <a:rPr lang="ru-RU" sz="1800" b="1" i="1" dirty="0" smtClean="0">
                <a:solidFill>
                  <a:srgbClr val="C00000"/>
                </a:solidFill>
              </a:rPr>
              <a:t>1-2 класс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   УУД: действия, направленные на учёт позиции собеседника.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4.  </a:t>
            </a:r>
            <a:r>
              <a:rPr lang="ru-RU" sz="2400" b="1" dirty="0" smtClean="0">
                <a:solidFill>
                  <a:srgbClr val="C00000"/>
                </a:solidFill>
              </a:rPr>
              <a:t>Методика </a:t>
            </a:r>
            <a:r>
              <a:rPr lang="ru-RU" sz="2400" b="1" dirty="0" smtClean="0">
                <a:solidFill>
                  <a:srgbClr val="C00000"/>
                </a:solidFill>
              </a:rPr>
              <a:t>«Дорога к дому» </a:t>
            </a:r>
            <a:r>
              <a:rPr lang="ru-RU" sz="2000" b="1" i="1" dirty="0" smtClean="0">
                <a:solidFill>
                  <a:srgbClr val="C00000"/>
                </a:solidFill>
              </a:rPr>
              <a:t>2 класс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   </a:t>
            </a:r>
            <a:r>
              <a:rPr lang="ru-RU" sz="2400" b="1" dirty="0" smtClean="0">
                <a:solidFill>
                  <a:srgbClr val="002060"/>
                </a:solidFill>
              </a:rPr>
              <a:t>УУД: действия по передаче информации.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2002234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002060"/>
                </a:solidFill>
              </a:rPr>
              <a:t>       Этапы диагностического контроля </a:t>
            </a:r>
            <a:r>
              <a:rPr lang="ru-RU" sz="4800" b="1" dirty="0" smtClean="0">
                <a:solidFill>
                  <a:srgbClr val="002060"/>
                </a:solidFill>
              </a:rPr>
              <a:t>УУД в 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1-2 классах</a:t>
            </a:r>
            <a:endParaRPr lang="ru-RU" sz="4800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996952"/>
            <a:ext cx="8229600" cy="3861048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</a:rPr>
              <a:t>Первичная диагностика</a:t>
            </a:r>
          </a:p>
          <a:p>
            <a:r>
              <a:rPr lang="ru-RU" sz="5400" b="1" i="1" dirty="0" smtClean="0">
                <a:solidFill>
                  <a:srgbClr val="C00000"/>
                </a:solidFill>
              </a:rPr>
              <a:t>Промежуточная</a:t>
            </a:r>
          </a:p>
          <a:p>
            <a:r>
              <a:rPr lang="ru-RU" sz="5400" b="1" i="1" dirty="0" smtClean="0">
                <a:solidFill>
                  <a:srgbClr val="C00000"/>
                </a:solidFill>
              </a:rPr>
              <a:t>Итоговая</a:t>
            </a:r>
          </a:p>
          <a:p>
            <a:endParaRPr lang="ru-RU" sz="4800" b="1" dirty="0" smtClean="0">
              <a:solidFill>
                <a:srgbClr val="CC3300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368152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286952"/>
              </p:ext>
            </p:extLst>
          </p:nvPr>
        </p:nvGraphicFramePr>
        <p:xfrm>
          <a:off x="1403648" y="980728"/>
          <a:ext cx="6264695" cy="5555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9500"/>
                <a:gridCol w="1038898"/>
                <a:gridCol w="1304930"/>
                <a:gridCol w="1741367"/>
              </a:tblGrid>
              <a:tr h="323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Учебные универсальные действия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Входная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диагностика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Промежуточная   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диагностика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Итоговая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диагностика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</a:tr>
              <a:tr h="16199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Личностные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«Я-концепция»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</a:tr>
              <a:tr h="16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Самооценка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</a:tr>
              <a:tr h="16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Нравственно-этическое оценив.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</a:tr>
              <a:tr h="16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Рефлексивная самооценка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</a:tr>
              <a:tr h="16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Школьная мотивация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</a:tr>
              <a:tr h="16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Уч. - познават. мотивация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</a:tr>
              <a:tr h="16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Социальная мотивация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</a:tr>
              <a:tr h="16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Внешняя мотивация 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</a:tr>
              <a:tr h="16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Мотивация одобрения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</a:tr>
              <a:tr h="16199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ИТОГ: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</a:tr>
              <a:tr h="12938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Регулятивные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4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Произвольное внимания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</a:tr>
              <a:tr h="16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Произвольная регуляция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</a:tr>
              <a:tr h="323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Зрительно-моторная координация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</a:tr>
              <a:tr h="323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Действие по инструкции партнёра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</a:tr>
              <a:tr h="16199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ИТОГ: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</a:tr>
              <a:tr h="16199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Коммуникативные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Нравственно-этическое оценив.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</a:tr>
              <a:tr h="16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Учет позиции собеседника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</a:tr>
              <a:tr h="16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Осуществление сотрудничества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</a:tr>
              <a:tr h="16199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ИТОГ: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</a:tr>
              <a:tr h="16199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Познавательные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Обобщения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</a:tr>
              <a:tr h="16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4-й лишний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</a:tr>
              <a:tr h="16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Существенные признаки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</a:tr>
              <a:tr h="161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Аналогии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</a:tr>
              <a:tr h="55322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ИТОГ: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21" marR="46121" marT="0" marB="0"/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0" y="188640"/>
            <a:ext cx="9144000" cy="648071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  <a:tabLst>
                <a:tab pos="4133850" algn="l"/>
              </a:tabLst>
            </a:pPr>
            <a:r>
              <a:rPr lang="ru-RU" sz="22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2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2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2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2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2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2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2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Диагностическая </a:t>
            </a:r>
            <a:r>
              <a:rPr lang="ru-RU" sz="2700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карта «Уровень развития УУД </a:t>
            </a:r>
            <a:r>
              <a:rPr lang="ru-RU" sz="27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учащихся»</a:t>
            </a:r>
            <a:r>
              <a:rPr lang="ru-RU" sz="27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_______________________________</a:t>
            </a:r>
            <a:r>
              <a:rPr lang="ru-RU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358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55650" y="981075"/>
            <a:ext cx="8388350" cy="5145088"/>
          </a:xfrm>
        </p:spPr>
        <p:txBody>
          <a:bodyPr>
            <a:normAutofit fontScale="92500" lnSpcReduction="20000"/>
          </a:bodyPr>
          <a:lstStyle/>
          <a:p>
            <a:endParaRPr lang="ru-RU" sz="6000" b="1" i="1" dirty="0" smtClean="0">
              <a:solidFill>
                <a:srgbClr val="002060"/>
              </a:solidFill>
            </a:endParaRPr>
          </a:p>
          <a:p>
            <a:r>
              <a:rPr lang="ru-RU" sz="6000" b="1" i="1" dirty="0" smtClean="0">
                <a:solidFill>
                  <a:srgbClr val="002060"/>
                </a:solidFill>
              </a:rPr>
              <a:t>Уровень развития                     УУД в 1-2 классах отслеживается</a:t>
            </a:r>
            <a:br>
              <a:rPr lang="ru-RU" sz="6000" b="1" i="1" dirty="0" smtClean="0">
                <a:solidFill>
                  <a:srgbClr val="002060"/>
                </a:solidFill>
              </a:rPr>
            </a:br>
            <a:r>
              <a:rPr lang="ru-RU" sz="6000" b="1" i="1" dirty="0" smtClean="0">
                <a:solidFill>
                  <a:srgbClr val="002060"/>
                </a:solidFill>
              </a:rPr>
              <a:t>на каждом этапе диагностики</a:t>
            </a:r>
            <a:br>
              <a:rPr lang="ru-RU" sz="6000" b="1" i="1" dirty="0" smtClean="0">
                <a:solidFill>
                  <a:srgbClr val="002060"/>
                </a:solidFill>
              </a:rPr>
            </a:br>
            <a:endParaRPr lang="ru-RU" sz="6000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31" y="247491"/>
            <a:ext cx="1436687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268413"/>
            <a:ext cx="9144000" cy="5589587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</a:rPr>
              <a:t>Сравнение отдельных показателей </a:t>
            </a:r>
            <a:br>
              <a:rPr lang="ru-RU" sz="4000" b="1" i="1" dirty="0" smtClean="0">
                <a:solidFill>
                  <a:srgbClr val="002060"/>
                </a:solidFill>
              </a:rPr>
            </a:br>
            <a:r>
              <a:rPr lang="ru-RU" sz="4000" b="1" i="1" dirty="0" smtClean="0">
                <a:solidFill>
                  <a:srgbClr val="002060"/>
                </a:solidFill>
              </a:rPr>
              <a:t>личностных, регулятивных, познавательных, коммуникативных УУД (по тестам)</a:t>
            </a:r>
            <a:br>
              <a:rPr lang="ru-RU" sz="4000" b="1" i="1" dirty="0" smtClean="0">
                <a:solidFill>
                  <a:srgbClr val="002060"/>
                </a:solidFill>
              </a:rPr>
            </a:br>
            <a:r>
              <a:rPr lang="ru-RU" sz="4000" b="1" i="1" dirty="0" smtClean="0">
                <a:solidFill>
                  <a:srgbClr val="002060"/>
                </a:solidFill>
              </a:rPr>
              <a:t>на этапах </a:t>
            </a:r>
            <a:r>
              <a:rPr lang="ru-RU" sz="4000" b="1" i="1" u="sng" dirty="0" smtClean="0">
                <a:solidFill>
                  <a:srgbClr val="002060"/>
                </a:solidFill>
              </a:rPr>
              <a:t>первичной диагностики, промежуточной, итоговой, </a:t>
            </a:r>
            <a:r>
              <a:rPr lang="ru-RU" sz="4000" b="1" i="1" u="sng" dirty="0" smtClean="0">
                <a:solidFill>
                  <a:srgbClr val="002060"/>
                </a:solidFill>
              </a:rPr>
              <a:t> %</a:t>
            </a:r>
            <a:endParaRPr lang="ru-RU" sz="4000" b="1" i="1" u="sng" dirty="0" smtClean="0">
              <a:solidFill>
                <a:srgbClr val="002060"/>
              </a:solidFill>
            </a:endParaRPr>
          </a:p>
          <a:p>
            <a:r>
              <a:rPr lang="ru-RU" sz="4000" b="1" i="1" u="sng" dirty="0" smtClean="0">
                <a:solidFill>
                  <a:srgbClr val="002060"/>
                </a:solidFill>
              </a:rPr>
              <a:t>Динамика  УУД</a:t>
            </a:r>
            <a:br>
              <a:rPr lang="ru-RU" sz="4000" b="1" i="1" u="sng" dirty="0" smtClean="0">
                <a:solidFill>
                  <a:srgbClr val="002060"/>
                </a:solidFill>
              </a:rPr>
            </a:br>
            <a:endParaRPr lang="ru-RU" sz="4000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850" y="476250"/>
            <a:ext cx="8820150" cy="63817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ru-RU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cs typeface="AngsanaUPC" pitchFamily="18" charset="-34"/>
              </a:rPr>
              <a:t>.Сравнительный анализ УУД у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ru-RU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cs typeface="AngsanaUPC" pitchFamily="18" charset="-34"/>
              </a:rPr>
              <a:t>обучающихся 1-2-х классов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ru-RU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cs typeface="AngsanaUPC" pitchFamily="18" charset="-34"/>
              </a:rPr>
              <a:t>по результатам первичной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ru-RU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cs typeface="AngsanaUPC" pitchFamily="18" charset="-34"/>
              </a:rPr>
              <a:t>промежуточной, итоговой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ru-RU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cs typeface="AngsanaUPC" pitchFamily="18" charset="-34"/>
              </a:rPr>
              <a:t>диагностики.      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ru-RU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cs typeface="AngsanaUPC" pitchFamily="18" charset="-34"/>
              </a:rPr>
              <a:t>.Динамика УУД.</a:t>
            </a:r>
            <a:br>
              <a:rPr lang="ru-RU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cs typeface="AngsanaUPC" pitchFamily="18" charset="-34"/>
              </a:rPr>
            </a:br>
            <a:endParaRPr lang="ru-RU" sz="48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cs typeface="AngsanaUPC" pitchFamily="18" charset="-34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CC3300"/>
                </a:solidFill>
              </a:rPr>
              <a:t>Выводы: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268760"/>
            <a:ext cx="8460432" cy="5256584"/>
          </a:xfrm>
        </p:spPr>
        <p:txBody>
          <a:bodyPr>
            <a:normAutofit lnSpcReduction="10000"/>
          </a:bodyPr>
          <a:lstStyle/>
          <a:p>
            <a:endParaRPr lang="ru-RU" sz="4400" b="1" i="1" u="sng" dirty="0" smtClean="0">
              <a:solidFill>
                <a:srgbClr val="002060"/>
              </a:solidFill>
            </a:endParaRPr>
          </a:p>
          <a:p>
            <a:r>
              <a:rPr lang="ru-RU" sz="4400" b="1" i="1" u="sng" dirty="0" smtClean="0">
                <a:solidFill>
                  <a:srgbClr val="002060"/>
                </a:solidFill>
              </a:rPr>
              <a:t>Уровень развития  УУД</a:t>
            </a:r>
          </a:p>
          <a:p>
            <a:pPr>
              <a:buNone/>
            </a:pPr>
            <a:endParaRPr lang="ru-RU" sz="4400" b="1" i="1" u="sng" dirty="0">
              <a:solidFill>
                <a:srgbClr val="002060"/>
              </a:solidFill>
            </a:endParaRPr>
          </a:p>
          <a:p>
            <a:endParaRPr lang="ru-RU" sz="4400" b="1" i="1" u="sng" dirty="0" smtClean="0">
              <a:solidFill>
                <a:srgbClr val="002060"/>
              </a:solidFill>
            </a:endParaRPr>
          </a:p>
          <a:p>
            <a:r>
              <a:rPr lang="ru-RU" sz="4400" b="1" i="1" u="sng" dirty="0" smtClean="0">
                <a:solidFill>
                  <a:srgbClr val="002060"/>
                </a:solidFill>
              </a:rPr>
              <a:t>Требует  первоочередной развивающей работы  следующие УУД</a:t>
            </a:r>
          </a:p>
          <a:p>
            <a:endParaRPr lang="ru-RU" sz="4400" b="1" i="1" u="sng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436687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060848"/>
            <a:ext cx="2238375" cy="29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4686" y="2492896"/>
            <a:ext cx="2237426" cy="2956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924944"/>
            <a:ext cx="2237426" cy="2956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920571"/>
            <a:ext cx="1436687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065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i="1" dirty="0">
                <a:solidFill>
                  <a:srgbClr val="002060"/>
                </a:solidFill>
              </a:rPr>
              <a:t>Р</a:t>
            </a:r>
            <a:r>
              <a:rPr lang="ru-RU" sz="4800" b="1" i="1" dirty="0" smtClean="0">
                <a:solidFill>
                  <a:srgbClr val="002060"/>
                </a:solidFill>
              </a:rPr>
              <a:t>езультаты деятельности учителя предполагают оценку качества образования по ряду обязательных критериев</a:t>
            </a:r>
            <a:endParaRPr lang="ru-RU" sz="4800" b="1" i="1" dirty="0">
              <a:solidFill>
                <a:srgbClr val="002060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436687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1602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A50021"/>
                </a:solidFill>
              </a:rPr>
              <a:t>Личностные УУД</a:t>
            </a:r>
            <a:br>
              <a:rPr lang="ru-RU" b="1" i="1" dirty="0" smtClean="0">
                <a:solidFill>
                  <a:srgbClr val="A5002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633670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Сформированность</a:t>
            </a:r>
            <a:r>
              <a:rPr lang="ru-RU" b="1" dirty="0" smtClean="0">
                <a:solidFill>
                  <a:srgbClr val="002060"/>
                </a:solidFill>
              </a:rPr>
              <a:t> внутренней позиции </a:t>
            </a:r>
            <a:r>
              <a:rPr lang="ru-RU" b="1" dirty="0" err="1" smtClean="0">
                <a:solidFill>
                  <a:srgbClr val="002060"/>
                </a:solidFill>
              </a:rPr>
              <a:t>школьни-ка</a:t>
            </a:r>
            <a:r>
              <a:rPr lang="ru-RU" b="1" dirty="0" smtClean="0">
                <a:solidFill>
                  <a:srgbClr val="002060"/>
                </a:solidFill>
              </a:rPr>
              <a:t>, адекватная мотивация учебной деятельности, включая учебные и познавательные мотивы.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Умение обучающихся соотносить поступки и </a:t>
            </a:r>
            <a:r>
              <a:rPr lang="ru-RU" b="1" dirty="0" err="1" smtClean="0">
                <a:solidFill>
                  <a:srgbClr val="002060"/>
                </a:solidFill>
              </a:rPr>
              <a:t>собы-тия</a:t>
            </a:r>
            <a:r>
              <a:rPr lang="ru-RU" b="1" dirty="0" smtClean="0">
                <a:solidFill>
                  <a:srgbClr val="002060"/>
                </a:solidFill>
              </a:rPr>
              <a:t> с принятыми этическими принципами, знание моральных норм и умение выделить </a:t>
            </a:r>
            <a:r>
              <a:rPr lang="ru-RU" b="1" dirty="0" err="1" smtClean="0">
                <a:solidFill>
                  <a:srgbClr val="002060"/>
                </a:solidFill>
              </a:rPr>
              <a:t>нравствен-ный</a:t>
            </a:r>
            <a:r>
              <a:rPr lang="ru-RU" b="1" dirty="0" smtClean="0">
                <a:solidFill>
                  <a:srgbClr val="002060"/>
                </a:solidFill>
              </a:rPr>
              <a:t> аспект поведения, ориентация в социальных ролях и межличностных отношениях. Применительно к учебной деятельности  </a:t>
            </a:r>
            <a:r>
              <a:rPr lang="ru-RU" b="1" dirty="0" err="1" smtClean="0">
                <a:solidFill>
                  <a:srgbClr val="002060"/>
                </a:solidFill>
              </a:rPr>
              <a:t>выделя-ют</a:t>
            </a:r>
            <a:r>
              <a:rPr lang="ru-RU" b="1" dirty="0" smtClean="0">
                <a:solidFill>
                  <a:srgbClr val="002060"/>
                </a:solidFill>
              </a:rPr>
              <a:t> три вида действий: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1) действия  </a:t>
            </a:r>
            <a:r>
              <a:rPr lang="ru-RU" b="1" dirty="0" err="1" smtClean="0">
                <a:solidFill>
                  <a:srgbClr val="002060"/>
                </a:solidFill>
              </a:rPr>
              <a:t>смыслообразования</a:t>
            </a:r>
            <a:r>
              <a:rPr lang="ru-RU" b="1" dirty="0" smtClean="0">
                <a:solidFill>
                  <a:srgbClr val="002060"/>
                </a:solidFill>
              </a:rPr>
              <a:t>;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2) действия  по </a:t>
            </a:r>
            <a:r>
              <a:rPr lang="ru-RU" b="1" dirty="0" err="1" smtClean="0">
                <a:solidFill>
                  <a:srgbClr val="002060"/>
                </a:solidFill>
              </a:rPr>
              <a:t>самооцениванию</a:t>
            </a:r>
            <a:r>
              <a:rPr lang="ru-RU" b="1" dirty="0" smtClean="0">
                <a:solidFill>
                  <a:srgbClr val="002060"/>
                </a:solidFill>
              </a:rPr>
              <a:t>, самоопределению;</a:t>
            </a:r>
          </a:p>
          <a:p>
            <a:pPr>
              <a:buNone/>
            </a:pPr>
            <a:r>
              <a:rPr lang="ru-RU" b="1" smtClean="0">
                <a:solidFill>
                  <a:srgbClr val="002060"/>
                </a:solidFill>
              </a:rPr>
              <a:t>    3</a:t>
            </a:r>
            <a:r>
              <a:rPr lang="ru-RU" b="1" dirty="0" smtClean="0">
                <a:solidFill>
                  <a:srgbClr val="002060"/>
                </a:solidFill>
              </a:rPr>
              <a:t>) действия  нравственно-этического оценивания усваиваемого содержания.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A50021"/>
                </a:solidFill>
              </a:rPr>
              <a:t>Диагностика  личностных УУД</a:t>
            </a:r>
            <a:br>
              <a:rPr lang="ru-RU" b="1" i="1" dirty="0" smtClean="0">
                <a:solidFill>
                  <a:srgbClr val="A5002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76672"/>
            <a:ext cx="9144000" cy="638132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1.«Беседа о школе» (Т.А. </a:t>
            </a:r>
            <a:r>
              <a:rPr lang="ru-RU" sz="2000" b="1" dirty="0" err="1" smtClean="0">
                <a:solidFill>
                  <a:srgbClr val="C00000"/>
                </a:solidFill>
              </a:rPr>
              <a:t>Нежновой</a:t>
            </a:r>
            <a:r>
              <a:rPr lang="ru-RU" sz="2000" b="1" dirty="0" smtClean="0">
                <a:solidFill>
                  <a:srgbClr val="C00000"/>
                </a:solidFill>
              </a:rPr>
              <a:t>)  </a:t>
            </a:r>
            <a:r>
              <a:rPr lang="ru-RU" sz="1600" b="1" i="1" dirty="0" smtClean="0">
                <a:solidFill>
                  <a:srgbClr val="C00000"/>
                </a:solidFill>
              </a:rPr>
              <a:t>1 класс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 УУД: мотивация, внутренняя позиция школьника, мотивация учения.</a:t>
            </a:r>
            <a:endParaRPr lang="ru-RU" sz="1800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2.Методика «Определение уровня школьной мотивации (по </a:t>
            </a:r>
            <a:r>
              <a:rPr lang="ru-RU" sz="2000" b="1" dirty="0" err="1" smtClean="0">
                <a:solidFill>
                  <a:srgbClr val="C00000"/>
                </a:solidFill>
              </a:rPr>
              <a:t>Лускановой</a:t>
            </a:r>
            <a:r>
              <a:rPr lang="ru-RU" sz="2000" b="1" dirty="0" smtClean="0">
                <a:solidFill>
                  <a:srgbClr val="C00000"/>
                </a:solidFill>
              </a:rPr>
              <a:t>)» </a:t>
            </a:r>
            <a:r>
              <a:rPr lang="ru-RU" sz="1400" b="1" i="1" dirty="0" smtClean="0">
                <a:solidFill>
                  <a:srgbClr val="C00000"/>
                </a:solidFill>
              </a:rPr>
              <a:t>2 класс</a:t>
            </a:r>
            <a:r>
              <a:rPr lang="ru-RU" sz="2000" b="1" dirty="0" smtClean="0">
                <a:solidFill>
                  <a:srgbClr val="C00000"/>
                </a:solidFill>
              </a:rPr>
              <a:t/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УУД: действия, направленные на определение своего отношения к обучению, школьной действительности; действия, устанавливающие характер мотивации учения.</a:t>
            </a:r>
            <a:endParaRPr lang="ru-RU" sz="1800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3.Методика «Моральные дилеммы» </a:t>
            </a:r>
            <a:r>
              <a:rPr lang="ru-RU" sz="1600" b="1" i="1" dirty="0" smtClean="0">
                <a:solidFill>
                  <a:srgbClr val="C00000"/>
                </a:solidFill>
              </a:rPr>
              <a:t>1-2 класс</a:t>
            </a:r>
            <a:br>
              <a:rPr lang="ru-RU" sz="1600" b="1" i="1" dirty="0" smtClean="0">
                <a:solidFill>
                  <a:srgbClr val="C0000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УУД: действия нравственно-этического оценивания, учета мотивов и намерений, взаимопомощи в конфликте с личными интересами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  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4.Методика  «Опросник учебной мотивации» </a:t>
            </a:r>
            <a:r>
              <a:rPr lang="ru-RU" sz="1600" b="1" i="1" dirty="0" smtClean="0">
                <a:solidFill>
                  <a:srgbClr val="C00000"/>
                </a:solidFill>
              </a:rPr>
              <a:t>2 класс</a:t>
            </a:r>
            <a:br>
              <a:rPr lang="ru-RU" sz="1600" b="1" i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УУД:  действие </a:t>
            </a:r>
            <a:r>
              <a:rPr lang="ru-RU" sz="2000" b="1" dirty="0" err="1" smtClean="0">
                <a:solidFill>
                  <a:srgbClr val="002060"/>
                </a:solidFill>
              </a:rPr>
              <a:t>смыслообразования</a:t>
            </a:r>
            <a:r>
              <a:rPr lang="ru-RU" sz="2000" b="1" dirty="0" smtClean="0">
                <a:solidFill>
                  <a:srgbClr val="002060"/>
                </a:solidFill>
              </a:rPr>
              <a:t>, направленное на установление смысла учебной деятельности для учащегося.                   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5.«Лесенка» </a:t>
            </a:r>
            <a:r>
              <a:rPr lang="ru-RU" sz="1800" b="1" i="1" dirty="0" smtClean="0">
                <a:solidFill>
                  <a:srgbClr val="C00000"/>
                </a:solidFill>
              </a:rPr>
              <a:t>1-2 класс</a:t>
            </a:r>
          </a:p>
          <a:p>
            <a:pPr>
              <a:buNone/>
            </a:pP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     </a:t>
            </a:r>
            <a:r>
              <a:rPr lang="ru-RU" sz="2000" b="1" dirty="0" smtClean="0">
                <a:solidFill>
                  <a:srgbClr val="002060"/>
                </a:solidFill>
              </a:rPr>
              <a:t>УУД: оценка качеств своей личности, внутренней позиции школьника, выявление уровня развития самооценки.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6. </a:t>
            </a:r>
            <a:r>
              <a:rPr lang="ru-RU" sz="2000" b="1" dirty="0">
                <a:solidFill>
                  <a:srgbClr val="C00000"/>
                </a:solidFill>
              </a:rPr>
              <a:t>«Оцени поступок</a:t>
            </a:r>
            <a:r>
              <a:rPr lang="ru-RU" sz="2000" b="1" dirty="0" smtClean="0">
                <a:solidFill>
                  <a:srgbClr val="C00000"/>
                </a:solidFill>
              </a:rPr>
              <a:t>» (по Э. </a:t>
            </a:r>
            <a:r>
              <a:rPr lang="ru-RU" sz="2000" b="1" dirty="0" err="1" smtClean="0">
                <a:solidFill>
                  <a:srgbClr val="C00000"/>
                </a:solidFill>
              </a:rPr>
              <a:t>Туриелю</a:t>
            </a:r>
            <a:r>
              <a:rPr lang="ru-RU" sz="2000" b="1" dirty="0" smtClean="0">
                <a:solidFill>
                  <a:srgbClr val="C00000"/>
                </a:solidFill>
              </a:rPr>
              <a:t>) </a:t>
            </a:r>
            <a:r>
              <a:rPr lang="ru-RU" sz="1600" b="1" i="1" dirty="0" smtClean="0">
                <a:solidFill>
                  <a:srgbClr val="C00000"/>
                </a:solidFill>
              </a:rPr>
              <a:t>1-2 класс</a:t>
            </a:r>
          </a:p>
          <a:p>
            <a:pPr>
              <a:buNone/>
            </a:pP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     </a:t>
            </a:r>
            <a:r>
              <a:rPr lang="ru-RU" sz="2000" b="1" dirty="0" smtClean="0">
                <a:solidFill>
                  <a:srgbClr val="002060"/>
                </a:solidFill>
              </a:rPr>
              <a:t>УУД: выделение морального содержания действий.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A50021"/>
                </a:solidFill>
              </a:rPr>
              <a:t>       Регулятивные УУД</a:t>
            </a:r>
            <a:br>
              <a:rPr lang="ru-RU" b="1" i="1" dirty="0" smtClean="0">
                <a:solidFill>
                  <a:srgbClr val="A5002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557338"/>
            <a:ext cx="9144000" cy="4568825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Обеспечивают организацию обучающимися  своей учебной деятельности, регуляцию учебной деятельности;  </a:t>
            </a:r>
            <a:r>
              <a:rPr lang="ru-RU" sz="4400" b="1" dirty="0" err="1" smtClean="0">
                <a:solidFill>
                  <a:srgbClr val="002060"/>
                </a:solidFill>
              </a:rPr>
              <a:t>саморегуляцию</a:t>
            </a:r>
            <a:r>
              <a:rPr lang="ru-RU" sz="4400" b="1" dirty="0" smtClean="0">
                <a:solidFill>
                  <a:srgbClr val="002060"/>
                </a:solidFill>
              </a:rPr>
              <a:t> состояний.</a:t>
            </a:r>
            <a:endParaRPr lang="ru-RU" sz="4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4753"/>
            <a:ext cx="1436687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1602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A50021"/>
                </a:solidFill>
              </a:rPr>
              <a:t/>
            </a:r>
            <a:br>
              <a:rPr lang="ru-RU" b="1" i="1" dirty="0" smtClean="0">
                <a:solidFill>
                  <a:srgbClr val="A50021"/>
                </a:solidFill>
              </a:rPr>
            </a:br>
            <a:r>
              <a:rPr lang="ru-RU" b="1" i="1" dirty="0" smtClean="0">
                <a:solidFill>
                  <a:srgbClr val="A50021"/>
                </a:solidFill>
              </a:rPr>
              <a:t>Диагностика  регулятивных УУД</a:t>
            </a:r>
            <a:br>
              <a:rPr lang="ru-RU" b="1" i="1" dirty="0" smtClean="0">
                <a:solidFill>
                  <a:srgbClr val="A5002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9127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1.Методика «Числовые таблицы» </a:t>
            </a:r>
            <a:r>
              <a:rPr lang="ru-RU" sz="1600" b="1" i="1" dirty="0" smtClean="0">
                <a:solidFill>
                  <a:srgbClr val="C00000"/>
                </a:solidFill>
              </a:rPr>
              <a:t>2 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УУД:  действие, направленное на запоминание и удержание инструкции во времени, умение начинать выполнение действия и заканчивать его в требуемый момент, выявление степени утомляемости, устойчивости внимания,  работоспособности .</a:t>
            </a:r>
          </a:p>
          <a:p>
            <a:pPr marL="0" indent="0">
              <a:buNone/>
            </a:pPr>
            <a:r>
              <a:rPr lang="ru-RU" sz="2600" b="1" dirty="0" smtClean="0">
                <a:solidFill>
                  <a:srgbClr val="C00000"/>
                </a:solidFill>
              </a:rPr>
              <a:t>2.Методика «Кодирование» </a:t>
            </a:r>
            <a:r>
              <a:rPr lang="ru-RU" sz="1600" b="1" i="1" dirty="0" smtClean="0">
                <a:solidFill>
                  <a:srgbClr val="C00000"/>
                </a:solidFill>
              </a:rPr>
              <a:t>1-2 класс</a:t>
            </a:r>
          </a:p>
          <a:p>
            <a:pPr marL="0" indent="0">
              <a:buNone/>
            </a:pPr>
            <a:r>
              <a:rPr lang="ru-RU" sz="16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УУД: знаково–символические действия – кодирование (замещение); регулятивные действия контроля.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600" b="1" dirty="0">
                <a:solidFill>
                  <a:srgbClr val="C00000"/>
                </a:solidFill>
              </a:rPr>
              <a:t>3</a:t>
            </a:r>
            <a:r>
              <a:rPr lang="ru-RU" sz="2600" b="1" dirty="0" smtClean="0">
                <a:solidFill>
                  <a:srgbClr val="C00000"/>
                </a:solidFill>
              </a:rPr>
              <a:t>. «Методика на внимание» (П. Гальперин) </a:t>
            </a:r>
            <a:r>
              <a:rPr lang="ru-RU" sz="1500" b="1" i="1" dirty="0" smtClean="0">
                <a:solidFill>
                  <a:srgbClr val="C00000"/>
                </a:solidFill>
              </a:rPr>
              <a:t>2 класс 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rgbClr val="002060"/>
                </a:solidFill>
              </a:rPr>
              <a:t>УУД: регулятивные действия контроля.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4. Проба на внимание </a:t>
            </a:r>
            <a:r>
              <a:rPr lang="ru-RU" sz="2400" b="1" i="1" dirty="0" smtClean="0">
                <a:solidFill>
                  <a:srgbClr val="C00000"/>
                </a:solidFill>
              </a:rPr>
              <a:t>(</a:t>
            </a:r>
            <a:r>
              <a:rPr lang="ru-RU" sz="2400" b="1" i="1" dirty="0">
                <a:solidFill>
                  <a:srgbClr val="C00000"/>
                </a:solidFill>
              </a:rPr>
              <a:t>поиск различий в изображениях</a:t>
            </a:r>
            <a:r>
              <a:rPr lang="ru-RU" sz="1600" i="1" dirty="0" smtClean="0">
                <a:solidFill>
                  <a:srgbClr val="C00000"/>
                </a:solidFill>
              </a:rPr>
              <a:t>) </a:t>
            </a:r>
            <a:r>
              <a:rPr lang="ru-RU" sz="1600" dirty="0" smtClean="0">
                <a:solidFill>
                  <a:srgbClr val="C00000"/>
                </a:solidFill>
              </a:rPr>
              <a:t>1-</a:t>
            </a:r>
            <a:r>
              <a:rPr lang="ru-RU" sz="1600" b="1" dirty="0" smtClean="0">
                <a:solidFill>
                  <a:srgbClr val="C00000"/>
                </a:solidFill>
              </a:rPr>
              <a:t>2 класс</a:t>
            </a:r>
            <a:endParaRPr lang="ru-RU" sz="1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000" b="1" i="1" dirty="0" smtClean="0">
                <a:solidFill>
                  <a:srgbClr val="002060"/>
                </a:solidFill>
              </a:rPr>
              <a:t>УУД</a:t>
            </a:r>
            <a:r>
              <a:rPr lang="ru-RU" sz="2000" b="1" i="1" dirty="0">
                <a:solidFill>
                  <a:srgbClr val="002060"/>
                </a:solidFill>
              </a:rPr>
              <a:t>: </a:t>
            </a:r>
            <a:r>
              <a:rPr lang="ru-RU" sz="2000" b="1" dirty="0">
                <a:solidFill>
                  <a:srgbClr val="002060"/>
                </a:solidFill>
              </a:rPr>
              <a:t> регулятивное действие контроля; познавательное </a:t>
            </a:r>
            <a:r>
              <a:rPr lang="ru-RU" sz="2000" b="1" dirty="0" smtClean="0">
                <a:solidFill>
                  <a:srgbClr val="002060"/>
                </a:solidFill>
              </a:rPr>
              <a:t>действие </a:t>
            </a:r>
            <a:r>
              <a:rPr lang="ru-RU" sz="2000" b="1" dirty="0">
                <a:solidFill>
                  <a:srgbClr val="002060"/>
                </a:solidFill>
              </a:rPr>
              <a:t>сравнения с установлением сходства и различий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5.Корректурная проба </a:t>
            </a:r>
            <a:r>
              <a:rPr lang="ru-RU" sz="1600" b="1" i="1" dirty="0" smtClean="0">
                <a:solidFill>
                  <a:srgbClr val="C00000"/>
                </a:solidFill>
              </a:rPr>
              <a:t>1-2 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УУД: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объём </a:t>
            </a:r>
            <a:r>
              <a:rPr lang="ru-RU" sz="2000" b="1" dirty="0">
                <a:solidFill>
                  <a:srgbClr val="002060"/>
                </a:solidFill>
              </a:rPr>
              <a:t>и концентрация внимания.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A50021"/>
                </a:solidFill>
              </a:rPr>
              <a:t>Познавательные  УУД</a:t>
            </a:r>
            <a:br>
              <a:rPr lang="ru-RU" b="1" i="1" dirty="0" smtClean="0">
                <a:solidFill>
                  <a:srgbClr val="A5002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981075"/>
            <a:ext cx="9144000" cy="5616575"/>
          </a:xfrm>
        </p:spPr>
        <p:txBody>
          <a:bodyPr>
            <a:normAutofit lnSpcReduction="10000"/>
          </a:bodyPr>
          <a:lstStyle/>
          <a:p>
            <a:endParaRPr lang="ru-RU" sz="4000" b="1" dirty="0" smtClean="0">
              <a:solidFill>
                <a:srgbClr val="002060"/>
              </a:solidFill>
            </a:endParaRPr>
          </a:p>
          <a:p>
            <a:r>
              <a:rPr lang="ru-RU" sz="4000" b="1" dirty="0" smtClean="0">
                <a:solidFill>
                  <a:srgbClr val="002060"/>
                </a:solidFill>
              </a:rPr>
              <a:t>Включают исследовательские действия - умение работать с информацией (в тексте); действия по раскрытию сущности понятий, действия по осуществлению доказательств (проявление умений логического мышления).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endParaRPr lang="ru-RU" sz="4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6555"/>
            <a:ext cx="1436687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7809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A50021"/>
                </a:solidFill>
              </a:rPr>
              <a:t>Диагностика познавательных  УУД</a:t>
            </a:r>
            <a:br>
              <a:rPr lang="ru-RU" b="1" i="1" dirty="0" smtClean="0">
                <a:solidFill>
                  <a:srgbClr val="A5002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1.Методика «Словесно-логическое мышление» </a:t>
            </a:r>
            <a:r>
              <a:rPr lang="ru-RU" sz="2000" b="1" i="1" dirty="0" smtClean="0">
                <a:solidFill>
                  <a:srgbClr val="C00000"/>
                </a:solidFill>
              </a:rPr>
              <a:t>1-2 класс</a:t>
            </a: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600" b="1" dirty="0" smtClean="0">
                <a:solidFill>
                  <a:srgbClr val="002060"/>
                </a:solidFill>
              </a:rPr>
              <a:t>УУД: логические действия, анализ объектов с целью выделения признаков (существенных и несущественных); синтез – как составление целого из частей.                                              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2.Корректурная проба. </a:t>
            </a:r>
            <a:r>
              <a:rPr lang="ru-RU" sz="2000" b="1" i="1" dirty="0" smtClean="0">
                <a:solidFill>
                  <a:srgbClr val="C00000"/>
                </a:solidFill>
              </a:rPr>
              <a:t>1-2 класс </a:t>
            </a:r>
          </a:p>
          <a:p>
            <a:pPr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    </a:t>
            </a:r>
            <a:r>
              <a:rPr lang="ru-RU" sz="2400" b="1" dirty="0" smtClean="0">
                <a:solidFill>
                  <a:srgbClr val="002060"/>
                </a:solidFill>
              </a:rPr>
              <a:t>УУД: объём и концентрация внимания.                                                             </a:t>
            </a:r>
          </a:p>
          <a:p>
            <a:pPr marL="0" indent="0">
              <a:buNone/>
            </a:pPr>
            <a:r>
              <a:rPr lang="ru-RU" sz="2600" b="1" dirty="0">
                <a:solidFill>
                  <a:srgbClr val="C00000"/>
                </a:solidFill>
              </a:rPr>
              <a:t>3</a:t>
            </a:r>
            <a:r>
              <a:rPr lang="ru-RU" sz="2600" b="1" dirty="0" smtClean="0">
                <a:solidFill>
                  <a:srgbClr val="C00000"/>
                </a:solidFill>
              </a:rPr>
              <a:t>.Проба </a:t>
            </a:r>
            <a:r>
              <a:rPr lang="ru-RU" sz="2600" b="1" dirty="0" smtClean="0">
                <a:solidFill>
                  <a:srgbClr val="C00000"/>
                </a:solidFill>
              </a:rPr>
              <a:t>на определение количества слов в предложении. </a:t>
            </a:r>
            <a:r>
              <a:rPr lang="ru-RU" sz="1900" b="1" i="1" dirty="0" smtClean="0">
                <a:solidFill>
                  <a:srgbClr val="C00000"/>
                </a:solidFill>
              </a:rPr>
              <a:t>1 </a:t>
            </a:r>
            <a:r>
              <a:rPr lang="ru-RU" sz="1900" b="1" i="1" dirty="0" err="1" smtClean="0">
                <a:solidFill>
                  <a:srgbClr val="C00000"/>
                </a:solidFill>
              </a:rPr>
              <a:t>кл</a:t>
            </a:r>
            <a:r>
              <a:rPr lang="ru-RU" sz="1900" b="1" i="1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600" b="1" dirty="0" smtClean="0">
                <a:solidFill>
                  <a:srgbClr val="002060"/>
                </a:solidFill>
              </a:rPr>
              <a:t>     УУД:</a:t>
            </a:r>
            <a:r>
              <a:rPr lang="ru-RU" sz="2600" b="1" dirty="0" smtClean="0">
                <a:solidFill>
                  <a:srgbClr val="C00000"/>
                </a:solidFill>
              </a:rPr>
              <a:t> </a:t>
            </a:r>
            <a:r>
              <a:rPr lang="ru-RU" sz="2600" b="1" dirty="0" smtClean="0">
                <a:solidFill>
                  <a:srgbClr val="002060"/>
                </a:solidFill>
              </a:rPr>
              <a:t>знаково-символические познавательные действия.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.Методика </a:t>
            </a:r>
            <a:r>
              <a:rPr lang="ru-RU" sz="2800" b="1" dirty="0" smtClean="0">
                <a:solidFill>
                  <a:srgbClr val="C00000"/>
                </a:solidFill>
              </a:rPr>
              <a:t>«Нахождение схем к задачам. </a:t>
            </a:r>
            <a:r>
              <a:rPr lang="ru-RU" sz="2000" b="1" i="1" dirty="0" smtClean="0">
                <a:solidFill>
                  <a:srgbClr val="C00000"/>
                </a:solidFill>
              </a:rPr>
              <a:t>1-2класс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    УУД: моделирование, познавательно-логические, знаково- 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   символические. 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C00000"/>
                </a:solidFill>
              </a:rPr>
              <a:t>5</a:t>
            </a:r>
            <a:r>
              <a:rPr lang="ru-RU" sz="2800" b="1" dirty="0" smtClean="0">
                <a:solidFill>
                  <a:srgbClr val="C00000"/>
                </a:solidFill>
              </a:rPr>
              <a:t>. </a:t>
            </a:r>
            <a:r>
              <a:rPr lang="ru-RU" sz="2800" b="1" dirty="0" smtClean="0">
                <a:solidFill>
                  <a:srgbClr val="C00000"/>
                </a:solidFill>
              </a:rPr>
              <a:t>Методика </a:t>
            </a:r>
            <a:r>
              <a:rPr lang="ru-RU" sz="2800" b="1" dirty="0" smtClean="0">
                <a:solidFill>
                  <a:srgbClr val="C00000"/>
                </a:solidFill>
              </a:rPr>
              <a:t>«</a:t>
            </a:r>
            <a:r>
              <a:rPr lang="ru-RU" sz="2800" b="1" dirty="0" smtClean="0">
                <a:solidFill>
                  <a:srgbClr val="C00000"/>
                </a:solidFill>
              </a:rPr>
              <a:t>Найди </a:t>
            </a:r>
            <a:r>
              <a:rPr lang="ru-RU" sz="2800" b="1" dirty="0">
                <a:solidFill>
                  <a:srgbClr val="C00000"/>
                </a:solidFill>
              </a:rPr>
              <a:t>несколько </a:t>
            </a:r>
            <a:r>
              <a:rPr lang="ru-RU" sz="2800" b="1" dirty="0" smtClean="0">
                <a:solidFill>
                  <a:srgbClr val="C00000"/>
                </a:solidFill>
              </a:rPr>
              <a:t>различий»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    </a:t>
            </a:r>
            <a:r>
              <a:rPr lang="ru-RU" sz="2400" b="1" i="1" dirty="0" smtClean="0">
                <a:solidFill>
                  <a:srgbClr val="002060"/>
                </a:solidFill>
              </a:rPr>
              <a:t>УУД</a:t>
            </a:r>
            <a:r>
              <a:rPr lang="ru-RU" sz="2400" b="1" i="1" dirty="0">
                <a:solidFill>
                  <a:srgbClr val="002060"/>
                </a:solidFill>
              </a:rPr>
              <a:t>: </a:t>
            </a:r>
            <a:r>
              <a:rPr lang="ru-RU" sz="2400" b="1" dirty="0">
                <a:solidFill>
                  <a:srgbClr val="002060"/>
                </a:solidFill>
              </a:rPr>
              <a:t>логические универсальные учебные </a:t>
            </a:r>
            <a:r>
              <a:rPr lang="ru-RU" sz="2400" b="1" dirty="0" smtClean="0">
                <a:solidFill>
                  <a:srgbClr val="002060"/>
                </a:solidFill>
              </a:rPr>
              <a:t>действия.</a:t>
            </a: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A50021"/>
                </a:solidFill>
              </a:rPr>
              <a:t>Коммуникативные УУД</a:t>
            </a:r>
            <a:br>
              <a:rPr lang="ru-RU" b="1" i="1" dirty="0" smtClean="0">
                <a:solidFill>
                  <a:srgbClr val="A5002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Обеспечивают сознательную ориентацию обучающихся  на позиции других людей (прежде всего, партнера по общению или деятельности), умение слушать и вступать в диалог, участвовать в коллективном </a:t>
            </a:r>
            <a:r>
              <a:rPr lang="ru-RU" b="1" dirty="0" err="1" smtClean="0">
                <a:solidFill>
                  <a:srgbClr val="002060"/>
                </a:solidFill>
              </a:rPr>
              <a:t>обсужде-нии</a:t>
            </a:r>
            <a:r>
              <a:rPr lang="ru-RU" b="1" dirty="0" smtClean="0">
                <a:solidFill>
                  <a:srgbClr val="002060"/>
                </a:solidFill>
              </a:rPr>
              <a:t> проблем, строить продуктивное </a:t>
            </a:r>
            <a:r>
              <a:rPr lang="ru-RU" b="1" dirty="0" err="1" smtClean="0">
                <a:solidFill>
                  <a:srgbClr val="002060"/>
                </a:solidFill>
              </a:rPr>
              <a:t>взаимо</a:t>
            </a:r>
            <a:r>
              <a:rPr lang="ru-RU" b="1" dirty="0" smtClean="0">
                <a:solidFill>
                  <a:srgbClr val="002060"/>
                </a:solidFill>
              </a:rPr>
              <a:t>-действие и сотрудничество со сверстниками и взрослыми. В этой группе УУД следует </a:t>
            </a:r>
            <a:r>
              <a:rPr lang="ru-RU" b="1" dirty="0" err="1" smtClean="0">
                <a:solidFill>
                  <a:srgbClr val="002060"/>
                </a:solidFill>
              </a:rPr>
              <a:t>выде-лить</a:t>
            </a:r>
            <a:r>
              <a:rPr lang="ru-RU" b="1" dirty="0" smtClean="0">
                <a:solidFill>
                  <a:srgbClr val="002060"/>
                </a:solidFill>
              </a:rPr>
              <a:t> три типа действий: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1) учет позиций собеседника;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2) установление рабочих отношений в группе.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30" y="32084"/>
            <a:ext cx="1262826" cy="1164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561</TotalTime>
  <Words>536</Words>
  <Application>Microsoft Office PowerPoint</Application>
  <PresentationFormat>Экран (4:3)</PresentationFormat>
  <Paragraphs>190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Психолого-педагогическое сопровождение введения ФГОС   в 1-2 классах начальной школе учитель начальных классов МКОУ «СОШ №1» г. Юхнов Калужской области Щербакова Татьяна Геннадьевна</vt:lpstr>
      <vt:lpstr>Презентация PowerPoint</vt:lpstr>
      <vt:lpstr>Личностные УУД </vt:lpstr>
      <vt:lpstr>Диагностика  личностных УУД </vt:lpstr>
      <vt:lpstr>       Регулятивные УУД </vt:lpstr>
      <vt:lpstr> Диагностика  регулятивных УУД </vt:lpstr>
      <vt:lpstr>Познавательные  УУД </vt:lpstr>
      <vt:lpstr>Диагностика познавательных  УУД </vt:lpstr>
      <vt:lpstr>Коммуникативные УУД </vt:lpstr>
      <vt:lpstr>Диагностика коммуникативных УУД </vt:lpstr>
      <vt:lpstr>       Этапы диагностического контроля УУД в  1-2 классах</vt:lpstr>
      <vt:lpstr>    Диагностическая карта «Уровень развития УУД учащихся» _______________________________        </vt:lpstr>
      <vt:lpstr>Презентация PowerPoint</vt:lpstr>
      <vt:lpstr>Презентация PowerPoint</vt:lpstr>
      <vt:lpstr>Презентация PowerPoint</vt:lpstr>
      <vt:lpstr>Выводы: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Психолого-педагогическое сопровождение введения ФГОС  в начальной школе педагог – психолог  МКОУ «СОШ №1» г. Юхнова Щербакова Т.Г.</dc:title>
  <dc:creator>таня</dc:creator>
  <cp:lastModifiedBy>Учитель</cp:lastModifiedBy>
  <cp:revision>66</cp:revision>
  <dcterms:created xsi:type="dcterms:W3CDTF">2013-04-15T13:57:16Z</dcterms:created>
  <dcterms:modified xsi:type="dcterms:W3CDTF">2013-07-10T13:04:11Z</dcterms:modified>
</cp:coreProperties>
</file>