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8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D604-2343-454D-83BE-DDD9428D2FF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3DFA-A7AE-4A79-8D3E-A42F63674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D604-2343-454D-83BE-DDD9428D2FF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3DFA-A7AE-4A79-8D3E-A42F63674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D604-2343-454D-83BE-DDD9428D2FF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3DFA-A7AE-4A79-8D3E-A42F63674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D604-2343-454D-83BE-DDD9428D2FF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3DFA-A7AE-4A79-8D3E-A42F63674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D604-2343-454D-83BE-DDD9428D2FF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3DFA-A7AE-4A79-8D3E-A42F63674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D604-2343-454D-83BE-DDD9428D2FF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3DFA-A7AE-4A79-8D3E-A42F63674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D604-2343-454D-83BE-DDD9428D2FF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3DFA-A7AE-4A79-8D3E-A42F63674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D604-2343-454D-83BE-DDD9428D2FF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3DFA-A7AE-4A79-8D3E-A42F63674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D604-2343-454D-83BE-DDD9428D2FF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3DFA-A7AE-4A79-8D3E-A42F63674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D604-2343-454D-83BE-DDD9428D2FF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3DFA-A7AE-4A79-8D3E-A42F63674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D604-2343-454D-83BE-DDD9428D2FF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3DFA-A7AE-4A79-8D3E-A42F63674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7D604-2343-454D-83BE-DDD9428D2FF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3DFA-A7AE-4A79-8D3E-A42F63674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23528" y="260648"/>
            <a:ext cx="8424936" cy="6336704"/>
          </a:xfrm>
          <a:prstGeom prst="snip2Diag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6" descr="http://chmag.ru/images/stories/Alfaviti/Rus1/russkiy-alfavit-v-kartinkah-bukva-th.png"/>
          <p:cNvPicPr>
            <a:picLocks noChangeAspect="1" noChangeArrowheads="1"/>
          </p:cNvPicPr>
          <p:nvPr/>
        </p:nvPicPr>
        <p:blipFill>
          <a:blip r:embed="rId2" cstate="print"/>
          <a:srcRect b="6060"/>
          <a:stretch>
            <a:fillRect/>
          </a:stretch>
        </p:blipFill>
        <p:spPr bwMode="auto">
          <a:xfrm>
            <a:off x="5796136" y="3861048"/>
            <a:ext cx="2376264" cy="2232248"/>
          </a:xfrm>
          <a:prstGeom prst="rect">
            <a:avLst/>
          </a:prstGeom>
          <a:noFill/>
        </p:spPr>
      </p:pic>
      <p:pic>
        <p:nvPicPr>
          <p:cNvPr id="11" name="Picture 2" descr="http://chmag.ru/images/stories/Alfaviti/Rus1/russkiy-alfavit-v-kartinkah-bukva-ee.png"/>
          <p:cNvPicPr>
            <a:picLocks noChangeAspect="1" noChangeArrowheads="1"/>
          </p:cNvPicPr>
          <p:nvPr/>
        </p:nvPicPr>
        <p:blipFill>
          <a:blip r:embed="rId3" cstate="print"/>
          <a:srcRect l="2958"/>
          <a:stretch>
            <a:fillRect/>
          </a:stretch>
        </p:blipFill>
        <p:spPr bwMode="auto">
          <a:xfrm rot="198572">
            <a:off x="3846580" y="3853619"/>
            <a:ext cx="2305965" cy="2376264"/>
          </a:xfrm>
          <a:prstGeom prst="rect">
            <a:avLst/>
          </a:prstGeom>
          <a:noFill/>
        </p:spPr>
      </p:pic>
      <p:pic>
        <p:nvPicPr>
          <p:cNvPr id="12" name="Picture 4" descr="http://chmag.ru/images/stories/Alfaviti/Rus1/russkiy-alfavit-v-kartinkah-bukva-ge.png"/>
          <p:cNvPicPr>
            <a:picLocks noChangeAspect="1" noChangeArrowheads="1"/>
          </p:cNvPicPr>
          <p:nvPr/>
        </p:nvPicPr>
        <p:blipFill>
          <a:blip r:embed="rId4" cstate="print"/>
          <a:srcRect b="5130"/>
          <a:stretch>
            <a:fillRect/>
          </a:stretch>
        </p:blipFill>
        <p:spPr bwMode="auto">
          <a:xfrm>
            <a:off x="1043608" y="3861048"/>
            <a:ext cx="2766114" cy="2160240"/>
          </a:xfrm>
          <a:prstGeom prst="rect">
            <a:avLst/>
          </a:prstGeom>
          <a:noFill/>
        </p:spPr>
      </p:pic>
      <p:sp>
        <p:nvSpPr>
          <p:cNvPr id="13" name="Прямоугольник с двумя вырезанными соседними углами 12"/>
          <p:cNvSpPr/>
          <p:nvPr/>
        </p:nvSpPr>
        <p:spPr>
          <a:xfrm>
            <a:off x="755576" y="764704"/>
            <a:ext cx="7488832" cy="2376264"/>
          </a:xfrm>
          <a:prstGeom prst="snip2Same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Парные звонкие и глухие согласные</a:t>
            </a:r>
            <a:r>
              <a:rPr lang="ru-RU" sz="44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Составила учитель начальных классов Шишкина </a:t>
            </a:r>
            <a:r>
              <a:rPr lang="ru-RU" sz="2800" b="1" smtClean="0">
                <a:solidFill>
                  <a:srgbClr val="002060"/>
                </a:solidFill>
              </a:rPr>
              <a:t>Татьяна Михайловна.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07704" y="5877272"/>
            <a:ext cx="936104" cy="144016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16540526">
            <a:off x="3369489" y="4189204"/>
            <a:ext cx="1227445" cy="286620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20688"/>
            <a:ext cx="7776864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ambria" pitchFamily="18" charset="0"/>
              </a:rPr>
              <a:t>Вопрос № 9. </a:t>
            </a:r>
          </a:p>
          <a:p>
            <a:pPr algn="ctr"/>
            <a:r>
              <a:rPr lang="ru-RU" sz="3200" b="1" u="sng" dirty="0" smtClean="0">
                <a:solidFill>
                  <a:srgbClr val="002060"/>
                </a:solidFill>
                <a:latin typeface="Cambria" pitchFamily="18" charset="0"/>
              </a:rPr>
              <a:t>Сколько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 ошибок в пословице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«Лучше </a:t>
            </a:r>
            <a:r>
              <a:rPr lang="ru-RU" sz="3200" b="1" dirty="0" err="1" smtClean="0">
                <a:solidFill>
                  <a:srgbClr val="002060"/>
                </a:solidFill>
                <a:latin typeface="Cambria" pitchFamily="18" charset="0"/>
              </a:rPr>
              <a:t>хлеп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 с водой, чем перок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 с бедой»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573017"/>
          <a:ext cx="7632848" cy="266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070"/>
                <a:gridCol w="6311778"/>
              </a:tblGrid>
              <a:tr h="7564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0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87624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624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187624" y="54452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20688"/>
            <a:ext cx="7776864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ambria" pitchFamily="18" charset="0"/>
              </a:rPr>
              <a:t>Вопрос № 10.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Найди слово, в котором количество букв и звуков </a:t>
            </a:r>
            <a:r>
              <a:rPr lang="ru-RU" sz="3200" b="1" u="sng" dirty="0" smtClean="0">
                <a:solidFill>
                  <a:srgbClr val="002060"/>
                </a:solidFill>
                <a:latin typeface="Cambria" pitchFamily="18" charset="0"/>
              </a:rPr>
              <a:t>не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 совпадает. 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573017"/>
          <a:ext cx="7632848" cy="266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070"/>
                <a:gridCol w="6311778"/>
              </a:tblGrid>
              <a:tr h="7564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грибок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медведь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0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овраг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87624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624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187624" y="54452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20688"/>
            <a:ext cx="7776864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71538" y="1428736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Cambria" pitchFamily="18" charset="0"/>
              </a:rPr>
              <a:t>Благодарю за работу!</a:t>
            </a:r>
            <a:endParaRPr lang="ru-RU" sz="48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20688"/>
            <a:ext cx="7776864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ambria" pitchFamily="18" charset="0"/>
              </a:rPr>
              <a:t>Вопрос № 1.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Выбери строчку, в которой все согласные </a:t>
            </a:r>
            <a:r>
              <a:rPr lang="ru-RU" sz="3200" b="1" u="sng" dirty="0" smtClean="0">
                <a:solidFill>
                  <a:srgbClr val="002060"/>
                </a:solidFill>
                <a:latin typeface="Cambria" pitchFamily="18" charset="0"/>
              </a:rPr>
              <a:t>имеют пару 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по звонкости – глухости. </a:t>
            </a:r>
            <a:endParaRPr lang="ru-RU" sz="32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573017"/>
          <a:ext cx="7632848" cy="266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070"/>
                <a:gridCol w="6311778"/>
              </a:tblGrid>
              <a:tr h="7564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п, </a:t>
                      </a: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, с, </a:t>
                      </a: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ш</a:t>
                      </a: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ц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к, г, в, </a:t>
                      </a: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ш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0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, в, </a:t>
                      </a: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, л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87624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624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187624" y="54452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20688"/>
            <a:ext cx="7776864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ambria" pitchFamily="18" charset="0"/>
              </a:rPr>
              <a:t>Вопрос № 2.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Выбери строку </a:t>
            </a:r>
            <a:r>
              <a:rPr lang="ru-RU" sz="3200" b="1" u="sng" dirty="0" smtClean="0">
                <a:solidFill>
                  <a:srgbClr val="002060"/>
                </a:solidFill>
                <a:latin typeface="Cambria" pitchFamily="18" charset="0"/>
              </a:rPr>
              <a:t>с верной проверкой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парного согласного на конце слова.</a:t>
            </a:r>
            <a:endParaRPr lang="ru-RU" sz="32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573017"/>
          <a:ext cx="7632848" cy="266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070"/>
                <a:gridCol w="6311778"/>
              </a:tblGrid>
              <a:tr h="7564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город - пригород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берег - берега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0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завод - заводской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87624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624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187624" y="54452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20688"/>
            <a:ext cx="7776864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ambria" pitchFamily="18" charset="0"/>
              </a:rPr>
              <a:t>Вопрос № 3.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Укажи слово с буквой </a:t>
            </a:r>
            <a:r>
              <a:rPr lang="ru-RU" sz="3200" b="1" u="sng" dirty="0" smtClean="0">
                <a:solidFill>
                  <a:srgbClr val="002060"/>
                </a:solidFill>
                <a:latin typeface="Cambria" pitchFamily="18" charset="0"/>
              </a:rPr>
              <a:t>в.</a:t>
            </a:r>
            <a:endParaRPr lang="ru-RU" sz="3200" b="1" u="sng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573017"/>
          <a:ext cx="7632848" cy="266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070"/>
                <a:gridCol w="6311778"/>
              </a:tblGrid>
              <a:tr h="7564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шар …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рука…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0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жира…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87624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624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187624" y="54452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20688"/>
            <a:ext cx="7776864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ambria" pitchFamily="18" charset="0"/>
              </a:rPr>
              <a:t>Вопрос № 4.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Укажи слово с буквой </a:t>
            </a:r>
            <a:r>
              <a:rPr lang="ru-RU" sz="3200" b="1" u="sng" dirty="0" smtClean="0">
                <a:solidFill>
                  <a:srgbClr val="002060"/>
                </a:solidFill>
                <a:latin typeface="Cambria" pitchFamily="18" charset="0"/>
              </a:rPr>
              <a:t>б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в середине слова.</a:t>
            </a:r>
            <a:endParaRPr lang="ru-RU" sz="3200" b="1" u="sng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573017"/>
          <a:ext cx="7632848" cy="266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070"/>
                <a:gridCol w="6311778"/>
              </a:tblGrid>
              <a:tr h="7564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улы</a:t>
                      </a: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ка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скри</a:t>
                      </a: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ка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0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кно</a:t>
                      </a: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ка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87624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624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187624" y="54452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20688"/>
            <a:ext cx="7776864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ambria" pitchFamily="18" charset="0"/>
              </a:rPr>
              <a:t>Вопрос № 5.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Найди строку </a:t>
            </a:r>
            <a:r>
              <a:rPr lang="ru-RU" sz="3200" b="1" u="sng" dirty="0" smtClean="0">
                <a:solidFill>
                  <a:srgbClr val="002060"/>
                </a:solidFill>
                <a:latin typeface="Cambria" pitchFamily="18" charset="0"/>
              </a:rPr>
              <a:t>с ошибкой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573017"/>
          <a:ext cx="7632848" cy="266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070"/>
                <a:gridCol w="6311778"/>
              </a:tblGrid>
              <a:tr h="7564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тетрадка, утка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глазки, доска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0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дорошка</a:t>
                      </a: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, ножки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87624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624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187624" y="54452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20688"/>
            <a:ext cx="7776864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ambria" pitchFamily="18" charset="0"/>
              </a:rPr>
              <a:t>Вопрос № </a:t>
            </a:r>
            <a:r>
              <a:rPr lang="ru-RU" sz="2800" b="1" dirty="0">
                <a:solidFill>
                  <a:srgbClr val="00B050"/>
                </a:solidFill>
                <a:latin typeface="Cambria" pitchFamily="18" charset="0"/>
              </a:rPr>
              <a:t>6</a:t>
            </a:r>
            <a:r>
              <a:rPr lang="ru-RU" sz="2800" b="1" dirty="0" smtClean="0">
                <a:solidFill>
                  <a:srgbClr val="00B050"/>
                </a:solidFill>
                <a:latin typeface="Cambria" pitchFamily="18" charset="0"/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Найди строку </a:t>
            </a:r>
            <a:r>
              <a:rPr lang="ru-RU" sz="3200" b="1" u="sng" dirty="0" smtClean="0">
                <a:solidFill>
                  <a:srgbClr val="002060"/>
                </a:solidFill>
                <a:latin typeface="Cambria" pitchFamily="18" charset="0"/>
              </a:rPr>
              <a:t>без ошибок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573017"/>
          <a:ext cx="7632848" cy="266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070"/>
                <a:gridCol w="6311778"/>
              </a:tblGrid>
              <a:tr h="7564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стриш</a:t>
                      </a: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авраг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голос, груз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0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лыжы</a:t>
                      </a: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40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зуп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87624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624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187624" y="54452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20688"/>
            <a:ext cx="7776864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ambria" pitchFamily="18" charset="0"/>
              </a:rPr>
              <a:t>Вопрос № 7.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В каком слове все согласные </a:t>
            </a:r>
            <a:r>
              <a:rPr lang="ru-RU" sz="3200" b="1" u="sng" dirty="0" smtClean="0">
                <a:solidFill>
                  <a:srgbClr val="002060"/>
                </a:solidFill>
                <a:latin typeface="Cambria" pitchFamily="18" charset="0"/>
              </a:rPr>
              <a:t>парные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?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573017"/>
          <a:ext cx="7632848" cy="266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070"/>
                <a:gridCol w="6311778"/>
              </a:tblGrid>
              <a:tr h="7564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гвоздь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пруд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0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глазки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87624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624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187624" y="54452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20688"/>
            <a:ext cx="7776864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ambria" pitchFamily="18" charset="0"/>
              </a:rPr>
              <a:t>Вопрос № 8.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В каком слове все согласные </a:t>
            </a:r>
            <a:r>
              <a:rPr lang="ru-RU" sz="3200" b="1" u="sng" dirty="0" smtClean="0">
                <a:solidFill>
                  <a:srgbClr val="002060"/>
                </a:solidFill>
                <a:latin typeface="Cambria" pitchFamily="18" charset="0"/>
              </a:rPr>
              <a:t>непарные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?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573017"/>
          <a:ext cx="7632848" cy="266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070"/>
                <a:gridCol w="6311778"/>
              </a:tblGrid>
              <a:tr h="7564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деревня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лимон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0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ёжик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87624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624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187624" y="54452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266</Words>
  <Application>Microsoft Office PowerPoint</Application>
  <PresentationFormat>Экран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!</cp:lastModifiedBy>
  <cp:revision>7</cp:revision>
  <dcterms:created xsi:type="dcterms:W3CDTF">2013-12-07T14:23:25Z</dcterms:created>
  <dcterms:modified xsi:type="dcterms:W3CDTF">2014-11-04T13:10:11Z</dcterms:modified>
</cp:coreProperties>
</file>