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0" r:id="rId2"/>
    <p:sldId id="276" r:id="rId3"/>
    <p:sldId id="278" r:id="rId4"/>
    <p:sldId id="264" r:id="rId5"/>
    <p:sldId id="258" r:id="rId6"/>
    <p:sldId id="256" r:id="rId7"/>
    <p:sldId id="268" r:id="rId8"/>
    <p:sldId id="269" r:id="rId9"/>
    <p:sldId id="294" r:id="rId10"/>
    <p:sldId id="300" r:id="rId11"/>
    <p:sldId id="265" r:id="rId12"/>
    <p:sldId id="295" r:id="rId13"/>
    <p:sldId id="286" r:id="rId14"/>
    <p:sldId id="303" r:id="rId15"/>
    <p:sldId id="283" r:id="rId16"/>
    <p:sldId id="285" r:id="rId17"/>
    <p:sldId id="284" r:id="rId18"/>
    <p:sldId id="301" r:id="rId19"/>
    <p:sldId id="31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E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08" autoAdjust="0"/>
  </p:normalViewPr>
  <p:slideViewPr>
    <p:cSldViewPr>
      <p:cViewPr varScale="1">
        <p:scale>
          <a:sx n="65" d="100"/>
          <a:sy n="65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A2C27B-E30B-4E66-BAF0-B2156C66AD7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9AD0E-8E9B-4CC5-B097-BE3C7A909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BA352-8F26-4A3F-B6FF-63168D3E0C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5B32-1CE7-47E1-9B70-0FA17A894C8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23B0-68AC-4693-A651-903187D91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0F63-FA45-420C-AC82-EB270A4F134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114-8DF1-4A22-9004-8147E5E13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163A-3731-4EC8-9AE9-A1B840BB9A4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CECA-6AA1-4516-B8E1-AB6C182C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E419-D386-4231-9D73-8A9C278EF6C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5CAA-98EC-49B4-9AD9-BF0C448CE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88D0-2418-400B-8612-FA24CED3F7E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E758-727B-439D-A5BB-E3B8448D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3C1E-69B2-4366-AA7A-6C0DB8DA9EBE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EEEE-20CE-437A-B834-E97ACEEA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C4AF-8ECA-45F1-99C5-7D44729E66F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FF31-5A73-4B11-AD73-868C638FA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A61A-F5F7-4B78-8717-38443B4596C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F4516-1571-4043-9CBF-12FCE13DA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A45A-4D9E-4315-83CE-3248D3F7480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DC38-2763-48EC-ABB8-24AF8158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0DD6-1BB2-4A60-9282-2B62EDBA378D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51C8-4174-4DD1-B1F2-60108D6E1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8658-37D6-46CB-A54C-BDB590F34069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2705-6114-45C2-951E-B11C357E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C45D-1437-4667-84C7-8A353FE2FFD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D49EF-BCF9-4299-AC69-3C7B26877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multyashki-1805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31432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/>
              </a:rPr>
              <a:t>урок русского языка в       классе </a:t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по теме </a:t>
            </a:r>
            <a:br>
              <a:rPr lang="ru-RU" sz="2800" dirty="0" smtClean="0">
                <a:solidFill>
                  <a:srgbClr val="FF0000"/>
                </a:solidFill>
                <a:effectLst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</a:rPr>
              <a:t>«обобщение правил правописания проверяемых  букв  в корне слова 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Documents and Settings\Admin\Рабочий стол\цифра 3 клас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00063"/>
            <a:ext cx="590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Рисунок5.jpg"/>
          <p:cNvPicPr>
            <a:picLocks noChangeAspect="1"/>
          </p:cNvPicPr>
          <p:nvPr/>
        </p:nvPicPr>
        <p:blipFill>
          <a:blip r:embed="rId4">
            <a:lum bright="33000" contrast="19000"/>
          </a:blip>
          <a:stretch>
            <a:fillRect/>
          </a:stretch>
        </p:blipFill>
        <p:spPr>
          <a:xfrm>
            <a:off x="198440" y="214290"/>
            <a:ext cx="8747119" cy="66437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531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\думающ.учен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624236" cy="34290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3000" y="1214438"/>
            <a:ext cx="8001000" cy="407193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Иногда согласные  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Играют с нами в прятки.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Они не произносятся, 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И что писать , неясно нам…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Что же делать, как нам быть?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Как проблему – то решить?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Работа с учебником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5" name="Рисунок 2" descr="домашнее задание не задано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7048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63" y="2928938"/>
            <a:ext cx="3857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714620"/>
            <a:ext cx="3276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С.86 Упр.2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1928813" y="1357313"/>
            <a:ext cx="5286375" cy="8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</a:endParaRPr>
          </a:p>
          <a:p>
            <a:endParaRPr lang="ru-RU" sz="32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26628" name="Содержимое 6" descr="Рисунок1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4313"/>
            <a:ext cx="29718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87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Работа в парах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38" y="2286000"/>
            <a:ext cx="6900862" cy="40227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B050"/>
                </a:solidFill>
              </a:rPr>
              <a:t>Вот веселая наука</a:t>
            </a:r>
          </a:p>
          <a:p>
            <a:pPr eaLnBrk="1" hangingPunct="1"/>
            <a:r>
              <a:rPr lang="ru-RU" sz="3200" b="1" dirty="0" smtClean="0">
                <a:solidFill>
                  <a:srgbClr val="00B050"/>
                </a:solidFill>
              </a:rPr>
              <a:t>Говорит теперь : «А ну-ка!</a:t>
            </a:r>
          </a:p>
          <a:p>
            <a:pPr eaLnBrk="1" hangingPunct="1"/>
            <a:r>
              <a:rPr lang="ru-RU" sz="3200" b="1" dirty="0" smtClean="0">
                <a:solidFill>
                  <a:srgbClr val="00B050"/>
                </a:solidFill>
              </a:rPr>
              <a:t>Если понял и запомнил</a:t>
            </a:r>
          </a:p>
          <a:p>
            <a:pPr eaLnBrk="1" hangingPunct="1"/>
            <a:r>
              <a:rPr lang="ru-RU" sz="3200" b="1" dirty="0" smtClean="0">
                <a:solidFill>
                  <a:srgbClr val="00B050"/>
                </a:solidFill>
              </a:rPr>
              <a:t>Пропуски смелей запомни»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2286000"/>
            <a:ext cx="7143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</a:rPr>
              <a:t>Со…..е, 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</a:rPr>
              <a:t>ме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</a:rPr>
              <a:t>.….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</a:rPr>
              <a:t>ый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</a:p>
          <a:p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</a:rPr>
              <a:t>се…..е, радо..…</a:t>
            </a:r>
            <a:r>
              <a:rPr lang="ru-RU" sz="5400" b="1" dirty="0" err="1">
                <a:solidFill>
                  <a:srgbClr val="0070C0"/>
                </a:solidFill>
                <a:latin typeface="Times New Roman" pitchFamily="18" charset="0"/>
              </a:rPr>
              <a:t>ый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2214563"/>
            <a:ext cx="1238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лнц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6375" y="3071813"/>
            <a:ext cx="1114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стн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25" y="3071813"/>
            <a:ext cx="118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рдц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29188" y="2286000"/>
            <a:ext cx="1114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стн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Итог урока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857375"/>
            <a:ext cx="8072437" cy="44513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F0"/>
                </a:solidFill>
              </a:rPr>
              <a:t>Какую цель ставили?</a:t>
            </a:r>
          </a:p>
          <a:p>
            <a:pPr eaLnBrk="1" hangingPunct="1"/>
            <a:r>
              <a:rPr lang="ru-RU" b="1" dirty="0" smtClean="0">
                <a:solidFill>
                  <a:srgbClr val="00B0F0"/>
                </a:solidFill>
              </a:rPr>
              <a:t>Удалось ли достичь поставленной цели ?</a:t>
            </a:r>
          </a:p>
          <a:p>
            <a:pPr eaLnBrk="1" hangingPunct="1"/>
            <a:r>
              <a:rPr lang="ru-RU" b="1" dirty="0" smtClean="0">
                <a:solidFill>
                  <a:srgbClr val="00B0F0"/>
                </a:solidFill>
              </a:rPr>
              <a:t>Довольны вы тем, как сегодня работали на уроке?</a:t>
            </a:r>
          </a:p>
          <a:p>
            <a:pPr eaLnBrk="1" hangingPunct="1"/>
            <a:r>
              <a:rPr lang="ru-RU" b="1" dirty="0" smtClean="0">
                <a:solidFill>
                  <a:srgbClr val="00B0F0"/>
                </a:solidFill>
              </a:rPr>
              <a:t>Довольны ли вы тем, как работал ваш сосед?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38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6350">
                  <a:noFill/>
                </a:ln>
                <a:solidFill>
                  <a:srgbClr val="0033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Лист самооценки</a:t>
            </a:r>
          </a:p>
        </p:txBody>
      </p:sp>
      <p:graphicFrame>
        <p:nvGraphicFramePr>
          <p:cNvPr id="5" name="Group 150"/>
          <p:cNvGraphicFramePr>
            <a:graphicFrameLocks/>
          </p:cNvGraphicFramePr>
          <p:nvPr/>
        </p:nvGraphicFramePr>
        <p:xfrm>
          <a:off x="500063" y="1357313"/>
          <a:ext cx="7823200" cy="4936646"/>
        </p:xfrm>
        <a:graphic>
          <a:graphicData uri="http://schemas.openxmlformats.org/drawingml/2006/table">
            <a:tbl>
              <a:tblPr/>
              <a:tblGrid>
                <a:gridCol w="6072230"/>
                <a:gridCol w="1750970"/>
              </a:tblGrid>
              <a:tr h="821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могу объяснить, какие согласные звуки называются непроизносимыми.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Использовал правило, чтобы не ошибиться в написании слов.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6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паре помогал подбирать проверочные слова.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Внимательно слушал учителя, одноклассников 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 работал на уроке и правильно отвечал на вопросы 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Ф . Имя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оценка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3" name="Содержимое 7" descr="осень девочка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2643188"/>
            <a:ext cx="3643313" cy="4000500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71625" y="1428750"/>
            <a:ext cx="7267575" cy="3071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Будьте ребята красивыми!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Будьте прелестными, милыми!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Между собою честными!</a:t>
            </a:r>
          </a:p>
          <a:p>
            <a:pPr marL="548640" indent="-411480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i="1" dirty="0">
                <a:solidFill>
                  <a:srgbClr val="00B050"/>
                </a:solidFill>
                <a:latin typeface="+mn-lt"/>
              </a:rPr>
              <a:t>Будьте всегда счастливыми!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428750" y="4357688"/>
            <a:ext cx="3714750" cy="1585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56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Picture 8" descr="Анимашки Мультяшк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714750"/>
            <a:ext cx="2520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2786063"/>
            <a:ext cx="5702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Times New Roman" pitchFamily="18" charset="0"/>
              </a:rPr>
              <a:t>Спасибо за урок! </a:t>
            </a:r>
          </a:p>
        </p:txBody>
      </p:sp>
      <p:pic>
        <p:nvPicPr>
          <p:cNvPr id="37893" name="Рисунок 6" descr="осень девочка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2786063"/>
            <a:ext cx="33575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Содержимое 7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2286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1. </a:t>
            </a:r>
            <a:r>
              <a:rPr lang="ru-RU" sz="2000" dirty="0" err="1" smtClean="0">
                <a:solidFill>
                  <a:schemeClr val="bg1"/>
                </a:solidFill>
              </a:rPr>
              <a:t>Бунеев</a:t>
            </a:r>
            <a:r>
              <a:rPr lang="ru-RU" sz="2000" dirty="0" smtClean="0">
                <a:solidFill>
                  <a:schemeClr val="bg1"/>
                </a:solidFill>
              </a:rPr>
              <a:t> Р.Н., </a:t>
            </a:r>
            <a:r>
              <a:rPr lang="ru-RU" sz="2000" dirty="0" err="1" smtClean="0">
                <a:solidFill>
                  <a:schemeClr val="bg1"/>
                </a:solidFill>
              </a:rPr>
              <a:t>Бунеева</a:t>
            </a:r>
            <a:r>
              <a:rPr lang="ru-RU" sz="2000" dirty="0" smtClean="0">
                <a:solidFill>
                  <a:schemeClr val="bg1"/>
                </a:solidFill>
              </a:rPr>
              <a:t> Е.В., Пронина О.В. Учебник «Русский язык», 3 класс. – М.: «</a:t>
            </a:r>
            <a:r>
              <a:rPr lang="ru-RU" sz="2000" dirty="0" err="1" smtClean="0">
                <a:solidFill>
                  <a:schemeClr val="bg1"/>
                </a:solidFill>
              </a:rPr>
              <a:t>Баласс</a:t>
            </a:r>
            <a:r>
              <a:rPr lang="ru-RU" sz="2000" dirty="0" smtClean="0">
                <a:solidFill>
                  <a:schemeClr val="bg1"/>
                </a:solidFill>
              </a:rPr>
              <a:t>», 2004.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2. Кучеренко С.В. Методические рекомендации к урокам. – Волгоград: Издательство «Волгоград», 2007.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 Смирнова И.Г. Русский язык. 3-4 класс:  </a:t>
            </a:r>
            <a:r>
              <a:rPr lang="ru-RU" sz="2000" dirty="0" err="1" smtClean="0">
                <a:solidFill>
                  <a:schemeClr val="bg1"/>
                </a:solidFill>
              </a:rPr>
              <a:t>тренинговые</a:t>
            </a:r>
            <a:r>
              <a:rPr lang="ru-RU" sz="2000" dirty="0" smtClean="0">
                <a:solidFill>
                  <a:schemeClr val="bg1"/>
                </a:solidFill>
              </a:rPr>
              <a:t> упражнения/ И.Г. Смирнова, Т.В. Бондарева. =- Волгоград: «Учитель», 2009.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4. </a:t>
            </a:r>
            <a:r>
              <a:rPr lang="ru-RU" sz="2000" dirty="0" err="1" smtClean="0">
                <a:solidFill>
                  <a:schemeClr val="bg1"/>
                </a:solidFill>
              </a:rPr>
              <a:t>Кульневич</a:t>
            </a:r>
            <a:r>
              <a:rPr lang="ru-RU" sz="2000" dirty="0" smtClean="0">
                <a:solidFill>
                  <a:schemeClr val="bg1"/>
                </a:solidFill>
              </a:rPr>
              <a:t> С.В., </a:t>
            </a:r>
            <a:r>
              <a:rPr lang="ru-RU" sz="2000" dirty="0" err="1" smtClean="0">
                <a:solidFill>
                  <a:schemeClr val="bg1"/>
                </a:solidFill>
              </a:rPr>
              <a:t>Лакоценина</a:t>
            </a:r>
            <a:r>
              <a:rPr lang="ru-RU" sz="2000" dirty="0" smtClean="0">
                <a:solidFill>
                  <a:schemeClr val="bg1"/>
                </a:solidFill>
              </a:rPr>
              <a:t> Т.П. Анализ современного урока. – Ростов </a:t>
            </a:r>
            <a:r>
              <a:rPr lang="ru-RU" sz="2000" dirty="0" err="1" smtClean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/Д: Изд-во «Учитель», 2006.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5.Шоган В.В. Технология личностно ориентированного урока. – Ростов </a:t>
            </a:r>
            <a:r>
              <a:rPr lang="ru-RU" sz="2000" dirty="0" err="1" smtClean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/Д: Изд-во «Учитель», 2003.</a:t>
            </a:r>
          </a:p>
          <a:p>
            <a:pPr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6.Физминутка для глаз  </a:t>
            </a:r>
            <a:r>
              <a:rPr lang="ru-RU" sz="2000" b="1" dirty="0" smtClean="0">
                <a:solidFill>
                  <a:schemeClr val="bg1"/>
                </a:solidFill>
              </a:rPr>
              <a:t>автор </a:t>
            </a:r>
            <a:r>
              <a:rPr lang="en-US" sz="2000" b="1" dirty="0" smtClean="0">
                <a:solidFill>
                  <a:schemeClr val="bg1"/>
                </a:solidFill>
              </a:rPr>
              <a:t>www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err="1" smtClean="0">
                <a:solidFill>
                  <a:schemeClr val="bg1"/>
                </a:solidFill>
              </a:rPr>
              <a:t>PHILka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RU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7.</a:t>
            </a:r>
            <a:r>
              <a:rPr lang="ru-RU" sz="2000" dirty="0" smtClean="0"/>
              <a:t> </a:t>
            </a:r>
            <a:r>
              <a:rPr lang="ru-RU" sz="2000" smtClean="0">
                <a:solidFill>
                  <a:schemeClr val="bg1"/>
                </a:solidFill>
              </a:rPr>
              <a:t>Картинки  - поисковая </a:t>
            </a:r>
            <a:r>
              <a:rPr lang="ru-RU" sz="2000" dirty="0" smtClean="0">
                <a:solidFill>
                  <a:schemeClr val="bg1"/>
                </a:solidFill>
              </a:rPr>
              <a:t>система</a:t>
            </a:r>
            <a:r>
              <a:rPr lang="en-US" sz="2000" dirty="0" smtClean="0">
                <a:solidFill>
                  <a:schemeClr val="bg1"/>
                </a:solidFill>
              </a:rPr>
              <a:t> Internet E</a:t>
            </a:r>
            <a:r>
              <a:rPr lang="ru-RU" sz="2000" dirty="0" err="1" smtClean="0">
                <a:solidFill>
                  <a:schemeClr val="bg1"/>
                </a:solidFill>
              </a:rPr>
              <a:t>х</a:t>
            </a:r>
            <a:r>
              <a:rPr lang="en-US" sz="2000" dirty="0" err="1" smtClean="0">
                <a:solidFill>
                  <a:schemeClr val="bg1"/>
                </a:solidFill>
              </a:rPr>
              <a:t>plorer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Презентация составлена по программе «Школа – 2100»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Русский язык – Р.Н.Бунеев, Е.В.Бунеева, О.В.Пронина – 3 класс.</a:t>
            </a:r>
          </a:p>
          <a:p>
            <a:pPr eaLnBrk="1" hangingPunct="1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138"/>
          <p:cNvSpPr txBox="1">
            <a:spLocks noChangeArrowheads="1"/>
          </p:cNvSpPr>
          <p:nvPr/>
        </p:nvSpPr>
        <p:spPr>
          <a:xfrm>
            <a:off x="457200" y="0"/>
            <a:ext cx="8229600" cy="1000108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33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Список используемых источников </a:t>
            </a:r>
            <a:endParaRPr lang="ru-RU" sz="3600" b="1" dirty="0">
              <a:ln w="6350">
                <a:noFill/>
              </a:ln>
              <a:solidFill>
                <a:srgbClr val="00339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лнц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714776" cy="32146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isometricOffAxis2Lef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214438" y="1600200"/>
            <a:ext cx="7472362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 части не делится солнце лучистое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 вечную землю нельзя поделить,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Но искорку счастья луча золотистого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Ты сможешь, ты в силах друзьям подарить!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7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" y="63500"/>
            <a:ext cx="9058275" cy="6794500"/>
          </a:xfr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571472" y="4786322"/>
            <a:ext cx="8229600" cy="185738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Минутка чистописания 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rgbClr val="002060"/>
                </a:solidFill>
              </a:rPr>
              <a:t>Контрольное списывание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50" y="1643063"/>
            <a:ext cx="7715250" cy="4708525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r>
              <a:rPr lang="ru-RU" sz="3600" b="1" i="1" dirty="0" smtClean="0">
                <a:solidFill>
                  <a:srgbClr val="0070C0"/>
                </a:solidFill>
              </a:rPr>
              <a:t>Посеешь поступок- пожнёшь привычку, посеешь привычку- пожнёшь характер, </a:t>
            </a:r>
            <a:r>
              <a:rPr lang="ru-RU" sz="3600" b="1" i="1" dirty="0" smtClean="0">
                <a:solidFill>
                  <a:srgbClr val="0070C0"/>
                </a:solidFill>
              </a:rPr>
              <a:t>посеешь характер - </a:t>
            </a:r>
            <a:r>
              <a:rPr lang="ru-RU" sz="3600" b="1" i="1" dirty="0" smtClean="0">
                <a:solidFill>
                  <a:srgbClr val="0070C0"/>
                </a:solidFill>
              </a:rPr>
              <a:t>пожнёшь судьбу.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Словарное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71625"/>
            <a:ext cx="5643562" cy="455453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 Х</a:t>
            </a:r>
            <a:r>
              <a:rPr lang="ru-RU" sz="5400" b="1" u="sng" dirty="0" smtClean="0">
                <a:solidFill>
                  <a:srgbClr val="0070C0"/>
                </a:solidFill>
              </a:rPr>
              <a:t>а</a:t>
            </a:r>
            <a:r>
              <a:rPr lang="ru-RU" sz="5400" b="1" dirty="0" smtClean="0">
                <a:solidFill>
                  <a:srgbClr val="0070C0"/>
                </a:solidFill>
              </a:rPr>
              <a:t>ракт</a:t>
            </a:r>
            <a:r>
              <a:rPr lang="ru-RU" sz="5400" b="1" u="sng" dirty="0" smtClean="0">
                <a:solidFill>
                  <a:srgbClr val="0070C0"/>
                </a:solidFill>
              </a:rPr>
              <a:t>е</a:t>
            </a:r>
            <a:r>
              <a:rPr lang="ru-RU" sz="5400" b="1" dirty="0" smtClean="0">
                <a:solidFill>
                  <a:srgbClr val="0070C0"/>
                </a:solidFill>
              </a:rPr>
              <a:t>р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Лексическое значение слова Подберите </a:t>
            </a:r>
            <a:r>
              <a:rPr lang="ru-RU" sz="2800" b="1" dirty="0" smtClean="0">
                <a:solidFill>
                  <a:srgbClr val="0070C0"/>
                </a:solidFill>
              </a:rPr>
              <a:t>однокоренные слова. 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Запишите их. 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Выделите  в них орфограммы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393405" y="1678769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Формулирование проблемы, планирование деятельности.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88" y="1714500"/>
            <a:ext cx="7358088" cy="4411663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 </a:t>
            </a:r>
          </a:p>
          <a:p>
            <a:pPr eaLnBrk="1" hangingPunct="1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 Какой может быть характер?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Характер (какой ?) влас</a:t>
            </a:r>
            <a:r>
              <a:rPr lang="ru-RU" sz="2800" b="1" u="sng" dirty="0" smtClean="0">
                <a:solidFill>
                  <a:srgbClr val="FF0000"/>
                </a:solidFill>
              </a:rPr>
              <a:t>т</a:t>
            </a:r>
            <a:r>
              <a:rPr lang="ru-RU" sz="2800" b="1" dirty="0" smtClean="0">
                <a:solidFill>
                  <a:srgbClr val="0070C0"/>
                </a:solidFill>
              </a:rPr>
              <a:t>ный, мя</a:t>
            </a:r>
            <a:r>
              <a:rPr lang="ru-RU" sz="2800" b="1" u="sng" dirty="0" smtClean="0">
                <a:solidFill>
                  <a:srgbClr val="FF0000"/>
                </a:solidFill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</a:rPr>
              <a:t>кий, чудесный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Назовите орфограммы.</a:t>
            </a:r>
          </a:p>
          <a:p>
            <a:pPr eaLnBrk="1" hangingPunct="1"/>
            <a:r>
              <a:rPr lang="ru-RU" sz="2800" b="1" dirty="0" smtClean="0">
                <a:solidFill>
                  <a:srgbClr val="0070C0"/>
                </a:solidFill>
              </a:rPr>
              <a:t>Сформулируйте цель урока.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Применение полученных знаний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 pitchFamily="34" charset="0"/>
              </a:rPr>
              <a:t>Выпишите только те слова, в которых есть непроизносимый согласный. Укажите количество букв и звуков.</a:t>
            </a:r>
            <a:r>
              <a:rPr lang="ru-RU" sz="32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cs typeface="Arial" pitchFamily="34" charset="0"/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Трубка, стена, вестник, косточка, лесник, тростник, участник,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зарядка, земля, зависть,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соседка, яростный, устный </a:t>
            </a:r>
          </a:p>
        </p:txBody>
      </p:sp>
      <p:sp>
        <p:nvSpPr>
          <p:cNvPr id="31748" name="WordArt 8"/>
          <p:cNvSpPr>
            <a:spLocks noChangeArrowheads="1" noChangeShapeType="1" noTextEdit="1"/>
          </p:cNvSpPr>
          <p:nvPr/>
        </p:nvSpPr>
        <p:spPr bwMode="auto">
          <a:xfrm>
            <a:off x="2438400" y="3786188"/>
            <a:ext cx="5029200" cy="93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Проверка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500313"/>
            <a:ext cx="6929438" cy="33575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Ве</a:t>
            </a:r>
            <a:r>
              <a:rPr lang="ru-RU" sz="4000" b="1" dirty="0" smtClean="0">
                <a:solidFill>
                  <a:srgbClr val="C00000"/>
                </a:solidFill>
              </a:rPr>
              <a:t>стн</a:t>
            </a:r>
            <a:r>
              <a:rPr lang="ru-RU" sz="4000" b="1" dirty="0" smtClean="0">
                <a:solidFill>
                  <a:srgbClr val="00B0F0"/>
                </a:solidFill>
              </a:rPr>
              <a:t>ик , тро</a:t>
            </a:r>
            <a:r>
              <a:rPr lang="ru-RU" sz="4000" b="1" dirty="0" smtClean="0">
                <a:solidFill>
                  <a:srgbClr val="C00000"/>
                </a:solidFill>
              </a:rPr>
              <a:t>стн</a:t>
            </a:r>
            <a:r>
              <a:rPr lang="ru-RU" sz="4000" b="1" dirty="0" smtClean="0">
                <a:solidFill>
                  <a:srgbClr val="00B0F0"/>
                </a:solidFill>
              </a:rPr>
              <a:t>ик , уча</a:t>
            </a:r>
            <a:r>
              <a:rPr lang="ru-RU" sz="4000" b="1" dirty="0" smtClean="0">
                <a:solidFill>
                  <a:srgbClr val="C00000"/>
                </a:solidFill>
              </a:rPr>
              <a:t>стн</a:t>
            </a:r>
            <a:r>
              <a:rPr lang="ru-RU" sz="4000" b="1" dirty="0" smtClean="0">
                <a:solidFill>
                  <a:srgbClr val="00B0F0"/>
                </a:solidFill>
              </a:rPr>
              <a:t>ик ,  яро</a:t>
            </a:r>
            <a:r>
              <a:rPr lang="ru-RU" sz="4000" b="1" dirty="0" smtClean="0">
                <a:solidFill>
                  <a:srgbClr val="C00000"/>
                </a:solidFill>
              </a:rPr>
              <a:t>стн</a:t>
            </a:r>
            <a:r>
              <a:rPr lang="ru-RU" sz="4000" b="1" dirty="0" smtClean="0">
                <a:solidFill>
                  <a:srgbClr val="00B0F0"/>
                </a:solidFill>
              </a:rPr>
              <a:t>ый,                у</a:t>
            </a:r>
            <a:r>
              <a:rPr lang="ru-RU" sz="4000" b="1" dirty="0" smtClean="0">
                <a:solidFill>
                  <a:srgbClr val="C00000"/>
                </a:solidFill>
              </a:rPr>
              <a:t>стн</a:t>
            </a:r>
            <a:r>
              <a:rPr lang="ru-RU" sz="4000" b="1" dirty="0" smtClean="0">
                <a:solidFill>
                  <a:srgbClr val="00B0F0"/>
                </a:solidFill>
              </a:rPr>
              <a:t>ый 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b="1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2357438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7 б.,6 зв.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0" y="2357438"/>
            <a:ext cx="178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8 б., 7зв.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30718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8 б., 7 зв.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0" y="3071813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8 б., 8 зв.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4813" y="3643313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6 б., 5 зв.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4287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C00000"/>
                </a:solidFill>
                <a:latin typeface="Georgia" pitchFamily="18" charset="0"/>
              </a:rPr>
              <a:t>Отдохните, глазки!</a:t>
            </a:r>
          </a:p>
        </p:txBody>
      </p:sp>
      <p:pic>
        <p:nvPicPr>
          <p:cNvPr id="4" name="Picture 2" descr="http://krassota.com/i/new_y/01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00232" y="1214422"/>
            <a:ext cx="5214973" cy="46164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1599</TotalTime>
  <Words>538</Words>
  <Application>Microsoft Office PowerPoint</Application>
  <PresentationFormat>Экран (4:3)</PresentationFormat>
  <Paragraphs>87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урок русского языка в       классе  по теме  «обобщение правил правописания проверяемых  букв  в корне слова »</vt:lpstr>
      <vt:lpstr>Слайд 2</vt:lpstr>
      <vt:lpstr>Слайд 3</vt:lpstr>
      <vt:lpstr>Контрольное списывание</vt:lpstr>
      <vt:lpstr>Словарное слово</vt:lpstr>
      <vt:lpstr>Формулирование проблемы, планирование деятельности.</vt:lpstr>
      <vt:lpstr>Применение полученных знаний</vt:lpstr>
      <vt:lpstr>Проверка </vt:lpstr>
      <vt:lpstr>Слайд 9</vt:lpstr>
      <vt:lpstr>Слайд 10</vt:lpstr>
      <vt:lpstr>Слайд 11</vt:lpstr>
      <vt:lpstr>Работа с учебником </vt:lpstr>
      <vt:lpstr>Физминутка </vt:lpstr>
      <vt:lpstr>Работа в парах </vt:lpstr>
      <vt:lpstr>Итог урока 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Словарная работа </dc:title>
  <dc:creator>V</dc:creator>
  <cp:lastModifiedBy>Admin</cp:lastModifiedBy>
  <cp:revision>180</cp:revision>
  <dcterms:created xsi:type="dcterms:W3CDTF">2011-10-27T08:00:43Z</dcterms:created>
  <dcterms:modified xsi:type="dcterms:W3CDTF">2013-10-09T17:44:29Z</dcterms:modified>
</cp:coreProperties>
</file>