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  <p:sldId id="258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00"/>
    <a:srgbClr val="FF0000"/>
    <a:srgbClr val="990000"/>
    <a:srgbClr val="CC3300"/>
    <a:srgbClr val="CC0000"/>
    <a:srgbClr val="FF3300"/>
    <a:srgbClr val="0000FF"/>
    <a:srgbClr val="0688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84000-8C7E-4B49-8D65-DD30DA7FF604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B4210-30A2-4D95-83B0-B482E2FCB0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370E1-A06E-45A0-ADDC-81051135B938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916A2-8637-4084-B0F0-1FCC87DD8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95874-ECDA-4EED-8FC5-A3689BD504FE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4892A-43C6-4AAD-A7B4-558FCDCDC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E2923-5AC3-4939-997E-61A416CD9DA1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DDEE1-D717-44A5-8382-D0F6280E4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5B6C4-0EE0-4417-8202-232B915E3EFD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3BF3C-2ED9-4AFD-AD8A-E43EDE7A6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045DE-9D5B-46CA-B722-7EF4DC568E53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0A9F1-1290-490E-940A-D2726EDC4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C934A-7BC6-4E93-97E6-8FE904CF80AF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D329-C30E-4015-A2BE-1C25E87AE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48098-E869-4535-BF78-049692992FBE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3FC5E-0296-4A03-AE83-B4A0B0932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9C4A6-67E0-42EB-AC6C-C51AB05F94E8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B51CB-DC57-4531-A117-728427867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23864-545B-4BD7-A1FF-1C1DB42D75C3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E46D4-71E6-4048-97FE-A94F0FE3A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61A01-84E3-41F1-AA10-04CA4EEE3061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07A0C-82FB-46E5-83D3-3FA6BCCDB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A8967F-BC29-4AAE-B2E2-B6113E846FC2}" type="datetimeFigureOut">
              <a:rPr lang="ru-RU"/>
              <a:pPr>
                <a:defRPr/>
              </a:pPr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2FFF7B-9BC0-449B-BBED-E5520C2B6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ainurbakina.files.wordpress.com/2011/04/semia2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bestkids.ru/info/wp-content/uploads/2009/07/girl-reading-by-pressmaster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1628799"/>
            <a:ext cx="5184576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Название презентации</a:t>
            </a:r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4067175" y="692150"/>
            <a:ext cx="576263" cy="5040313"/>
          </a:xfrm>
          <a:prstGeom prst="leftBrace">
            <a:avLst>
              <a:gd name="adj1" fmla="val 49219"/>
              <a:gd name="adj2" fmla="val 50217"/>
            </a:avLst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63688" y="4293096"/>
            <a:ext cx="5184576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  <a:cs typeface="+mn-cs"/>
              </a:rPr>
              <a:t>Ф.И.О</a:t>
            </a:r>
          </a:p>
        </p:txBody>
      </p:sp>
      <p:pic>
        <p:nvPicPr>
          <p:cNvPr id="13317" name="Picture 8" descr="TR1019087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33375"/>
            <a:ext cx="8208962" cy="6148388"/>
          </a:xfrm>
          <a:prstGeom prst="rect">
            <a:avLst/>
          </a:prstGeom>
          <a:solidFill>
            <a:schemeClr val="tx2">
              <a:alpha val="30196"/>
            </a:schemeClr>
          </a:solidFill>
          <a:ln w="3810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13318" name="WordArt 9"/>
          <p:cNvSpPr>
            <a:spLocks noChangeArrowheads="1" noChangeShapeType="1" noTextEdit="1"/>
          </p:cNvSpPr>
          <p:nvPr/>
        </p:nvSpPr>
        <p:spPr bwMode="auto">
          <a:xfrm>
            <a:off x="827088" y="1844675"/>
            <a:ext cx="7272337" cy="165576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4400" b="1" kern="10">
                <a:ln w="1587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9900"/>
                    </a:gs>
                    <a:gs pos="50000">
                      <a:srgbClr val="0033CC"/>
                    </a:gs>
                    <a:gs pos="100000">
                      <a:srgbClr val="0099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ПЕРВЫЙ РАЗ</a:t>
            </a:r>
          </a:p>
          <a:p>
            <a:pPr algn="ctr"/>
            <a:r>
              <a:rPr lang="ru-RU" sz="4400" b="1" kern="10">
                <a:ln w="1587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9900"/>
                    </a:gs>
                    <a:gs pos="50000">
                      <a:srgbClr val="0033CC"/>
                    </a:gs>
                    <a:gs pos="100000">
                      <a:srgbClr val="0099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В ПЕРВЫЙ КЛАСС</a:t>
            </a:r>
          </a:p>
        </p:txBody>
      </p:sp>
      <p:sp>
        <p:nvSpPr>
          <p:cNvPr id="13319" name="WordArt 10"/>
          <p:cNvSpPr>
            <a:spLocks noChangeArrowheads="1" noChangeShapeType="1" noTextEdit="1"/>
          </p:cNvSpPr>
          <p:nvPr/>
        </p:nvSpPr>
        <p:spPr bwMode="auto">
          <a:xfrm>
            <a:off x="2555875" y="3429000"/>
            <a:ext cx="3800475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noFill/>
                  <a:round/>
                  <a:headEnd/>
                  <a:tailEnd/>
                </a:ln>
                <a:solidFill>
                  <a:srgbClr val="000099"/>
                </a:solidFill>
                <a:latin typeface="Times New Roman"/>
                <a:cs typeface="Times New Roman"/>
              </a:rPr>
              <a:t>РЕКОМЕНДАЦИИ ПСИХОЛОГА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subTitle" idx="4294967295"/>
          </p:nvPr>
        </p:nvSpPr>
        <p:spPr>
          <a:xfrm>
            <a:off x="323850" y="1674813"/>
            <a:ext cx="5903913" cy="2474912"/>
          </a:xfrm>
        </p:spPr>
        <p:txBody>
          <a:bodyPr/>
          <a:lstStyle/>
          <a:p>
            <a:pPr marL="609600" indent="-609600">
              <a:buFontTx/>
              <a:buChar char="•"/>
            </a:pP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Непосредственность в проявлении чувств, намерений, поведения</a:t>
            </a:r>
          </a:p>
          <a:p>
            <a:pPr marL="609600" indent="-609600">
              <a:buFontTx/>
              <a:buChar char="•"/>
            </a:pP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Не поднимает руку, чтобы высказать свое мнение</a:t>
            </a:r>
          </a:p>
          <a:p>
            <a:pPr marL="609600" indent="-609600">
              <a:buFontTx/>
              <a:buChar char="•"/>
            </a:pP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Преобладают игровые мотивы</a:t>
            </a:r>
          </a:p>
          <a:p>
            <a:pPr marL="609600" indent="-609600">
              <a:buFontTx/>
              <a:buChar char="•"/>
            </a:pPr>
            <a:endParaRPr lang="ru-RU" sz="2400" b="1" smtClean="0">
              <a:solidFill>
                <a:srgbClr val="068806"/>
              </a:solidFill>
              <a:latin typeface="Comic Sans MS" pitchFamily="66" charset="0"/>
            </a:endParaRPr>
          </a:p>
          <a:p>
            <a:pPr marL="609600" indent="-609600">
              <a:buFont typeface="Arial" charset="0"/>
              <a:buNone/>
            </a:pPr>
            <a:endParaRPr lang="ru-RU" sz="2400" b="1" smtClean="0">
              <a:solidFill>
                <a:srgbClr val="068806"/>
              </a:solidFill>
              <a:latin typeface="Comic Sans MS" pitchFamily="66" charset="0"/>
            </a:endParaRPr>
          </a:p>
        </p:txBody>
      </p:sp>
      <p:pic>
        <p:nvPicPr>
          <p:cNvPr id="33795" name="Picture 3" descr="izbalreb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1773238"/>
            <a:ext cx="2741612" cy="219392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1187450" y="333375"/>
            <a:ext cx="7272338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50000">
                      <a:srgbClr val="3366FF"/>
                    </a:gs>
                    <a:gs pos="100000">
                      <a:srgbClr val="0066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НЕСФОРМИРОВАННОСТЬ</a:t>
            </a:r>
          </a:p>
          <a:p>
            <a:pPr algn="ctr"/>
            <a:r>
              <a:rPr lang="ru-RU" b="1" kern="1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50000">
                      <a:srgbClr val="3366FF"/>
                    </a:gs>
                    <a:gs pos="100000">
                      <a:srgbClr val="0066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ЛИЧНОСТНОЙ ГОТОВНОСТИ</a:t>
            </a:r>
          </a:p>
        </p:txBody>
      </p:sp>
      <p:pic>
        <p:nvPicPr>
          <p:cNvPr id="33797" name="Picture 5" descr="izbalreb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221163"/>
            <a:ext cx="2881313" cy="23050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779838" y="4292600"/>
            <a:ext cx="5076825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ru-RU" sz="2400" b="1">
                <a:solidFill>
                  <a:srgbClr val="068806"/>
                </a:solidFill>
                <a:latin typeface="Comic Sans MS" pitchFamily="66" charset="0"/>
              </a:rPr>
              <a:t>Работает только при непосредственном к нему обращении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ru-RU" sz="2400" b="1">
                <a:solidFill>
                  <a:srgbClr val="068806"/>
                </a:solidFill>
                <a:latin typeface="Comic Sans MS" pitchFamily="66" charset="0"/>
              </a:rPr>
              <a:t>Нарушает дисциплину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r>
              <a:rPr lang="ru-RU" sz="2400" b="1">
                <a:solidFill>
                  <a:srgbClr val="068806"/>
                </a:solidFill>
                <a:latin typeface="Comic Sans MS" pitchFamily="66" charset="0"/>
              </a:rPr>
              <a:t>Обижается на учителя</a:t>
            </a: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endParaRPr lang="ru-RU" sz="2400" b="1">
              <a:solidFill>
                <a:srgbClr val="305602"/>
              </a:solidFill>
              <a:latin typeface="Comic Sans MS" pitchFamily="66" charset="0"/>
            </a:endParaRPr>
          </a:p>
          <a:p>
            <a:pPr marL="609600" indent="-609600" eaLnBrk="0" hangingPunct="0">
              <a:spcBef>
                <a:spcPct val="20000"/>
              </a:spcBef>
              <a:buFontTx/>
              <a:buChar char="•"/>
            </a:pPr>
            <a:endParaRPr lang="ru-RU" sz="2400" b="1">
              <a:solidFill>
                <a:srgbClr val="305602"/>
              </a:solidFill>
              <a:latin typeface="Comic Sans MS" pitchFamily="66" charset="0"/>
            </a:endParaRPr>
          </a:p>
          <a:p>
            <a:pPr marL="609600" indent="-609600" eaLnBrk="0" hangingPunct="0">
              <a:spcBef>
                <a:spcPct val="20000"/>
              </a:spcBef>
              <a:buFont typeface="Arial" charset="0"/>
              <a:buNone/>
            </a:pPr>
            <a:endParaRPr lang="ru-RU" sz="2400" b="1">
              <a:solidFill>
                <a:srgbClr val="30560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body" idx="1"/>
          </p:nvPr>
        </p:nvSpPr>
        <p:spPr>
          <a:xfrm>
            <a:off x="179388" y="1671638"/>
            <a:ext cx="4105275" cy="2765425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ru-RU" sz="2000" b="1" smtClean="0">
              <a:solidFill>
                <a:srgbClr val="305602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Обсудите с ребенком  правила и нормы,       с которыми он встретился в школе. Объясните их необходимость и целесообразность.</a:t>
            </a:r>
          </a:p>
        </p:txBody>
      </p:sp>
      <p:pic>
        <p:nvPicPr>
          <p:cNvPr id="34819" name="Picture 3" descr="66142376_3113_1_weee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476250"/>
            <a:ext cx="4575175" cy="3055938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900113" y="836613"/>
            <a:ext cx="4103687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spc="48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50000">
                      <a:srgbClr val="3366FF"/>
                    </a:gs>
                    <a:gs pos="100000">
                      <a:srgbClr val="0066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79388" y="4005263"/>
            <a:ext cx="871378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b="1">
              <a:solidFill>
                <a:srgbClr val="068806"/>
              </a:solidFill>
              <a:latin typeface="Comic Sans MS" pitchFamily="66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068806"/>
                </a:solidFill>
                <a:latin typeface="Comic Sans MS" pitchFamily="66" charset="0"/>
              </a:rPr>
              <a:t>Поддержите в ребенке его стремление стать школьником. Ваша искренняя заинтересованность в его школьных делах, серьезное отношение к его первым достижениям и возможным трудностям помогут первокласснику подтвердить значимость его нового положения и деятельности.</a:t>
            </a:r>
            <a:br>
              <a:rPr lang="ru-RU" sz="2400" b="1">
                <a:solidFill>
                  <a:srgbClr val="068806"/>
                </a:solidFill>
                <a:latin typeface="Comic Sans MS" pitchFamily="66" charset="0"/>
              </a:rPr>
            </a:br>
            <a:endParaRPr lang="ru-RU" sz="2400" b="1">
              <a:solidFill>
                <a:srgbClr val="06880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95263" y="333375"/>
            <a:ext cx="88407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1600" b="1">
              <a:solidFill>
                <a:srgbClr val="068806"/>
              </a:solidFill>
              <a:latin typeface="Comic Sans MS" pitchFamily="66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068806"/>
                </a:solidFill>
                <a:latin typeface="Comic Sans MS" pitchFamily="66" charset="0"/>
              </a:rPr>
              <a:t>Избегайте чрезмерных требований. Не спрашивайте с ребенка все и сразу. Ребенок пока ещё учиться управлять собой, организовывать свою деятельность и очень нуждается в поддержке, понимании и одобрении со стороны взрослых.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1400" b="1">
              <a:solidFill>
                <a:srgbClr val="068806"/>
              </a:solidFill>
              <a:latin typeface="Comic Sans MS" pitchFamily="66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068806"/>
                </a:solidFill>
                <a:latin typeface="Comic Sans MS" pitchFamily="66" charset="0"/>
              </a:rPr>
              <a:t>Право на ошибку. Важно, чтобы ребенок не боялся ошибаться.</a:t>
            </a:r>
            <a:r>
              <a:rPr lang="ru-RU" sz="2000" b="1">
                <a:solidFill>
                  <a:srgbClr val="068806"/>
                </a:solidFill>
                <a:latin typeface="Comic Sans MS" pitchFamily="66" charset="0"/>
              </a:rPr>
              <a:t> </a:t>
            </a:r>
          </a:p>
          <a:p>
            <a:pPr marL="342900" indent="-342900" eaLnBrk="0" hangingPunct="0">
              <a:lnSpc>
                <a:spcPct val="80000"/>
              </a:lnSpc>
              <a:buFont typeface="Arial" charset="0"/>
              <a:buNone/>
            </a:pPr>
            <a:endParaRPr lang="ru-RU" sz="1600" b="1">
              <a:solidFill>
                <a:srgbClr val="068806"/>
              </a:solidFill>
              <a:latin typeface="Comic Sans MS" pitchFamily="66" charset="0"/>
            </a:endParaRPr>
          </a:p>
          <a:p>
            <a:pPr marL="342900" indent="-342900" eaLnBrk="0" hangingPunct="0">
              <a:lnSpc>
                <a:spcPct val="80000"/>
              </a:lnSpc>
              <a:buFont typeface="Arial" charset="0"/>
              <a:buNone/>
            </a:pPr>
            <a:endParaRPr lang="ru-RU" sz="1600" b="1">
              <a:solidFill>
                <a:srgbClr val="068806"/>
              </a:solidFill>
              <a:latin typeface="Comic Sans MS" pitchFamily="66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708400" y="2492375"/>
            <a:ext cx="5148263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1600" b="1">
              <a:solidFill>
                <a:srgbClr val="068806"/>
              </a:solidFill>
              <a:latin typeface="Comic Sans MS" pitchFamily="66" charset="0"/>
            </a:endParaRPr>
          </a:p>
          <a:p>
            <a:pPr marL="342900" indent="-342900" eaLnBrk="0" hangingPunct="0">
              <a:lnSpc>
                <a:spcPct val="80000"/>
              </a:lnSpc>
              <a:buFont typeface="Arial" charset="0"/>
              <a:buNone/>
            </a:pPr>
            <a:endParaRPr lang="ru-RU" sz="1600" b="1">
              <a:solidFill>
                <a:srgbClr val="068806"/>
              </a:solidFill>
              <a:latin typeface="Comic Sans MS" pitchFamily="66" charset="0"/>
            </a:endParaRPr>
          </a:p>
          <a:p>
            <a:pPr marL="342900" indent="-342900" eaLnBrk="0" hangingPunct="0">
              <a:lnSpc>
                <a:spcPct val="80000"/>
              </a:lnSpc>
              <a:buFont typeface="Arial" charset="0"/>
              <a:buChar char="•"/>
            </a:pPr>
            <a:r>
              <a:rPr lang="ru-RU" sz="2400" b="1">
                <a:solidFill>
                  <a:srgbClr val="068806"/>
                </a:solidFill>
                <a:latin typeface="Comic Sans MS" pitchFamily="66" charset="0"/>
              </a:rPr>
              <a:t>Не думайте за ребёнка. Помогая ребенку выполнять задание, не вмешивайтесь во все, что он делает. Иначе ребенок начнет думать, что он не способен справиться с заданием самостоятельно. Не думайте и не решайте за него, иначе он очень быстро поймет, что ему незачем заниматься, родители всё равно помогут всё решить.</a:t>
            </a:r>
            <a:br>
              <a:rPr lang="ru-RU" sz="2400" b="1">
                <a:solidFill>
                  <a:srgbClr val="068806"/>
                </a:solidFill>
                <a:latin typeface="Comic Sans MS" pitchFamily="66" charset="0"/>
              </a:rPr>
            </a:br>
            <a:endParaRPr lang="ru-RU" sz="2400" b="1">
              <a:solidFill>
                <a:srgbClr val="068806"/>
              </a:solidFill>
              <a:latin typeface="Comic Sans MS" pitchFamily="66" charset="0"/>
            </a:endParaRPr>
          </a:p>
        </p:txBody>
      </p:sp>
      <p:pic>
        <p:nvPicPr>
          <p:cNvPr id="35844" name="Picture 4" descr="defau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068638"/>
            <a:ext cx="3306762" cy="3455987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body" idx="1"/>
          </p:nvPr>
        </p:nvSpPr>
        <p:spPr>
          <a:xfrm>
            <a:off x="250825" y="1773238"/>
            <a:ext cx="6265863" cy="49688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Показывайте ребенку, что его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любят таким, каков он есть, а не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его достижения.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Нельзя никогда (даже в сердцах)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говорить ребенку, что он хуже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других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Старайтесь каждый день находить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время, чтобы побыть наедине со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своим ребенком.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Не стесняйтесь подчеркивать, что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вы им гордитесь.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Говорите о чувствах ребенка.</a:t>
            </a:r>
          </a:p>
        </p:txBody>
      </p:sp>
      <p:pic>
        <p:nvPicPr>
          <p:cNvPr id="36867" name="Picture 3" descr="cartoon_frien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2420938"/>
            <a:ext cx="2795587" cy="3024187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1260475" y="404813"/>
            <a:ext cx="7488238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50000">
                      <a:srgbClr val="3366FF"/>
                    </a:gs>
                    <a:gs pos="100000">
                      <a:srgbClr val="0066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ЭТО ВАЖНО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16463" y="2854325"/>
            <a:ext cx="4356100" cy="4103688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2400" b="1" smtClean="0">
              <a:solidFill>
                <a:srgbClr val="068806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sz="2800" b="1" smtClean="0">
                <a:solidFill>
                  <a:srgbClr val="068806"/>
                </a:solidFill>
                <a:latin typeface="Comic Sans MS" pitchFamily="66" charset="0"/>
              </a:rPr>
              <a:t>Ребенок относится 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smtClean="0">
                <a:solidFill>
                  <a:srgbClr val="068806"/>
                </a:solidFill>
                <a:latin typeface="Comic Sans MS" pitchFamily="66" charset="0"/>
              </a:rPr>
              <a:t>себе так, как относятся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smtClean="0">
                <a:solidFill>
                  <a:srgbClr val="068806"/>
                </a:solidFill>
                <a:latin typeface="Comic Sans MS" pitchFamily="66" charset="0"/>
              </a:rPr>
              <a:t>к нему взрослые.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sz="2800" b="1" smtClean="0">
                <a:solidFill>
                  <a:srgbClr val="068806"/>
                </a:solidFill>
                <a:latin typeface="Comic Sans MS" pitchFamily="66" charset="0"/>
              </a:rPr>
              <a:t>Иногда ставьте себя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smtClean="0">
                <a:solidFill>
                  <a:srgbClr val="068806"/>
                </a:solidFill>
                <a:latin typeface="Comic Sans MS" pitchFamily="66" charset="0"/>
              </a:rPr>
              <a:t>на место своего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smtClean="0">
                <a:solidFill>
                  <a:srgbClr val="068806"/>
                </a:solidFill>
                <a:latin typeface="Comic Sans MS" pitchFamily="66" charset="0"/>
              </a:rPr>
              <a:t>ребенка, и тогда будет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smtClean="0">
                <a:solidFill>
                  <a:srgbClr val="068806"/>
                </a:solidFill>
                <a:latin typeface="Comic Sans MS" pitchFamily="66" charset="0"/>
              </a:rPr>
              <a:t>понятнее, как вести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smtClean="0">
                <a:solidFill>
                  <a:srgbClr val="068806"/>
                </a:solidFill>
                <a:latin typeface="Comic Sans MS" pitchFamily="66" charset="0"/>
              </a:rPr>
              <a:t>себя с ним.</a:t>
            </a:r>
          </a:p>
        </p:txBody>
      </p:sp>
      <p:pic>
        <p:nvPicPr>
          <p:cNvPr id="37891" name="Picture 3" descr="Картинка 59 из 1357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429000"/>
            <a:ext cx="4176713" cy="2846388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07950" y="333375"/>
            <a:ext cx="90360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800" b="1">
                <a:solidFill>
                  <a:srgbClr val="068806"/>
                </a:solidFill>
                <a:latin typeface="Comic Sans MS" pitchFamily="66" charset="0"/>
              </a:rPr>
              <a:t>Всегда говорите ребенку правду, даже когда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800" b="1">
                <a:solidFill>
                  <a:srgbClr val="068806"/>
                </a:solidFill>
                <a:latin typeface="Comic Sans MS" pitchFamily="66" charset="0"/>
              </a:rPr>
              <a:t>вам это невыгодно.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800" b="1">
                <a:solidFill>
                  <a:srgbClr val="068806"/>
                </a:solidFill>
                <a:latin typeface="Comic Sans MS" pitchFamily="66" charset="0"/>
              </a:rPr>
              <a:t>Оценивайте только поступки, а не самого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800" b="1">
                <a:solidFill>
                  <a:srgbClr val="068806"/>
                </a:solidFill>
                <a:latin typeface="Comic Sans MS" pitchFamily="66" charset="0"/>
              </a:rPr>
              <a:t>ребенка.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800" b="1">
                <a:solidFill>
                  <a:srgbClr val="068806"/>
                </a:solidFill>
                <a:latin typeface="Comic Sans MS" pitchFamily="66" charset="0"/>
              </a:rPr>
              <a:t>Признавайте права ребенка на ошибки.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800" b="1">
                <a:solidFill>
                  <a:srgbClr val="068806"/>
                </a:solidFill>
                <a:latin typeface="Comic Sans MS" pitchFamily="66" charset="0"/>
              </a:rPr>
              <a:t>Думайте о банке счастливых детских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2800" b="1">
                <a:solidFill>
                  <a:srgbClr val="068806"/>
                </a:solidFill>
                <a:latin typeface="Comic Sans MS" pitchFamily="66" charset="0"/>
              </a:rPr>
              <a:t>воспоминаний.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ru-RU" sz="2800" b="1">
              <a:solidFill>
                <a:srgbClr val="06880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рукопожат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2276475"/>
            <a:ext cx="3576637" cy="3487738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38915" name="WordArt 3"/>
          <p:cNvSpPr>
            <a:spLocks noChangeArrowheads="1" noChangeShapeType="1" noTextEdit="1"/>
          </p:cNvSpPr>
          <p:nvPr/>
        </p:nvSpPr>
        <p:spPr bwMode="auto">
          <a:xfrm>
            <a:off x="757238" y="692150"/>
            <a:ext cx="8135937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50000">
                      <a:srgbClr val="3366FF"/>
                    </a:gs>
                    <a:gs pos="100000">
                      <a:srgbClr val="0066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8" descr="fig_putting_it_all_togeth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2565400"/>
            <a:ext cx="2952750" cy="2952750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  <a:headEnd/>
            <a:tailEnd/>
          </a:ln>
        </p:spPr>
      </p:pic>
      <p:sp>
        <p:nvSpPr>
          <p:cNvPr id="14338" name="WordArt 9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835183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ВМЕСТЕ К ОДНОЙ ЦЕЛИ!</a:t>
            </a:r>
          </a:p>
        </p:txBody>
      </p:sp>
      <p:sp>
        <p:nvSpPr>
          <p:cNvPr id="14339" name="WordArt 10"/>
          <p:cNvSpPr>
            <a:spLocks noChangeArrowheads="1" noChangeShapeType="1" noTextEdit="1"/>
          </p:cNvSpPr>
          <p:nvPr/>
        </p:nvSpPr>
        <p:spPr bwMode="auto">
          <a:xfrm rot="1851584">
            <a:off x="5724525" y="2276475"/>
            <a:ext cx="216058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ПЕДАГОГИ</a:t>
            </a:r>
          </a:p>
        </p:txBody>
      </p:sp>
      <p:sp>
        <p:nvSpPr>
          <p:cNvPr id="14340" name="WordArt 11"/>
          <p:cNvSpPr>
            <a:spLocks noChangeArrowheads="1" noChangeShapeType="1" noTextEdit="1"/>
          </p:cNvSpPr>
          <p:nvPr/>
        </p:nvSpPr>
        <p:spPr bwMode="auto">
          <a:xfrm rot="-1615257">
            <a:off x="1331913" y="2205038"/>
            <a:ext cx="25209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28575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00CC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РОДИТЕЛИ</a:t>
            </a:r>
          </a:p>
        </p:txBody>
      </p:sp>
      <p:sp>
        <p:nvSpPr>
          <p:cNvPr id="14341" name="WordArt 12"/>
          <p:cNvSpPr>
            <a:spLocks noChangeArrowheads="1" noChangeShapeType="1" noTextEdit="1"/>
          </p:cNvSpPr>
          <p:nvPr/>
        </p:nvSpPr>
        <p:spPr bwMode="auto">
          <a:xfrm rot="1728647">
            <a:off x="1258888" y="5445125"/>
            <a:ext cx="26638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28575">
                  <a:solidFill>
                    <a:srgbClr val="DA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СПЕЦИАЛИСТЫ</a:t>
            </a:r>
          </a:p>
        </p:txBody>
      </p:sp>
      <p:sp>
        <p:nvSpPr>
          <p:cNvPr id="14342" name="WordArt 13"/>
          <p:cNvSpPr>
            <a:spLocks noChangeArrowheads="1" noChangeShapeType="1" noTextEdit="1"/>
          </p:cNvSpPr>
          <p:nvPr/>
        </p:nvSpPr>
        <p:spPr bwMode="auto">
          <a:xfrm rot="-1526173">
            <a:off x="5148263" y="5516563"/>
            <a:ext cx="273685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2857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АДМИНИСТРАЦИЯ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schoolboy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052513"/>
            <a:ext cx="2989262" cy="4589462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  <a:headEnd/>
            <a:tailEnd/>
          </a:ln>
        </p:spPr>
      </p:pic>
      <p:sp>
        <p:nvSpPr>
          <p:cNvPr id="15362" name="WordArt 6"/>
          <p:cNvSpPr>
            <a:spLocks noChangeArrowheads="1" noChangeShapeType="1" noTextEdit="1"/>
          </p:cNvSpPr>
          <p:nvPr/>
        </p:nvSpPr>
        <p:spPr bwMode="auto">
          <a:xfrm>
            <a:off x="4284663" y="1412875"/>
            <a:ext cx="4359275" cy="3600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ПСИХОЛОГИЧЕСКАЯ</a:t>
            </a:r>
          </a:p>
          <a:p>
            <a:pPr algn="ctr"/>
            <a:endParaRPr lang="ru-RU" sz="2400" b="1" kern="10">
              <a:ln w="28575">
                <a:solidFill>
                  <a:srgbClr val="000099"/>
                </a:solidFill>
                <a:round/>
                <a:headEnd/>
                <a:tailEnd/>
              </a:ln>
              <a:solidFill>
                <a:srgbClr val="0033CC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2400" b="1" kern="1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ГОТОВНОСТЬ</a:t>
            </a:r>
          </a:p>
          <a:p>
            <a:pPr algn="ctr"/>
            <a:endParaRPr lang="ru-RU" sz="2400" b="1" kern="10">
              <a:ln w="28575">
                <a:solidFill>
                  <a:srgbClr val="000099"/>
                </a:solidFill>
                <a:round/>
                <a:headEnd/>
                <a:tailEnd/>
              </a:ln>
              <a:solidFill>
                <a:srgbClr val="0033CC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2400" b="1" kern="1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 ШКОЛЕ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ec2239-00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8363" y="1773238"/>
            <a:ext cx="2944812" cy="4321175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  <a:headEnd/>
            <a:tailEnd/>
          </a:ln>
        </p:spPr>
      </p:pic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1403350" y="333375"/>
            <a:ext cx="7126288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ИНТЕЛЛЕКТУАЛЬНАЯ </a:t>
            </a:r>
          </a:p>
          <a:p>
            <a:pPr algn="ctr"/>
            <a:r>
              <a:rPr lang="ru-RU" sz="2800" b="1" kern="1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ГОТОВНОСТЬ</a:t>
            </a:r>
          </a:p>
        </p:txBody>
      </p:sp>
      <p:sp>
        <p:nvSpPr>
          <p:cNvPr id="16391" name="Rectangle 7"/>
          <p:cNvSpPr>
            <a:spLocks/>
          </p:cNvSpPr>
          <p:nvPr/>
        </p:nvSpPr>
        <p:spPr bwMode="auto">
          <a:xfrm>
            <a:off x="828675" y="1844675"/>
            <a:ext cx="5256213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800" b="1">
                <a:solidFill>
                  <a:srgbClr val="339933"/>
                </a:solidFill>
                <a:latin typeface="Comic Sans MS" pitchFamily="66" charset="0"/>
              </a:rPr>
              <a:t>Познавательный интерес, развитый кругозор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ru-RU" sz="2800" b="1">
              <a:solidFill>
                <a:srgbClr val="339933"/>
              </a:solidFill>
              <a:latin typeface="Comic Sans MS" pitchFamily="66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800" b="1">
                <a:solidFill>
                  <a:srgbClr val="339933"/>
                </a:solidFill>
                <a:latin typeface="Comic Sans MS" pitchFamily="66" charset="0"/>
              </a:rPr>
              <a:t>Достаточный уровень развития мелкой и крупной моторики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ru-RU" sz="2800" b="1">
              <a:solidFill>
                <a:srgbClr val="339933"/>
              </a:solidFill>
              <a:latin typeface="Comic Sans MS" pitchFamily="66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800" b="1">
                <a:solidFill>
                  <a:srgbClr val="339933"/>
                </a:solidFill>
                <a:latin typeface="Comic Sans MS" pitchFamily="66" charset="0"/>
              </a:rPr>
              <a:t>Определенный уровень развития</a:t>
            </a:r>
            <a:r>
              <a:rPr lang="ru-RU" sz="2800" b="1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ru-RU" sz="2800" b="1">
                <a:solidFill>
                  <a:srgbClr val="339933"/>
                </a:solidFill>
                <a:latin typeface="Comic Sans MS" pitchFamily="66" charset="0"/>
              </a:rPr>
              <a:t>психических процессов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Картинка 38 из 1357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1341438"/>
            <a:ext cx="2843212" cy="4386262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  <a:headEnd/>
            <a:tailEnd/>
          </a:ln>
        </p:spPr>
      </p:pic>
      <p:sp>
        <p:nvSpPr>
          <p:cNvPr id="27652" name="Rectangle 4"/>
          <p:cNvSpPr>
            <a:spLocks/>
          </p:cNvSpPr>
          <p:nvPr/>
        </p:nvSpPr>
        <p:spPr bwMode="auto">
          <a:xfrm>
            <a:off x="684213" y="908050"/>
            <a:ext cx="5616575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>
              <a:lnSpc>
                <a:spcPct val="90000"/>
              </a:lnSpc>
            </a:pPr>
            <a:r>
              <a:rPr lang="ru-RU" sz="3000" b="1">
                <a:solidFill>
                  <a:srgbClr val="068806"/>
                </a:solidFill>
                <a:latin typeface="Comic Sans MS" pitchFamily="66" charset="0"/>
              </a:rPr>
              <a:t>Согласно исследованиям</a:t>
            </a:r>
          </a:p>
          <a:p>
            <a:pPr marL="609600" indent="-609600" eaLnBrk="0" hangingPunct="0">
              <a:lnSpc>
                <a:spcPct val="90000"/>
              </a:lnSpc>
            </a:pPr>
            <a:r>
              <a:rPr lang="ru-RU" sz="3000" b="1">
                <a:solidFill>
                  <a:srgbClr val="068806"/>
                </a:solidFill>
                <a:latin typeface="Comic Sans MS" pitchFamily="66" charset="0"/>
              </a:rPr>
              <a:t>психолога Л.С.Выготского,</a:t>
            </a:r>
          </a:p>
          <a:p>
            <a:pPr marL="609600" indent="-609600" eaLnBrk="0" hangingPunct="0">
              <a:lnSpc>
                <a:spcPct val="90000"/>
              </a:lnSpc>
            </a:pPr>
            <a:r>
              <a:rPr lang="ru-RU" sz="3000" b="1">
                <a:solidFill>
                  <a:srgbClr val="068806"/>
                </a:solidFill>
                <a:latin typeface="Comic Sans MS" pitchFamily="66" charset="0"/>
              </a:rPr>
              <a:t>с началом школьного</a:t>
            </a:r>
          </a:p>
          <a:p>
            <a:pPr marL="609600" indent="-609600" eaLnBrk="0" hangingPunct="0">
              <a:lnSpc>
                <a:spcPct val="90000"/>
              </a:lnSpc>
            </a:pPr>
            <a:r>
              <a:rPr lang="ru-RU" sz="3000" b="1">
                <a:solidFill>
                  <a:srgbClr val="068806"/>
                </a:solidFill>
                <a:latin typeface="Comic Sans MS" pitchFamily="66" charset="0"/>
              </a:rPr>
              <a:t>обучения мышление</a:t>
            </a:r>
          </a:p>
          <a:p>
            <a:pPr marL="609600" indent="-609600" eaLnBrk="0" hangingPunct="0">
              <a:lnSpc>
                <a:spcPct val="90000"/>
              </a:lnSpc>
            </a:pPr>
            <a:r>
              <a:rPr lang="ru-RU" sz="3000" b="1">
                <a:solidFill>
                  <a:srgbClr val="068806"/>
                </a:solidFill>
                <a:latin typeface="Comic Sans MS" pitchFamily="66" charset="0"/>
              </a:rPr>
              <a:t>выдвигается в центр</a:t>
            </a:r>
          </a:p>
          <a:p>
            <a:pPr marL="609600" indent="-609600" eaLnBrk="0" hangingPunct="0">
              <a:lnSpc>
                <a:spcPct val="90000"/>
              </a:lnSpc>
            </a:pPr>
            <a:r>
              <a:rPr lang="ru-RU" sz="3000" b="1">
                <a:solidFill>
                  <a:srgbClr val="068806"/>
                </a:solidFill>
                <a:latin typeface="Comic Sans MS" pitchFamily="66" charset="0"/>
              </a:rPr>
              <a:t>сознательной деятельности</a:t>
            </a:r>
          </a:p>
          <a:p>
            <a:pPr marL="609600" indent="-609600" eaLnBrk="0" hangingPunct="0">
              <a:lnSpc>
                <a:spcPct val="90000"/>
              </a:lnSpc>
            </a:pPr>
            <a:r>
              <a:rPr lang="ru-RU" sz="3000" b="1">
                <a:solidFill>
                  <a:srgbClr val="068806"/>
                </a:solidFill>
                <a:latin typeface="Comic Sans MS" pitchFamily="66" charset="0"/>
              </a:rPr>
              <a:t>ребенка, перестраивает и</a:t>
            </a:r>
          </a:p>
          <a:p>
            <a:pPr marL="609600" indent="-609600" eaLnBrk="0" hangingPunct="0">
              <a:lnSpc>
                <a:spcPct val="90000"/>
              </a:lnSpc>
            </a:pPr>
            <a:r>
              <a:rPr lang="ru-RU" sz="3000" b="1">
                <a:solidFill>
                  <a:srgbClr val="068806"/>
                </a:solidFill>
                <a:latin typeface="Comic Sans MS" pitchFamily="66" charset="0"/>
              </a:rPr>
              <a:t>все другие познавательные </a:t>
            </a:r>
          </a:p>
          <a:p>
            <a:pPr marL="609600" indent="-609600" eaLnBrk="0" hangingPunct="0">
              <a:lnSpc>
                <a:spcPct val="90000"/>
              </a:lnSpc>
            </a:pPr>
            <a:r>
              <a:rPr lang="ru-RU" sz="3000" b="1">
                <a:solidFill>
                  <a:srgbClr val="068806"/>
                </a:solidFill>
                <a:latin typeface="Comic Sans MS" pitchFamily="66" charset="0"/>
              </a:rPr>
              <a:t>процессы: </a:t>
            </a:r>
            <a:r>
              <a:rPr lang="ru-RU" sz="3000" b="1">
                <a:solidFill>
                  <a:srgbClr val="068806"/>
                </a:solidFill>
                <a:latin typeface="Calibri"/>
              </a:rPr>
              <a:t>«</a:t>
            </a:r>
            <a:r>
              <a:rPr lang="ru-RU" sz="3000" b="1">
                <a:solidFill>
                  <a:srgbClr val="068806"/>
                </a:solidFill>
                <a:latin typeface="Comic Sans MS" pitchFamily="66" charset="0"/>
              </a:rPr>
              <a:t>Память в этом </a:t>
            </a:r>
          </a:p>
          <a:p>
            <a:pPr marL="609600" indent="-609600" eaLnBrk="0" hangingPunct="0">
              <a:lnSpc>
                <a:spcPct val="90000"/>
              </a:lnSpc>
            </a:pPr>
            <a:r>
              <a:rPr lang="ru-RU" sz="3000" b="1">
                <a:solidFill>
                  <a:srgbClr val="068806"/>
                </a:solidFill>
                <a:latin typeface="Comic Sans MS" pitchFamily="66" charset="0"/>
              </a:rPr>
              <a:t>возрасте становится </a:t>
            </a:r>
          </a:p>
          <a:p>
            <a:pPr marL="609600" indent="-609600" eaLnBrk="0" hangingPunct="0">
              <a:lnSpc>
                <a:spcPct val="90000"/>
              </a:lnSpc>
            </a:pPr>
            <a:r>
              <a:rPr lang="ru-RU" sz="3000" b="1">
                <a:solidFill>
                  <a:srgbClr val="068806"/>
                </a:solidFill>
                <a:latin typeface="Comic Sans MS" pitchFamily="66" charset="0"/>
              </a:rPr>
              <a:t>мыслящей, а восприятие</a:t>
            </a:r>
            <a:r>
              <a:rPr lang="ru-RU" sz="3000" b="1">
                <a:solidFill>
                  <a:srgbClr val="068806"/>
                </a:solidFill>
                <a:latin typeface="Calibri"/>
              </a:rPr>
              <a:t>—</a:t>
            </a:r>
            <a:r>
              <a:rPr lang="ru-RU" sz="3000" b="1">
                <a:solidFill>
                  <a:srgbClr val="068806"/>
                </a:solidFill>
                <a:latin typeface="Comic Sans MS" pitchFamily="66" charset="0"/>
              </a:rPr>
              <a:t> </a:t>
            </a:r>
          </a:p>
          <a:p>
            <a:pPr marL="609600" indent="-609600" eaLnBrk="0" hangingPunct="0">
              <a:lnSpc>
                <a:spcPct val="90000"/>
              </a:lnSpc>
            </a:pPr>
            <a:r>
              <a:rPr lang="ru-RU" sz="3000" b="1">
                <a:solidFill>
                  <a:srgbClr val="068806"/>
                </a:solidFill>
                <a:latin typeface="Comic Sans MS" pitchFamily="66" charset="0"/>
              </a:rPr>
              <a:t>думающим</a:t>
            </a:r>
            <a:r>
              <a:rPr lang="ru-RU" sz="3000" b="1">
                <a:solidFill>
                  <a:srgbClr val="068806"/>
                </a:solidFill>
                <a:latin typeface="Calibri"/>
              </a:rPr>
              <a:t>»</a:t>
            </a:r>
            <a:r>
              <a:rPr lang="ru-RU" sz="3000" b="1">
                <a:solidFill>
                  <a:srgbClr val="068806"/>
                </a:solidFill>
                <a:latin typeface="Comic Sans MS" pitchFamily="66" charset="0"/>
              </a:rPr>
              <a:t>.</a:t>
            </a:r>
          </a:p>
          <a:p>
            <a:pPr marL="609600" indent="-6096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ru-RU" sz="3000" b="1">
              <a:solidFill>
                <a:srgbClr val="06880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body" idx="1"/>
          </p:nvPr>
        </p:nvSpPr>
        <p:spPr>
          <a:xfrm>
            <a:off x="900113" y="1125538"/>
            <a:ext cx="7848600" cy="23336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smtClean="0"/>
              <a:t>   </a:t>
            </a:r>
            <a:r>
              <a:rPr lang="ru-RU" sz="2800" b="1" smtClean="0">
                <a:solidFill>
                  <a:srgbClr val="339933"/>
                </a:solidFill>
                <a:latin typeface="Comic Sans MS" pitchFamily="66" charset="0"/>
              </a:rPr>
              <a:t>Развитие произвольного поведения, которое проявляется в умении подчиняться правилам и требованиям взрослого, умении управлять собой, своим поведением.</a:t>
            </a:r>
            <a:r>
              <a:rPr lang="ru-RU" sz="2800" b="1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29699" name="Picture 3" descr="187-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3500438"/>
            <a:ext cx="5473700" cy="2965450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  <a:headEnd/>
            <a:tailEnd/>
          </a:ln>
        </p:spPr>
      </p:pic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1258888" y="476250"/>
            <a:ext cx="727233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ВОЛЕВАЯ  ГОТОВНОСТЬ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068638"/>
            <a:ext cx="8569325" cy="3760787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68806"/>
                </a:solidFill>
              </a:rPr>
              <a:t>· </a:t>
            </a: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Чёткий режим, организованность и порядок жизни и окружающей обстановки.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68806"/>
                </a:solidFill>
              </a:rPr>
              <a:t>· </a:t>
            </a: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Установление в семье правил поведения во всех видах деятельности.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68806"/>
                </a:solidFill>
              </a:rPr>
              <a:t>· </a:t>
            </a: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Постепенное усложнение требований и увеличение количества правил.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68806"/>
                </a:solidFill>
              </a:rPr>
              <a:t>· </a:t>
            </a: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Единство требований к детям со стороны всех взрослых.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68806"/>
                </a:solidFill>
              </a:rPr>
              <a:t>· </a:t>
            </a: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Справедливое отношение взрослых к детям.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068806"/>
                </a:solidFill>
              </a:rPr>
              <a:t>· </a:t>
            </a: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Положительный пример взрослых, их авторитет. </a:t>
            </a:r>
          </a:p>
        </p:txBody>
      </p:sp>
      <p:pic>
        <p:nvPicPr>
          <p:cNvPr id="30723" name="Picture 3" descr="mladsh_shkol_n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04813"/>
            <a:ext cx="3313112" cy="2393950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  <a:headEnd/>
            <a:tailEnd/>
          </a:ln>
        </p:spPr>
      </p:pic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4140200" y="476250"/>
            <a:ext cx="4321175" cy="1944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УСЛОВИЯ РАЗВИТИЯ </a:t>
            </a:r>
          </a:p>
          <a:p>
            <a:pPr algn="ctr"/>
            <a:r>
              <a:rPr lang="ru-RU" sz="2400" b="1" kern="1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ПРОИЗВОЛЬНОСТИ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4213" y="3660775"/>
            <a:ext cx="7848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0688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Понимать и принимать задачу, ее цель.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0688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Планировать свою деятельность.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0688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Подбирать средства для достижения цели.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0688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Преодолевать трудности, достигая результат.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0688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Оценивать результаты деятельности.</a:t>
            </a:r>
          </a:p>
          <a:p>
            <a:pPr marL="342900" indent="-342900">
              <a:buFontTx/>
              <a:buAutoNum type="arabicPeriod"/>
            </a:pPr>
            <a:r>
              <a:rPr lang="ru-RU" sz="2400" b="1">
                <a:solidFill>
                  <a:srgbClr val="0688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Принимать помощь взрослых при выполнении </a:t>
            </a:r>
          </a:p>
          <a:p>
            <a:pPr marL="342900" indent="-342900"/>
            <a:r>
              <a:rPr lang="ru-RU" sz="2400" b="1">
                <a:solidFill>
                  <a:srgbClr val="0688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задания.</a:t>
            </a:r>
          </a:p>
        </p:txBody>
      </p:sp>
      <p:pic>
        <p:nvPicPr>
          <p:cNvPr id="31747" name="Picture 3" descr="1305881246_kak-gotovit-uroki-s-rebenk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476250"/>
            <a:ext cx="4286250" cy="3038475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  <a:headEnd/>
            <a:tailEnd/>
          </a:ln>
        </p:spPr>
      </p:pic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1042988" y="835025"/>
            <a:ext cx="3024187" cy="208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УЧИТЬ </a:t>
            </a:r>
          </a:p>
          <a:p>
            <a:pPr algn="ctr"/>
            <a:r>
              <a:rPr lang="ru-RU" sz="2400" b="1" kern="1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УЧИТЬСЯ!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subTitle" idx="4294967295"/>
          </p:nvPr>
        </p:nvSpPr>
        <p:spPr>
          <a:xfrm>
            <a:off x="2843213" y="1628775"/>
            <a:ext cx="6121400" cy="518477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sz="2800" b="1" smtClean="0">
                <a:latin typeface="Times New Roman" pitchFamily="18" charset="0"/>
              </a:rPr>
              <a:t>	</a:t>
            </a: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Предполагает  принятие новой социальной позиции школьника, имеющего круг важных особенностей и прав, занимающего особое положение в обществе</a:t>
            </a:r>
            <a:r>
              <a:rPr lang="ru-RU" sz="2400" b="1" smtClean="0">
                <a:solidFill>
                  <a:srgbClr val="068806"/>
                </a:solidFill>
                <a:latin typeface="Times New Roman" pitchFamily="18" charset="0"/>
              </a:rPr>
              <a:t>.</a:t>
            </a:r>
          </a:p>
          <a:p>
            <a:pPr marL="609600" indent="-609600">
              <a:buFont typeface="Wingdings" pitchFamily="2" charset="2"/>
              <a:buNone/>
            </a:pPr>
            <a:endParaRPr lang="ru-RU" sz="2400" b="1" smtClean="0">
              <a:solidFill>
                <a:srgbClr val="068806"/>
              </a:solidFill>
              <a:latin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ru-RU" sz="2400" b="1" smtClean="0">
                <a:solidFill>
                  <a:srgbClr val="068806"/>
                </a:solidFill>
                <a:latin typeface="Times New Roman" pitchFamily="18" charset="0"/>
              </a:rPr>
              <a:t>	</a:t>
            </a:r>
            <a:r>
              <a:rPr lang="ru-RU" sz="2400" b="1" smtClean="0">
                <a:solidFill>
                  <a:srgbClr val="068806"/>
                </a:solidFill>
                <a:latin typeface="Comic Sans MS" pitchFamily="66" charset="0"/>
              </a:rPr>
              <a:t>Готовность этого типа выражается в отношении ребенка к школе, к учебной деятельности, к учителям, к самому себе.</a:t>
            </a:r>
          </a:p>
          <a:p>
            <a:pPr marL="609600" indent="-609600">
              <a:buFont typeface="Wingdings" pitchFamily="2" charset="2"/>
              <a:buNone/>
            </a:pPr>
            <a:endParaRPr lang="ru-RU" sz="2800" b="1" smtClean="0">
              <a:solidFill>
                <a:srgbClr val="068806"/>
              </a:solidFill>
              <a:latin typeface="Times New Roman" pitchFamily="18" charset="0"/>
            </a:endParaRPr>
          </a:p>
        </p:txBody>
      </p:sp>
      <p:pic>
        <p:nvPicPr>
          <p:cNvPr id="32771" name="Picture 3" descr="0a07919b1abd2979c68e85469b92e3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84313"/>
            <a:ext cx="3019425" cy="4762500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468313" y="476250"/>
            <a:ext cx="7920037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50000">
                      <a:srgbClr val="3366FF"/>
                    </a:gs>
                    <a:gs pos="100000">
                      <a:srgbClr val="0066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ЛИЧНОСТНАЯ ГОТОВНОСТЬ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431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Comic Sans MS</vt:lpstr>
      <vt:lpstr>Times New Roman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TJ</cp:lastModifiedBy>
  <cp:revision>7</cp:revision>
  <dcterms:created xsi:type="dcterms:W3CDTF">2012-08-01T11:30:26Z</dcterms:created>
  <dcterms:modified xsi:type="dcterms:W3CDTF">2013-08-20T16:44:42Z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138362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