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3240360"/>
          </a:xfrm>
        </p:spPr>
        <p:txBody>
          <a:bodyPr>
            <a:normAutofit/>
          </a:bodyPr>
          <a:lstStyle/>
          <a:p>
            <a:r>
              <a:rPr lang="ru-RU" b="1" dirty="0" smtClean="0"/>
              <a:t>Тема 2.</a:t>
            </a:r>
            <a:br>
              <a:rPr lang="ru-RU" b="1" dirty="0" smtClean="0"/>
            </a:br>
            <a:r>
              <a:rPr lang="ru-RU" b="1" dirty="0" smtClean="0"/>
              <a:t>Ограниченность экономических ресурсов и порождаемые ею проблемы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Ограниченность труда: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Число трудоспособных жителей строго фиксировано в любой момент.</a:t>
            </a:r>
          </a:p>
          <a:p>
            <a:r>
              <a:rPr lang="ru-RU" b="1" i="1" dirty="0" smtClean="0"/>
              <a:t>По физическим и умственным способностям, имеющимися навыками лишь только часть граждан пригодна для выполнения конкретных работ.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Ограниченность земли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ru-RU" b="1" dirty="0" smtClean="0"/>
              <a:t>Определяется географией страны;</a:t>
            </a:r>
          </a:p>
          <a:p>
            <a:r>
              <a:rPr lang="ru-RU" b="1" dirty="0" smtClean="0"/>
              <a:t>Количеством в ее недрах месторождений полезных ископаемых.</a:t>
            </a:r>
            <a:endParaRPr lang="ru-RU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Ограниченность капитала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r>
              <a:rPr lang="ru-RU" b="1" dirty="0" smtClean="0"/>
              <a:t>Определяется предыдущим развитием страны, тем какой производственный потенциал она накопила.</a:t>
            </a:r>
            <a:endParaRPr lang="ru-RU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223224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Ограниченность предпринимательской способности: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r>
              <a:rPr lang="ru-RU" b="1" dirty="0" smtClean="0"/>
              <a:t>Не каждый из нас может быть предпринимателем.</a:t>
            </a:r>
            <a:endParaRPr lang="ru-RU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Ограниченность ресурсов порождает: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/>
              <a:t>Возникновение права собственности;</a:t>
            </a:r>
          </a:p>
          <a:p>
            <a:r>
              <a:rPr lang="ru-RU" b="1" u="sng" dirty="0" smtClean="0"/>
              <a:t>Проблему выбора.</a:t>
            </a:r>
            <a:endParaRPr lang="ru-RU" b="1" u="sn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4. Собственность и ее основные виды. Юридические права на собственность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Собственность можно классифицировать по различным признакам: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u="sng" dirty="0" smtClean="0"/>
              <a:t>По форме присвоения</a:t>
            </a:r>
          </a:p>
          <a:p>
            <a:pPr marL="514350" indent="-514350"/>
            <a:r>
              <a:rPr lang="ru-RU" b="1" dirty="0" smtClean="0"/>
              <a:t>Индивидуальная (личное подсобное хозяйство);</a:t>
            </a:r>
          </a:p>
          <a:p>
            <a:pPr marL="514350" indent="-514350"/>
            <a:r>
              <a:rPr lang="ru-RU" b="1" dirty="0" smtClean="0"/>
              <a:t>Коллективная (кооперативы, акционерные производства);</a:t>
            </a:r>
          </a:p>
          <a:p>
            <a:pPr marL="514350" indent="-514350"/>
            <a:r>
              <a:rPr lang="ru-RU" b="1" dirty="0" smtClean="0"/>
              <a:t>Государственную (общегосударственная, муниципальная)</a:t>
            </a:r>
            <a:endParaRPr lang="ru-RU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2. По форме права собственности:</a:t>
            </a:r>
            <a:endParaRPr lang="ru-RU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Частную (юридические лица, предприятия, организации);</a:t>
            </a:r>
          </a:p>
          <a:p>
            <a:r>
              <a:rPr lang="ru-RU" b="1" dirty="0" smtClean="0"/>
              <a:t>Совместную;</a:t>
            </a:r>
          </a:p>
          <a:p>
            <a:r>
              <a:rPr lang="ru-RU" b="1" dirty="0" smtClean="0"/>
              <a:t>Государственную ( федеральные республики, муниципальные).</a:t>
            </a:r>
            <a:endParaRPr lang="ru-RU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3. По субъектам и объектам: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 объектам (продукты, рабочая сила, дома);</a:t>
            </a:r>
          </a:p>
          <a:p>
            <a:r>
              <a:rPr lang="ru-RU" b="1" dirty="0" smtClean="0"/>
              <a:t>По субъектам (отдельные граждане, группы, семьи).</a:t>
            </a:r>
            <a:endParaRPr lang="ru-RU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/>
              <a:t>Частная собственность</a:t>
            </a:r>
            <a:endParaRPr lang="ru-RU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/>
              <a:t>Все права и владения закреплены законом за одним человеком. Для выгоды или удобства индивидуальные предприниматели могут объединять свои собственности. В частной собственности могут быть дома, земля, личное имущество семей, разнообразные предприятия.</a:t>
            </a:r>
            <a:endParaRPr lang="ru-RU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/>
              <a:t>Муниципальная собственность</a:t>
            </a:r>
            <a:endParaRPr lang="ru-RU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/>
              <a:t>Имущество на праве собственности принадлежит городским и сельским поселениям, а также другим муниципальным образованиям. Здесь от имени муниципального образования реализацию прав собственности осуществляют органы местного самоуправления.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b="1" dirty="0" smtClean="0"/>
              <a:t>План: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fontScale="70000" lnSpcReduction="20000"/>
          </a:bodyPr>
          <a:lstStyle/>
          <a:p>
            <a:pPr marL="514350" indent="-514350" algn="l"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Основные потребности людей. Пирамида потребностей по </a:t>
            </a:r>
            <a:r>
              <a:rPr lang="ru-RU" b="1" dirty="0" err="1" smtClean="0">
                <a:solidFill>
                  <a:schemeClr val="tx1"/>
                </a:solidFill>
              </a:rPr>
              <a:t>Маслоу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 algn="l"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Причины возникновения экономической ограниченности природных ресурсов.</a:t>
            </a:r>
          </a:p>
          <a:p>
            <a:pPr marL="514350" indent="-514350" algn="l"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Ограниченность факторов производства и порождаемые ею проблемы.</a:t>
            </a:r>
          </a:p>
          <a:p>
            <a:pPr marL="514350" indent="-514350" algn="l"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Собственность и ее основные виды. Юридические права на собственность.</a:t>
            </a:r>
          </a:p>
          <a:p>
            <a:pPr marL="514350" indent="-514350" algn="l"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Факторные доходы.</a:t>
            </a:r>
          </a:p>
          <a:p>
            <a:pPr marL="514350" indent="-514350" algn="l"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Цена выбора. Методы определения выбора.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/>
              <a:t>Государственная собственность</a:t>
            </a:r>
            <a:endParaRPr lang="ru-RU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/>
              <a:t>Все объекты не только города, но и страны доступные для всех жителей. Медицинские центы, здания государственных органов и т.д.. Эти объекты закрепляются в государственной собственности, а управляют ими государственные служащие, которых на эти должности назначает президент.</a:t>
            </a:r>
            <a:endParaRPr lang="ru-RU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Юридические права на собственность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Право владения;</a:t>
            </a:r>
          </a:p>
          <a:p>
            <a:r>
              <a:rPr lang="ru-RU" b="1" dirty="0" smtClean="0"/>
              <a:t>Право пользования;</a:t>
            </a:r>
          </a:p>
          <a:p>
            <a:r>
              <a:rPr lang="ru-RU" b="1" dirty="0" smtClean="0"/>
              <a:t>Право управления;</a:t>
            </a:r>
          </a:p>
          <a:p>
            <a:r>
              <a:rPr lang="ru-RU" b="1" dirty="0" smtClean="0"/>
              <a:t>Право на доход;</a:t>
            </a:r>
          </a:p>
          <a:p>
            <a:r>
              <a:rPr lang="ru-RU" b="1" dirty="0" smtClean="0"/>
              <a:t>Право на «капитальную ценность» вещи;</a:t>
            </a:r>
          </a:p>
          <a:p>
            <a:r>
              <a:rPr lang="ru-RU" b="1" dirty="0" smtClean="0"/>
              <a:t>Право на безопасность;</a:t>
            </a:r>
          </a:p>
          <a:p>
            <a:r>
              <a:rPr lang="ru-RU" b="1" dirty="0" smtClean="0"/>
              <a:t>Право перехода вещи по наследству;</a:t>
            </a:r>
          </a:p>
          <a:p>
            <a:r>
              <a:rPr lang="ru-RU" b="1" dirty="0" smtClean="0"/>
              <a:t>Бессрочность;</a:t>
            </a:r>
          </a:p>
          <a:p>
            <a:r>
              <a:rPr lang="ru-RU" b="1" dirty="0" smtClean="0"/>
              <a:t>Запрещенность вредного использования;</a:t>
            </a:r>
          </a:p>
          <a:p>
            <a:r>
              <a:rPr lang="ru-RU" b="1" dirty="0" smtClean="0"/>
              <a:t>Ответственность в виде взыскания (в счет долга)</a:t>
            </a:r>
          </a:p>
          <a:p>
            <a:r>
              <a:rPr lang="ru-RU" b="1" dirty="0" smtClean="0"/>
              <a:t>Остаточный характер.</a:t>
            </a:r>
            <a:endParaRPr lang="ru-RU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5. Факторные доходы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b="1" dirty="0" smtClean="0"/>
              <a:t>Факторные доходы – вознаграждение, получаемое владельцами факторов производства за то, что они предоставляют их в пользование для организации текущего производства благ.</a:t>
            </a:r>
          </a:p>
          <a:p>
            <a:pPr>
              <a:buNone/>
            </a:pPr>
            <a:r>
              <a:rPr lang="ru-RU" b="1" dirty="0" smtClean="0"/>
              <a:t>Труд – заработная плата;</a:t>
            </a:r>
          </a:p>
          <a:p>
            <a:pPr>
              <a:buNone/>
            </a:pPr>
            <a:r>
              <a:rPr lang="ru-RU" b="1" dirty="0" smtClean="0"/>
              <a:t>Владелец земли – рента;</a:t>
            </a:r>
          </a:p>
          <a:p>
            <a:pPr>
              <a:buNone/>
            </a:pPr>
            <a:r>
              <a:rPr lang="ru-RU" b="1" dirty="0" smtClean="0"/>
              <a:t>Владелец капитала (зданий, сооружений) – часть прибыли;</a:t>
            </a:r>
          </a:p>
          <a:p>
            <a:pPr>
              <a:buNone/>
            </a:pPr>
            <a:r>
              <a:rPr lang="ru-RU" b="1" dirty="0" smtClean="0"/>
              <a:t>Владелец капитала – проценты.</a:t>
            </a:r>
            <a:endParaRPr lang="ru-RU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6. Цена выбора. Методы определения выбора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/>
              <a:t>Ограниченность ресурсов порождает проблему выбора. Люди всегда выбирают на что потратить ресурсы.</a:t>
            </a:r>
            <a:endParaRPr lang="ru-RU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Любой выбор имеет свою цену, которую называют: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Либо альтернативные издержки;</a:t>
            </a:r>
          </a:p>
          <a:p>
            <a:r>
              <a:rPr lang="ru-RU" b="1" i="1" dirty="0" smtClean="0"/>
              <a:t>Либо упущенная выгода;</a:t>
            </a:r>
          </a:p>
          <a:p>
            <a:r>
              <a:rPr lang="ru-RU" b="1" i="1" dirty="0" smtClean="0"/>
              <a:t>Либо цена выбора.</a:t>
            </a:r>
            <a:endParaRPr lang="ru-RU" b="1" i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Цена выбора – ценность для человека наиболее предпочтительного из благ, получение которых становится невозможным при избранном способе использования ограниченных ресурсов.</a:t>
            </a:r>
            <a:endParaRPr lang="ru-RU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Люди всегда отвечают на три главных вопроса в экономики:</a:t>
            </a:r>
            <a:endParaRPr lang="ru-RU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Что и в каком количестве производить?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Как производить?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Для кого производить?</a:t>
            </a:r>
            <a:endParaRPr lang="ru-RU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Методы определения выбора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 smtClean="0"/>
              <a:t>Традиционный </a:t>
            </a:r>
            <a:r>
              <a:rPr lang="ru-RU" b="1" dirty="0" smtClean="0"/>
              <a:t>– распределение производится на основе традиций, существующих в обществе;</a:t>
            </a:r>
          </a:p>
          <a:p>
            <a:r>
              <a:rPr lang="ru-RU" b="1" i="1" dirty="0" smtClean="0"/>
              <a:t>Централизованный </a:t>
            </a:r>
            <a:r>
              <a:rPr lang="ru-RU" dirty="0" smtClean="0"/>
              <a:t>– </a:t>
            </a:r>
            <a:r>
              <a:rPr lang="ru-RU" b="1" dirty="0" smtClean="0"/>
              <a:t>распределение производится из центрального органа управления экономикой;</a:t>
            </a:r>
          </a:p>
          <a:p>
            <a:r>
              <a:rPr lang="ru-RU" b="1" i="1" dirty="0" smtClean="0"/>
              <a:t>Рыночный</a:t>
            </a:r>
            <a:r>
              <a:rPr lang="ru-RU" dirty="0" smtClean="0"/>
              <a:t> </a:t>
            </a:r>
            <a:r>
              <a:rPr lang="ru-RU" b="1" dirty="0" smtClean="0"/>
              <a:t>– распределение на основе рыночного механизма.</a:t>
            </a:r>
          </a:p>
          <a:p>
            <a:pPr>
              <a:buNone/>
            </a:pPr>
            <a:r>
              <a:rPr lang="ru-RU" b="1" i="1" u="sng" dirty="0" smtClean="0"/>
              <a:t>В большинстве стран преобладает рыночный механизм.</a:t>
            </a:r>
            <a:endParaRPr lang="ru-RU" b="1" i="1" u="sng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592888" cy="1752600"/>
          </a:xfrm>
        </p:spPr>
        <p:txBody>
          <a:bodyPr>
            <a:normAutofit/>
          </a:bodyPr>
          <a:lstStyle/>
          <a:p>
            <a:pPr algn="r"/>
            <a:r>
              <a:rPr lang="ru-RU" b="1" dirty="0" smtClean="0">
                <a:solidFill>
                  <a:schemeClr val="tx1"/>
                </a:solidFill>
              </a:rPr>
              <a:t>Презентацию подготовила учитель экономики – МБОУ СОШ №5 г.Кашин </a:t>
            </a:r>
          </a:p>
          <a:p>
            <a:pPr algn="r"/>
            <a:r>
              <a:rPr lang="ru-RU" b="1" dirty="0" err="1" smtClean="0">
                <a:solidFill>
                  <a:schemeClr val="tx1"/>
                </a:solidFill>
              </a:rPr>
              <a:t>Данильчук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Анжелика</a:t>
            </a:r>
            <a:r>
              <a:rPr lang="ru-RU" b="1" dirty="0" smtClean="0">
                <a:solidFill>
                  <a:schemeClr val="tx1"/>
                </a:solidFill>
              </a:rPr>
              <a:t> Александровна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1. Основные потребности людей. Пирамида потребностей по </a:t>
            </a:r>
            <a:r>
              <a:rPr lang="ru-RU" b="1" dirty="0" err="1" smtClean="0"/>
              <a:t>Маслоу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pPr algn="just">
              <a:buNone/>
            </a:pPr>
            <a:r>
              <a:rPr lang="ru-RU" b="1" i="1" dirty="0" smtClean="0"/>
              <a:t>Первой задачей экономики является удовлетворение основных нужд. </a:t>
            </a:r>
          </a:p>
          <a:p>
            <a:pPr algn="just">
              <a:buNone/>
            </a:pPr>
            <a:r>
              <a:rPr lang="ru-RU" b="1" i="1" dirty="0" smtClean="0"/>
              <a:t>Именно они являются основной формирования конкретных потребностей людей.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Основные жизненные потребности людей: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Пища;</a:t>
            </a:r>
          </a:p>
          <a:p>
            <a:r>
              <a:rPr lang="ru-RU" b="1" dirty="0" smtClean="0"/>
              <a:t>Одежда;</a:t>
            </a:r>
          </a:p>
          <a:p>
            <a:r>
              <a:rPr lang="ru-RU" b="1" dirty="0" smtClean="0"/>
              <a:t>Жилье;</a:t>
            </a:r>
          </a:p>
          <a:p>
            <a:r>
              <a:rPr lang="ru-RU" b="1" dirty="0" smtClean="0"/>
              <a:t>Лечение;</a:t>
            </a:r>
          </a:p>
          <a:p>
            <a:r>
              <a:rPr lang="ru-RU" b="1" dirty="0" smtClean="0"/>
              <a:t>Безопасность.</a:t>
            </a:r>
          </a:p>
          <a:p>
            <a:pPr>
              <a:buNone/>
            </a:pPr>
            <a:r>
              <a:rPr lang="ru-RU" b="1" dirty="0" smtClean="0"/>
              <a:t>Все они нужны для простого выживания.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Пирамида потребностей по </a:t>
            </a:r>
            <a:r>
              <a:rPr lang="ru-RU" b="1" dirty="0" err="1" smtClean="0"/>
              <a:t>Маслоу</a:t>
            </a:r>
            <a:r>
              <a:rPr lang="ru-RU" b="1" dirty="0" smtClean="0"/>
              <a:t>.</a:t>
            </a:r>
            <a:endParaRPr lang="ru-RU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628800"/>
            <a:ext cx="6336704" cy="4536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548680"/>
            <a:ext cx="7772400" cy="20882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2. Причины возникновения экономической ограниченности природных ресурсов.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212976"/>
            <a:ext cx="8424936" cy="17526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Перед экономикой стоит сложная задача:</a:t>
            </a:r>
          </a:p>
          <a:p>
            <a:r>
              <a:rPr lang="ru-RU" b="1" i="1" u="sng" dirty="0" smtClean="0">
                <a:solidFill>
                  <a:schemeClr val="tx1"/>
                </a:solidFill>
              </a:rPr>
              <a:t>Круг потребностей людей шире, чем набор физиологических условий существования.</a:t>
            </a:r>
            <a:endParaRPr lang="ru-RU" b="1" i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 ограниченностью ресурсов человечество столкнулось еще на заре истории</a:t>
            </a:r>
            <a:endParaRPr lang="ru-RU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060848"/>
            <a:ext cx="7992888" cy="3406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4. Ограниченность факторов производства и порождаемые ею проблемы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996952"/>
            <a:ext cx="8280920" cy="295232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Ограниченность – недостаточность объема имеющихся ресурсов всех видов для производства того количества благ, которое люди хотели бы получить.</a:t>
            </a:r>
          </a:p>
          <a:p>
            <a:pPr algn="just"/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Ограниченность – явление всеохватывающее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06490"/>
          </a:xfrm>
        </p:spPr>
        <p:txBody>
          <a:bodyPr>
            <a:normAutofit/>
          </a:bodyPr>
          <a:lstStyle/>
          <a:p>
            <a:r>
              <a:rPr lang="ru-RU" b="1" dirty="0" smtClean="0"/>
              <a:t>Ограниченность факторов производства и производимых с их помощью благ является главной проблемой экономики</a:t>
            </a:r>
            <a:endParaRPr lang="ru-RU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732</Words>
  <Application>Microsoft Office PowerPoint</Application>
  <PresentationFormat>Экран (4:3)</PresentationFormat>
  <Paragraphs>97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Тема 2. Ограниченность экономических ресурсов и порождаемые ею проблемы</vt:lpstr>
      <vt:lpstr>План:</vt:lpstr>
      <vt:lpstr>1. Основные потребности людей. Пирамида потребностей по Маслоу.</vt:lpstr>
      <vt:lpstr>Основные жизненные потребности людей:</vt:lpstr>
      <vt:lpstr>Пирамида потребностей по Маслоу.</vt:lpstr>
      <vt:lpstr>2. Причины возникновения экономической ограниченности природных ресурсов.</vt:lpstr>
      <vt:lpstr>С ограниченностью ресурсов человечество столкнулось еще на заре истории</vt:lpstr>
      <vt:lpstr>4. Ограниченность факторов производства и порождаемые ею проблемы</vt:lpstr>
      <vt:lpstr>Ограниченность факторов производства и производимых с их помощью благ является главной проблемой экономики</vt:lpstr>
      <vt:lpstr>Ограниченность труда:</vt:lpstr>
      <vt:lpstr>Ограниченность земли:</vt:lpstr>
      <vt:lpstr>Ограниченность капитала:</vt:lpstr>
      <vt:lpstr>Ограниченность предпринимательской способности: </vt:lpstr>
      <vt:lpstr>Ограниченность ресурсов порождает:</vt:lpstr>
      <vt:lpstr>4. Собственность и ее основные виды. Юридические права на собственность</vt:lpstr>
      <vt:lpstr>2. По форме права собственности:</vt:lpstr>
      <vt:lpstr>3. По субъектам и объектам: </vt:lpstr>
      <vt:lpstr>Частная собственность</vt:lpstr>
      <vt:lpstr>Муниципальная собственность</vt:lpstr>
      <vt:lpstr>Государственная собственность</vt:lpstr>
      <vt:lpstr>Юридические права на собственность</vt:lpstr>
      <vt:lpstr>5. Факторные доходы</vt:lpstr>
      <vt:lpstr>6. Цена выбора. Методы определения выбора.</vt:lpstr>
      <vt:lpstr>Любой выбор имеет свою цену, которую называют:</vt:lpstr>
      <vt:lpstr>Слайд 25</vt:lpstr>
      <vt:lpstr>Люди всегда отвечают на три главных вопроса в экономики:</vt:lpstr>
      <vt:lpstr>Методы определения выбора: </vt:lpstr>
      <vt:lpstr>Спасибо за внимание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Ограниченность экономических ресурсов и порождаемые ею проблемы</dc:title>
  <dc:creator>User</dc:creator>
  <cp:lastModifiedBy>User</cp:lastModifiedBy>
  <cp:revision>6</cp:revision>
  <dcterms:created xsi:type="dcterms:W3CDTF">2014-09-29T05:14:05Z</dcterms:created>
  <dcterms:modified xsi:type="dcterms:W3CDTF">2014-09-29T06:09:40Z</dcterms:modified>
</cp:coreProperties>
</file>