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108012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Летний учебный календарь.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59" y="4149080"/>
            <a:ext cx="8008811" cy="1368152"/>
          </a:xfrm>
        </p:spPr>
        <p:txBody>
          <a:bodyPr>
            <a:normAutofit/>
          </a:bodyPr>
          <a:lstStyle/>
          <a:p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Вниманию взрослых и детей предлагаются интересные, компактные, легко выполнимые задания, развивающие внимание и логическое мышление. Задания соответствуют программному материалу по русскому языку и математике, изученному в 1 классе</a:t>
            </a:r>
            <a:r>
              <a:rPr lang="ru-RU" sz="16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     </a:t>
            </a:r>
            <a:r>
              <a:rPr lang="ru-RU" sz="16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распределены на каждый день летних каникул. По желанию ребят задания могут выполняться в любом порядке или тематическому блоку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6136" y="5517232"/>
            <a:ext cx="2824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Материал подготовила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Васильева Ольга Анатольевна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:\1_БАЗА ДАННЫХ\7_ПОРТФОЛИО_УЧЕНИКОВ_1_2_Г_\1_ФОТО_ВСЕ\1_КЛАСС\1_2 сентября_2013\Photo - Группа 1 -Г- класса школы №709 (2013-2014гг) (4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268760"/>
            <a:ext cx="4159638" cy="27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6296" y="332656"/>
            <a:ext cx="1478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Июнь 2013г.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5" y="764704"/>
          <a:ext cx="8352930" cy="576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4310"/>
                <a:gridCol w="2784310"/>
                <a:gridCol w="2784310"/>
              </a:tblGrid>
              <a:tr h="29532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074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5576" y="764704"/>
            <a:ext cx="2327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25 июня                          вторник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764704"/>
            <a:ext cx="2295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26 июня                               среда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764704"/>
            <a:ext cx="2351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27 июня                            четверг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124744"/>
            <a:ext cx="2827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Отметь </a:t>
            </a:r>
            <a:r>
              <a:rPr lang="ru-RU" sz="1400" dirty="0" err="1" smtClean="0">
                <a:latin typeface="Times New Roman"/>
                <a:cs typeface="Times New Roman"/>
              </a:rPr>
              <a:t>√</a:t>
            </a:r>
            <a:r>
              <a:rPr lang="ru-RU" sz="1400" dirty="0" smtClean="0">
                <a:latin typeface="Times New Roman"/>
                <a:cs typeface="Times New Roman"/>
              </a:rPr>
              <a:t> верные утверждения.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5856" y="1124744"/>
            <a:ext cx="2725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Заполни схему и реши задачу.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2160" y="1124744"/>
            <a:ext cx="1181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Вычисли.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0152" y="1412776"/>
            <a:ext cx="21611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 кг + 2 кг – 4 кг =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 л – 7 л + 6 л =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3см + 5 см – 6 см + 7 см =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 дм – 4 дм + 5 дм =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52320" y="1484784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236296" y="1700808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028384" y="1916832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96336" y="2132856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940152" y="3068960"/>
            <a:ext cx="29340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6см * 5см * 1см * 4см = 4 см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70дм * 40дм * 30дм * 50дм = 10 дм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12160" y="2492896"/>
            <a:ext cx="2324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Вставь вместо звёздочек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знаки «+» или «-».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03848" y="1484784"/>
            <a:ext cx="28069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Максим прочитал за месяц 8 книг,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Петя 5 книг.  На сколько книг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меньше прочитал Петя, чем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Максим?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491880" y="2852936"/>
            <a:ext cx="20882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Левая круглая скобка 19"/>
          <p:cNvSpPr/>
          <p:nvPr/>
        </p:nvSpPr>
        <p:spPr>
          <a:xfrm rot="5400000">
            <a:off x="4463880" y="1736920"/>
            <a:ext cx="144000" cy="2088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491880" y="3284984"/>
            <a:ext cx="1188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Левая круглая скобка 25"/>
          <p:cNvSpPr/>
          <p:nvPr/>
        </p:nvSpPr>
        <p:spPr>
          <a:xfrm rot="5400000">
            <a:off x="4013880" y="2618968"/>
            <a:ext cx="144000" cy="1188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Левая круглая скобка 26"/>
          <p:cNvSpPr/>
          <p:nvPr/>
        </p:nvSpPr>
        <p:spPr>
          <a:xfrm rot="16200000" flipV="1">
            <a:off x="5076016" y="2492936"/>
            <a:ext cx="144000" cy="864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3203848" y="2636912"/>
            <a:ext cx="389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03848" y="3068960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5536" y="1556792"/>
            <a:ext cx="285187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Число изменится, если из него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вычесть ноль.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 любого числа можно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вычесть 0.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 нуля можно вычесть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любое число.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 к любому числу прибавить 0,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 получится 0.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619672" y="1844824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331640" y="2276872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619672" y="2708920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763688" y="3140968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467544" y="3789040"/>
            <a:ext cx="25327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Выбери правильную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характеристику звука. Обведи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правильный ответ.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75856" y="3789040"/>
            <a:ext cx="26537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Отметь цифрами номера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предложений, чтобы получился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связный текст.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12160" y="3789040"/>
            <a:ext cx="256121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Соедини стрелками пары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звонких и глухих согласных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звуков.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72200" y="4797152"/>
            <a:ext cx="13115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            [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[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[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              [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03848" y="4653136"/>
            <a:ext cx="276787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В пруду плавают лебеди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уточки.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Ребята и взрослые любуются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красивыми птицами.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В зелёном парке большой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пруд.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3347864" y="4725144"/>
            <a:ext cx="216000" cy="216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3347864" y="5301208"/>
            <a:ext cx="216000" cy="216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347864" y="5949280"/>
            <a:ext cx="216000" cy="216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95536" y="4653136"/>
            <a:ext cx="288104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согласный, звонки, мягкий;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согласный, глухой, твёрдый;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согласный, звонкий, твёрдый.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1   2   3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к'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согласный, звонкий, мягкий;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к'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согласный, глухой, мягкий;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к'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согласный, звонкий, твёрдый.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1   2   3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08304" y="332656"/>
            <a:ext cx="1478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Июнь 2013г.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5" y="764704"/>
          <a:ext cx="8352930" cy="576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4310"/>
                <a:gridCol w="2784310"/>
                <a:gridCol w="2784310"/>
              </a:tblGrid>
              <a:tr h="29532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074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764704"/>
            <a:ext cx="23535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28 июня                          пятница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764704"/>
            <a:ext cx="230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29 июня                          суббота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764704"/>
            <a:ext cx="2340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30 июня                     воскресенье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052736"/>
            <a:ext cx="2647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Назови компоненты каждого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 уравнений. Реши.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1700808"/>
            <a:ext cx="12234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60 - Х = 40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 =</a:t>
            </a:r>
          </a:p>
          <a:p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Х =                 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700808"/>
            <a:ext cx="12234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 - 3 = 6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 =</a:t>
            </a:r>
          </a:p>
          <a:p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Х =                 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5856" y="1052736"/>
            <a:ext cx="2251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Раскрась треугольники.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995936" y="1916832"/>
            <a:ext cx="540000" cy="5400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>
            <a:off x="5220072" y="2996952"/>
            <a:ext cx="576000" cy="54000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Цилиндр 12"/>
          <p:cNvSpPr/>
          <p:nvPr/>
        </p:nvSpPr>
        <p:spPr>
          <a:xfrm>
            <a:off x="4644008" y="2420888"/>
            <a:ext cx="540000" cy="540000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омб 13"/>
          <p:cNvSpPr/>
          <p:nvPr/>
        </p:nvSpPr>
        <p:spPr>
          <a:xfrm>
            <a:off x="3419872" y="1628800"/>
            <a:ext cx="540000" cy="540000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ильный пятиугольник 14"/>
          <p:cNvSpPr/>
          <p:nvPr/>
        </p:nvSpPr>
        <p:spPr>
          <a:xfrm>
            <a:off x="4572000" y="1556792"/>
            <a:ext cx="540000" cy="540000"/>
          </a:xfrm>
          <a:prstGeom prst="pent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flipV="1">
            <a:off x="3275856" y="3068960"/>
            <a:ext cx="540000" cy="5400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данные 16"/>
          <p:cNvSpPr/>
          <p:nvPr/>
        </p:nvSpPr>
        <p:spPr>
          <a:xfrm flipV="1">
            <a:off x="3923928" y="2708920"/>
            <a:ext cx="540000" cy="540000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220072" y="1844824"/>
            <a:ext cx="540000" cy="54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Скругленная соединительная линия 20"/>
          <p:cNvCxnSpPr/>
          <p:nvPr/>
        </p:nvCxnSpPr>
        <p:spPr>
          <a:xfrm rot="16200000" flipH="1">
            <a:off x="3275856" y="2132856"/>
            <a:ext cx="540000" cy="540000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/>
          <p:nvPr/>
        </p:nvCxnSpPr>
        <p:spPr>
          <a:xfrm flipV="1">
            <a:off x="4283968" y="3356992"/>
            <a:ext cx="540000" cy="180000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012160" y="1052736"/>
            <a:ext cx="2380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Продолжи ряд чисел,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нарушая закономерности.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6012160" y="1700808"/>
          <a:ext cx="2633065" cy="213360"/>
        </p:xfrm>
        <a:graphic>
          <a:graphicData uri="http://schemas.openxmlformats.org/drawingml/2006/table">
            <a:tbl>
              <a:tblPr/>
              <a:tblGrid>
                <a:gridCol w="187940"/>
                <a:gridCol w="188575"/>
                <a:gridCol w="187940"/>
                <a:gridCol w="187940"/>
                <a:gridCol w="187940"/>
                <a:gridCol w="187940"/>
                <a:gridCol w="188575"/>
                <a:gridCol w="187940"/>
                <a:gridCol w="187940"/>
                <a:gridCol w="187940"/>
                <a:gridCol w="187940"/>
                <a:gridCol w="187940"/>
                <a:gridCol w="188575"/>
                <a:gridCol w="187940"/>
              </a:tblGrid>
              <a:tr h="17526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6012160" y="2132856"/>
          <a:ext cx="2633065" cy="213360"/>
        </p:xfrm>
        <a:graphic>
          <a:graphicData uri="http://schemas.openxmlformats.org/drawingml/2006/table">
            <a:tbl>
              <a:tblPr/>
              <a:tblGrid>
                <a:gridCol w="187940"/>
                <a:gridCol w="188575"/>
                <a:gridCol w="187940"/>
                <a:gridCol w="187940"/>
                <a:gridCol w="187940"/>
                <a:gridCol w="187940"/>
                <a:gridCol w="188575"/>
                <a:gridCol w="187940"/>
                <a:gridCol w="187940"/>
                <a:gridCol w="187940"/>
                <a:gridCol w="187940"/>
                <a:gridCol w="187940"/>
                <a:gridCol w="188575"/>
                <a:gridCol w="187940"/>
              </a:tblGrid>
              <a:tr h="175260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6012160" y="2564904"/>
          <a:ext cx="2633065" cy="213360"/>
        </p:xfrm>
        <a:graphic>
          <a:graphicData uri="http://schemas.openxmlformats.org/drawingml/2006/table">
            <a:tbl>
              <a:tblPr/>
              <a:tblGrid>
                <a:gridCol w="187940"/>
                <a:gridCol w="188575"/>
                <a:gridCol w="187940"/>
                <a:gridCol w="187940"/>
                <a:gridCol w="187940"/>
                <a:gridCol w="187940"/>
                <a:gridCol w="188575"/>
                <a:gridCol w="187940"/>
                <a:gridCol w="187940"/>
                <a:gridCol w="187940"/>
                <a:gridCol w="187940"/>
                <a:gridCol w="187940"/>
                <a:gridCol w="188575"/>
                <a:gridCol w="187940"/>
              </a:tblGrid>
              <a:tr h="175260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467544" y="3789040"/>
            <a:ext cx="2795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Найди ошибки. Объясни.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Запиши предложение без ошибок.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7544" y="4437112"/>
            <a:ext cx="2751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ребята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серёжа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миша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ходили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гулят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рощю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12160" y="3789040"/>
            <a:ext cx="1971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Разгадай  ребусы.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im2-tub-ru.yandex.net/i?id=234818233-2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221088"/>
            <a:ext cx="590400" cy="720000"/>
          </a:xfrm>
          <a:prstGeom prst="rect">
            <a:avLst/>
          </a:prstGeom>
          <a:noFill/>
        </p:spPr>
      </p:pic>
      <p:pic>
        <p:nvPicPr>
          <p:cNvPr id="32" name="Picture 6" descr="http://im2-tub-ru.yandex.net/i?id=12107234-0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5373216"/>
            <a:ext cx="734400" cy="720000"/>
          </a:xfrm>
          <a:prstGeom prst="rect">
            <a:avLst/>
          </a:prstGeom>
          <a:noFill/>
        </p:spPr>
      </p:pic>
      <p:pic>
        <p:nvPicPr>
          <p:cNvPr id="33" name="Picture 4" descr="http://im7-tub-ru.yandex.net/i?id=76598417-6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4221088"/>
            <a:ext cx="638400" cy="720000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6012160" y="4941168"/>
            <a:ext cx="992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68344" y="4941168"/>
            <a:ext cx="992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44208" y="6165304"/>
            <a:ext cx="992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75856" y="3789040"/>
            <a:ext cx="278422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Спиши текст. Подчеркни в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первом предложении согласные,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во втором гласные буквы.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03848" y="4725144"/>
            <a:ext cx="27910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На небе появилось солнце.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Проснулись и запели птицы. Дует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тёплый ветерок.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36296" y="332656"/>
            <a:ext cx="1478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Июнь 2013г.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5" y="764704"/>
          <a:ext cx="8352930" cy="576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4310"/>
                <a:gridCol w="2784310"/>
                <a:gridCol w="2784310"/>
              </a:tblGrid>
              <a:tr h="29532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07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764704"/>
            <a:ext cx="230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1 июня                            суббота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764704"/>
            <a:ext cx="22640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2 июня                     воскресенье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2160" y="764704"/>
            <a:ext cx="2320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3 июня                     понедельник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1124744"/>
            <a:ext cx="2188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Вспомни состав числа.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5856" y="1124744"/>
            <a:ext cx="2626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Раскрась четырёхугольники.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2160" y="1124744"/>
            <a:ext cx="2616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Замени число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суммой одинаковых слагаемых.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1115616" y="1628800"/>
            <a:ext cx="1080000" cy="1800000"/>
            <a:chOff x="2064" y="1221"/>
            <a:chExt cx="1464" cy="2769"/>
          </a:xfrm>
        </p:grpSpPr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2073" y="1767"/>
              <a:ext cx="1455" cy="2223"/>
              <a:chOff x="2229" y="7782"/>
              <a:chExt cx="1455" cy="2223"/>
            </a:xfrm>
          </p:grpSpPr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2241" y="7782"/>
                <a:ext cx="1440" cy="2223"/>
                <a:chOff x="2241" y="8040"/>
                <a:chExt cx="1440" cy="1914"/>
              </a:xfrm>
            </p:grpSpPr>
            <p:sp>
              <p:nvSpPr>
                <p:cNvPr id="1030" name="Rectangle 6"/>
                <p:cNvSpPr>
                  <a:spLocks noChangeArrowheads="1"/>
                </p:cNvSpPr>
                <p:nvPr/>
              </p:nvSpPr>
              <p:spPr bwMode="auto">
                <a:xfrm>
                  <a:off x="2241" y="8040"/>
                  <a:ext cx="1440" cy="1914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1600"/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auto">
                <a:xfrm>
                  <a:off x="2955" y="8055"/>
                  <a:ext cx="6" cy="1899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1600"/>
                </a:p>
              </p:txBody>
            </p:sp>
          </p:grp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>
                <a:off x="2235" y="8205"/>
                <a:ext cx="144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600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auto">
              <a:xfrm>
                <a:off x="2229" y="8661"/>
                <a:ext cx="144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600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auto">
              <a:xfrm>
                <a:off x="2229" y="9111"/>
                <a:ext cx="144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600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auto">
              <a:xfrm>
                <a:off x="2244" y="9576"/>
                <a:ext cx="144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600"/>
              </a:p>
            </p:txBody>
          </p:sp>
        </p:grp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2064" y="1221"/>
              <a:ext cx="1464" cy="534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4067944" y="198884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419872" y="1628800"/>
            <a:ext cx="540000" cy="5400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араллелограмм 23"/>
          <p:cNvSpPr/>
          <p:nvPr/>
        </p:nvSpPr>
        <p:spPr>
          <a:xfrm>
            <a:off x="4067944" y="2996952"/>
            <a:ext cx="540000" cy="540000"/>
          </a:xfrm>
          <a:prstGeom prst="parallelogram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3419872" y="2492896"/>
            <a:ext cx="540000" cy="540000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Куб 25"/>
          <p:cNvSpPr/>
          <p:nvPr/>
        </p:nvSpPr>
        <p:spPr>
          <a:xfrm>
            <a:off x="4716016" y="1556792"/>
            <a:ext cx="540000" cy="5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Трапеция 26"/>
          <p:cNvSpPr/>
          <p:nvPr/>
        </p:nvSpPr>
        <p:spPr>
          <a:xfrm>
            <a:off x="5292080" y="1844824"/>
            <a:ext cx="540000" cy="540000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4644008" y="2420888"/>
            <a:ext cx="540000" cy="54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ый треугольник 28"/>
          <p:cNvSpPr/>
          <p:nvPr/>
        </p:nvSpPr>
        <p:spPr>
          <a:xfrm>
            <a:off x="3347864" y="3068960"/>
            <a:ext cx="540000" cy="54000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авильный пятиугольник 29"/>
          <p:cNvSpPr/>
          <p:nvPr/>
        </p:nvSpPr>
        <p:spPr>
          <a:xfrm>
            <a:off x="5292080" y="2564904"/>
            <a:ext cx="540000" cy="540000"/>
          </a:xfrm>
          <a:prstGeom prst="pent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омб 30"/>
          <p:cNvSpPr/>
          <p:nvPr/>
        </p:nvSpPr>
        <p:spPr>
          <a:xfrm>
            <a:off x="4788024" y="3068960"/>
            <a:ext cx="540000" cy="540000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012160" y="1700808"/>
            <a:ext cx="266451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 = ___ + 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 = ___ + ___ + 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 = ___ + ___ + ___ + ___ + 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 = ___ + ___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60 = ___ + ___ + 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80 = ___ + ___ + ___ + 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100 = ___ + 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40 = ___ + 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90 = ___ + ___ + 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7565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7544" y="3789040"/>
            <a:ext cx="2506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Прочитай предложение.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Поставь в словах ударение.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544" y="4437112"/>
            <a:ext cx="27363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В ветвях поют, трещат, кричат разные птицы, стучат дятлы.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12160" y="3789040"/>
            <a:ext cx="2451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Добавь к словам Ь.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Запиши получившиеся слова.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56176" y="4365104"/>
            <a:ext cx="23042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угол 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брат 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ел ____________________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шест 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 ____________________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стал 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мел 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дал ____________________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03848" y="3789040"/>
            <a:ext cx="25748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Подчеркни в словах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сог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ласные буквы, которые обозна-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чают твёрдый согласный звук.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75856" y="4725144"/>
            <a:ext cx="2632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Ученик, школа, девочка,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Москва, столица, яблоко,  ёжик.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6296" y="332656"/>
            <a:ext cx="1478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Июнь 2013г.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5" y="764704"/>
          <a:ext cx="8352930" cy="576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4310"/>
                <a:gridCol w="2784310"/>
                <a:gridCol w="2784310"/>
              </a:tblGrid>
              <a:tr h="29532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07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764704"/>
            <a:ext cx="2327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4 июня                            вторник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764704"/>
            <a:ext cx="2295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5 июня                                 среда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764704"/>
            <a:ext cx="2389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6 июня                               четверг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84168" y="1124744"/>
            <a:ext cx="19459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Найди вычитаемое.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8224" y="1484784"/>
            <a:ext cx="124264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6 - ___ = 4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6 - ___ = 2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6 - ___ = 5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6 - ___ = 3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6 - ___ = 6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60 - ____ = 40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60 - ____= 20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60 - ____= 50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60 - ____= 30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1196752"/>
            <a:ext cx="2238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Найди целое или часть.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11560" y="1916832"/>
            <a:ext cx="20882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Левая круглая скобка 14"/>
          <p:cNvSpPr/>
          <p:nvPr/>
        </p:nvSpPr>
        <p:spPr>
          <a:xfrm rot="5400000">
            <a:off x="1583560" y="800816"/>
            <a:ext cx="144000" cy="2088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Левая круглая скобка 15"/>
          <p:cNvSpPr/>
          <p:nvPr/>
        </p:nvSpPr>
        <p:spPr>
          <a:xfrm rot="5400000">
            <a:off x="1583560" y="1808928"/>
            <a:ext cx="144000" cy="2088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11560" y="2924944"/>
            <a:ext cx="20882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467544" y="2348880"/>
          <a:ext cx="2633065" cy="182880"/>
        </p:xfrm>
        <a:graphic>
          <a:graphicData uri="http://schemas.openxmlformats.org/drawingml/2006/table">
            <a:tbl>
              <a:tblPr/>
              <a:tblGrid>
                <a:gridCol w="187940"/>
                <a:gridCol w="188575"/>
                <a:gridCol w="187940"/>
                <a:gridCol w="187940"/>
                <a:gridCol w="187940"/>
                <a:gridCol w="187940"/>
                <a:gridCol w="188575"/>
                <a:gridCol w="187940"/>
                <a:gridCol w="187940"/>
                <a:gridCol w="187940"/>
                <a:gridCol w="187940"/>
                <a:gridCol w="187940"/>
                <a:gridCol w="188575"/>
                <a:gridCol w="187940"/>
              </a:tblGrid>
              <a:tr h="175260"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467544" y="3284984"/>
          <a:ext cx="2633065" cy="182880"/>
        </p:xfrm>
        <a:graphic>
          <a:graphicData uri="http://schemas.openxmlformats.org/drawingml/2006/table">
            <a:tbl>
              <a:tblPr/>
              <a:tblGrid>
                <a:gridCol w="187940"/>
                <a:gridCol w="188575"/>
                <a:gridCol w="187940"/>
                <a:gridCol w="187940"/>
                <a:gridCol w="187940"/>
                <a:gridCol w="187940"/>
                <a:gridCol w="188575"/>
                <a:gridCol w="187940"/>
                <a:gridCol w="187940"/>
                <a:gridCol w="187940"/>
                <a:gridCol w="187940"/>
                <a:gridCol w="187940"/>
                <a:gridCol w="188575"/>
                <a:gridCol w="187940"/>
              </a:tblGrid>
              <a:tr h="175260"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4" name="Прямая соединительная линия 23"/>
          <p:cNvCxnSpPr/>
          <p:nvPr/>
        </p:nvCxnSpPr>
        <p:spPr>
          <a:xfrm>
            <a:off x="1259632" y="1844824"/>
            <a:ext cx="0" cy="14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979712" y="1844824"/>
            <a:ext cx="0" cy="14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331640" y="2852936"/>
            <a:ext cx="0" cy="14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835696" y="2852936"/>
            <a:ext cx="0" cy="14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75656" y="155679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5576" y="191683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47664" y="191683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95736" y="191683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47664" y="256490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75656" y="292494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99592" y="292494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051720" y="292494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03848" y="1052736"/>
            <a:ext cx="268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Заполни схему и реши задачу.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03848" y="1412776"/>
            <a:ext cx="26920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клумбе расцвели 60 астр.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 них 20 астр белого, 10 астр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розового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а остальные  красного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цвета. Сколько красных астр?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3347864" y="2708920"/>
            <a:ext cx="20882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Левая круглая скобка 42"/>
          <p:cNvSpPr/>
          <p:nvPr/>
        </p:nvSpPr>
        <p:spPr>
          <a:xfrm rot="5400000">
            <a:off x="4319864" y="1592904"/>
            <a:ext cx="144000" cy="2088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3995936" y="2636912"/>
            <a:ext cx="0" cy="14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427984" y="2636912"/>
            <a:ext cx="0" cy="14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6" name="Таблица 45"/>
          <p:cNvGraphicFramePr>
            <a:graphicFrameLocks noGrp="1"/>
          </p:cNvGraphicFramePr>
          <p:nvPr/>
        </p:nvGraphicFramePr>
        <p:xfrm>
          <a:off x="3275856" y="2996952"/>
          <a:ext cx="2633065" cy="182880"/>
        </p:xfrm>
        <a:graphic>
          <a:graphicData uri="http://schemas.openxmlformats.org/drawingml/2006/table">
            <a:tbl>
              <a:tblPr/>
              <a:tblGrid>
                <a:gridCol w="187940"/>
                <a:gridCol w="188575"/>
                <a:gridCol w="187940"/>
                <a:gridCol w="187940"/>
                <a:gridCol w="187940"/>
                <a:gridCol w="187940"/>
                <a:gridCol w="188575"/>
                <a:gridCol w="187940"/>
                <a:gridCol w="187940"/>
                <a:gridCol w="187940"/>
                <a:gridCol w="187940"/>
                <a:gridCol w="187940"/>
                <a:gridCol w="188575"/>
                <a:gridCol w="187940"/>
              </a:tblGrid>
              <a:tr h="175260"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7" name="Таблица 46"/>
          <p:cNvGraphicFramePr>
            <a:graphicFrameLocks noGrp="1"/>
          </p:cNvGraphicFramePr>
          <p:nvPr/>
        </p:nvGraphicFramePr>
        <p:xfrm>
          <a:off x="3275856" y="3212976"/>
          <a:ext cx="2633065" cy="182880"/>
        </p:xfrm>
        <a:graphic>
          <a:graphicData uri="http://schemas.openxmlformats.org/drawingml/2006/table">
            <a:tbl>
              <a:tblPr/>
              <a:tblGrid>
                <a:gridCol w="187940"/>
                <a:gridCol w="188575"/>
                <a:gridCol w="187940"/>
                <a:gridCol w="187940"/>
                <a:gridCol w="187940"/>
                <a:gridCol w="187940"/>
                <a:gridCol w="188575"/>
                <a:gridCol w="187940"/>
                <a:gridCol w="187940"/>
                <a:gridCol w="187940"/>
                <a:gridCol w="187940"/>
                <a:gridCol w="187940"/>
                <a:gridCol w="188575"/>
                <a:gridCol w="187940"/>
              </a:tblGrid>
              <a:tr h="144016"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3275856" y="3429000"/>
          <a:ext cx="2633065" cy="182880"/>
        </p:xfrm>
        <a:graphic>
          <a:graphicData uri="http://schemas.openxmlformats.org/drawingml/2006/table">
            <a:tbl>
              <a:tblPr/>
              <a:tblGrid>
                <a:gridCol w="187940"/>
                <a:gridCol w="188575"/>
                <a:gridCol w="187940"/>
                <a:gridCol w="187940"/>
                <a:gridCol w="187940"/>
                <a:gridCol w="187940"/>
                <a:gridCol w="188575"/>
                <a:gridCol w="187940"/>
                <a:gridCol w="187940"/>
                <a:gridCol w="187940"/>
                <a:gridCol w="187940"/>
                <a:gridCol w="187940"/>
                <a:gridCol w="188575"/>
                <a:gridCol w="187940"/>
              </a:tblGrid>
              <a:tr h="175260"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395536" y="3789040"/>
            <a:ext cx="28342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Поставь точки под гласными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буквами. Запиши сколько слогов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каждом  слове?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12160" y="3789040"/>
            <a:ext cx="2551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Запиши количество слов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каждом из предложений.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12160" y="4437112"/>
            <a:ext cx="26642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Волков бояться – в лес не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ходить. (____)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Не спеши языком, спеши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делом. (____)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Что написано пером, того не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вырубишь топором. (____)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7544" y="4581128"/>
            <a:ext cx="25202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ребята (____)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дежурные (_____)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мальчик (_____)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девочки (_____)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класс (____)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учительница (_____)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Москва (____)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75856" y="3789040"/>
            <a:ext cx="2709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Расположи  названия рек в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алфавитном порядке.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779912" y="4509120"/>
            <a:ext cx="1368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Вязьма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Яна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Усмань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Лена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Онега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Ёрга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Десна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3635896" y="4581128"/>
            <a:ext cx="180000" cy="18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635896" y="4797152"/>
            <a:ext cx="180000" cy="18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3635896" y="5013176"/>
            <a:ext cx="180000" cy="18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3635896" y="5229200"/>
            <a:ext cx="180000" cy="18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3635896" y="5445224"/>
            <a:ext cx="180000" cy="18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3635896" y="5661248"/>
            <a:ext cx="180000" cy="18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3635896" y="5877272"/>
            <a:ext cx="180000" cy="18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6296" y="332656"/>
            <a:ext cx="1478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Июнь 2013г.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5" y="764704"/>
          <a:ext cx="8352930" cy="576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4310"/>
                <a:gridCol w="2784310"/>
                <a:gridCol w="2784310"/>
              </a:tblGrid>
              <a:tr h="29532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074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764704"/>
            <a:ext cx="23535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7 июня                            пятница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764704"/>
            <a:ext cx="230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8 июня                            суббота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764704"/>
            <a:ext cx="2340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9 июня                       воскресенье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2160" y="1124744"/>
            <a:ext cx="2135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Посчитай количество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треугольников.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3848" y="1124744"/>
            <a:ext cx="2049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Начерти отрезок АВ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длиной 4 см.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1124744"/>
            <a:ext cx="2725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Заполни схему и реши задачу.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1556792"/>
            <a:ext cx="293740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К празднику надули 20 красных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шаров, 20 синих, 30 жёлтых и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 зелёных. Сколько надули шаров?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>
            <a:off x="6804248" y="1916832"/>
            <a:ext cx="1080000" cy="108000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stCxn id="12" idx="2"/>
            <a:endCxn id="12" idx="5"/>
          </p:cNvCxnSpPr>
          <p:nvPr/>
        </p:nvCxnSpPr>
        <p:spPr>
          <a:xfrm flipV="1">
            <a:off x="6804248" y="2456832"/>
            <a:ext cx="540000" cy="5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1"/>
            <a:endCxn id="12" idx="5"/>
          </p:cNvCxnSpPr>
          <p:nvPr/>
        </p:nvCxnSpPr>
        <p:spPr>
          <a:xfrm>
            <a:off x="6804248" y="2456832"/>
            <a:ext cx="540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72200" y="3212976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__________________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3848" y="2276872"/>
            <a:ext cx="2797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Начерти отрезок КМ, который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больше отрезка АВ на 2 см.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39552" y="2852936"/>
            <a:ext cx="20882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Левая круглая скобка 18"/>
          <p:cNvSpPr/>
          <p:nvPr/>
        </p:nvSpPr>
        <p:spPr>
          <a:xfrm rot="5400000">
            <a:off x="1475552" y="1700912"/>
            <a:ext cx="216000" cy="2088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187624" y="2780928"/>
            <a:ext cx="0" cy="14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763688" y="2780928"/>
            <a:ext cx="0" cy="14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267744" y="2780928"/>
            <a:ext cx="0" cy="14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7544" y="3789040"/>
            <a:ext cx="26069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Подчеркни в словах сог-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ласные буквы, которые обозна-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чают мягкий согласный звук.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03848" y="3789040"/>
            <a:ext cx="2396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Составь из слов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предложения. Запиши текст.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3848" y="4509120"/>
            <a:ext cx="272517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лесной, тихо, на, зимой, полянке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сладко, в, медведь, спит, берлоге 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под, ёж, хвороста, кучей, уснул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5536" y="4797152"/>
            <a:ext cx="2761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Шиповник, чучело,  берёза,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городишко,  чёрный, жёлтенький.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56176" y="3789040"/>
            <a:ext cx="1926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Разгадай ребусы.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84168" y="4149080"/>
            <a:ext cx="263726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ак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 _____________________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смор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сес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чка 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 _____________________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буна _____________________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 ______________________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аж ___________________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im2-tub-ru.yandex.net/i?id=345685361-38-72&amp;n=21"/>
          <p:cNvPicPr>
            <a:picLocks noChangeAspect="1" noChangeArrowheads="1"/>
          </p:cNvPicPr>
          <p:nvPr/>
        </p:nvPicPr>
        <p:blipFill>
          <a:blip r:embed="rId2" cstate="print">
            <a:lum bright="-13000" contrast="15000"/>
          </a:blip>
          <a:srcRect r="8151" b="13203"/>
          <a:stretch>
            <a:fillRect/>
          </a:stretch>
        </p:blipFill>
        <p:spPr bwMode="auto">
          <a:xfrm>
            <a:off x="6300192" y="5949280"/>
            <a:ext cx="271745" cy="36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6296" y="332656"/>
            <a:ext cx="1478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Июнь 2013г.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5" y="764704"/>
          <a:ext cx="8352930" cy="576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4310"/>
                <a:gridCol w="2784310"/>
                <a:gridCol w="2784310"/>
              </a:tblGrid>
              <a:tr h="29532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07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764704"/>
            <a:ext cx="2358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10 июня                    понедельник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764704"/>
            <a:ext cx="23189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11 июня                          вторник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0152" y="764704"/>
            <a:ext cx="2372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12 июня                                 среда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1772816"/>
          <a:ext cx="1080000" cy="18000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40000"/>
                <a:gridCol w="540000"/>
              </a:tblGrid>
              <a:tr h="300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899592" y="1412776"/>
            <a:ext cx="1080000" cy="3600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331640" y="14127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124744"/>
            <a:ext cx="2194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Вспомни состав числа.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5856" y="1124744"/>
            <a:ext cx="24473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Найди неизвестное число.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347864" y="1988840"/>
            <a:ext cx="18722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347864" y="1772816"/>
            <a:ext cx="115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Левая круглая скобка 21"/>
          <p:cNvSpPr/>
          <p:nvPr/>
        </p:nvSpPr>
        <p:spPr>
          <a:xfrm rot="5400000">
            <a:off x="3851864" y="1124800"/>
            <a:ext cx="144000" cy="1152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Левая круглая скобка 22"/>
          <p:cNvSpPr/>
          <p:nvPr/>
        </p:nvSpPr>
        <p:spPr>
          <a:xfrm rot="16200000" flipV="1">
            <a:off x="4175864" y="1160840"/>
            <a:ext cx="216000" cy="1872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Левая круглая скобка 23"/>
          <p:cNvSpPr/>
          <p:nvPr/>
        </p:nvSpPr>
        <p:spPr>
          <a:xfrm rot="5400000">
            <a:off x="4787992" y="1556824"/>
            <a:ext cx="144000" cy="720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3275856" y="2276872"/>
          <a:ext cx="2633065" cy="213360"/>
        </p:xfrm>
        <a:graphic>
          <a:graphicData uri="http://schemas.openxmlformats.org/drawingml/2006/table">
            <a:tbl>
              <a:tblPr/>
              <a:tblGrid>
                <a:gridCol w="187940"/>
                <a:gridCol w="188575"/>
                <a:gridCol w="187940"/>
                <a:gridCol w="187940"/>
                <a:gridCol w="187940"/>
                <a:gridCol w="187940"/>
                <a:gridCol w="188575"/>
                <a:gridCol w="187940"/>
                <a:gridCol w="187940"/>
                <a:gridCol w="187940"/>
                <a:gridCol w="187940"/>
                <a:gridCol w="187940"/>
                <a:gridCol w="188575"/>
                <a:gridCol w="187940"/>
              </a:tblGrid>
              <a:tr h="175260"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8" name="Прямая соединительная линия 27"/>
          <p:cNvCxnSpPr/>
          <p:nvPr/>
        </p:nvCxnSpPr>
        <p:spPr>
          <a:xfrm>
            <a:off x="3347864" y="2852936"/>
            <a:ext cx="18722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347864" y="3140968"/>
            <a:ext cx="115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Левая круглая скобка 29"/>
          <p:cNvSpPr/>
          <p:nvPr/>
        </p:nvSpPr>
        <p:spPr>
          <a:xfrm rot="16200000" flipV="1">
            <a:off x="3851864" y="2636968"/>
            <a:ext cx="144000" cy="1152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Левая круглая скобка 30"/>
          <p:cNvSpPr/>
          <p:nvPr/>
        </p:nvSpPr>
        <p:spPr>
          <a:xfrm rot="5400000">
            <a:off x="4193864" y="1790912"/>
            <a:ext cx="180000" cy="1872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Левая круглая скобка 31"/>
          <p:cNvSpPr/>
          <p:nvPr/>
        </p:nvSpPr>
        <p:spPr>
          <a:xfrm rot="16200000" flipV="1">
            <a:off x="4769992" y="2618944"/>
            <a:ext cx="180000" cy="720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3275856" y="3429000"/>
          <a:ext cx="2633065" cy="213360"/>
        </p:xfrm>
        <a:graphic>
          <a:graphicData uri="http://schemas.openxmlformats.org/drawingml/2006/table">
            <a:tbl>
              <a:tblPr/>
              <a:tblGrid>
                <a:gridCol w="187940"/>
                <a:gridCol w="188575"/>
                <a:gridCol w="187940"/>
                <a:gridCol w="187940"/>
                <a:gridCol w="187940"/>
                <a:gridCol w="187940"/>
                <a:gridCol w="188575"/>
                <a:gridCol w="187940"/>
                <a:gridCol w="187940"/>
                <a:gridCol w="187940"/>
                <a:gridCol w="187940"/>
                <a:gridCol w="187940"/>
                <a:gridCol w="188575"/>
                <a:gridCol w="187940"/>
              </a:tblGrid>
              <a:tr h="175260"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716016" y="155679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51920" y="1340768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95936" y="1916832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07904" y="3068960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60032" y="278092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51920" y="256490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12160" y="1124744"/>
            <a:ext cx="2797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Вычисли, записывая промежу-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точные действия.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28184" y="1484784"/>
            <a:ext cx="178927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 + 3 – 2 – 4 + 7 =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 + 5 + 3 – 4 + 2 =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 + 4 – 7 + 6 – 3 =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 – 8 + 2 + 4 – 2 =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 – 2 + 5 – 4 – 3 + 6 =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668344" y="1772816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7668344" y="2204864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7668344" y="2636912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7668344" y="3068960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7956376" y="3501008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467544" y="3789040"/>
            <a:ext cx="2224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Выпиши из слов все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гласные буквы.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7544" y="4509120"/>
            <a:ext cx="27996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Пенал, лимон, лето, каникулы,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заяц, чудо.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____________________________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____________________________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12160" y="3789040"/>
            <a:ext cx="2771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Подбери противоположные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смыслу слова.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12160" y="4509120"/>
            <a:ext cx="26025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утро - ____________________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белый - 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высоко - 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холодный - 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быстро - 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длинный - _________________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03848" y="3789040"/>
            <a:ext cx="27905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Раздели слова для переноса.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Подчеркни слова, которые нельзя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переносить.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03848" y="4653136"/>
            <a:ext cx="2824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Мир, утро, Родина, машина,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Коля, майка, юла, дорога, суббота.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6296" y="332656"/>
            <a:ext cx="1478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Июнь 2013г.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5" y="764704"/>
          <a:ext cx="8352930" cy="576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4310"/>
                <a:gridCol w="2784310"/>
                <a:gridCol w="2784310"/>
              </a:tblGrid>
              <a:tr h="29532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07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5576" y="764704"/>
            <a:ext cx="2351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13 июня                            четверг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764704"/>
            <a:ext cx="23150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14 июня                         пятница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764704"/>
            <a:ext cx="2377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15 июня                            суббота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1052736"/>
            <a:ext cx="2725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Заполни схему и реши задачу.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3848" y="1052736"/>
            <a:ext cx="2456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Найди неизвестное число.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588224" y="1772816"/>
            <a:ext cx="396000" cy="396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884368" y="1772816"/>
            <a:ext cx="396000" cy="396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588224" y="2636912"/>
            <a:ext cx="396000" cy="396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884368" y="2636912"/>
            <a:ext cx="396000" cy="396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228184" y="2060848"/>
            <a:ext cx="3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948264" y="2060848"/>
            <a:ext cx="3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8244408" y="2060848"/>
            <a:ext cx="3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524328" y="2060848"/>
            <a:ext cx="3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228184" y="2924944"/>
            <a:ext cx="3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948264" y="2924944"/>
            <a:ext cx="3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524328" y="2924944"/>
            <a:ext cx="3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8244408" y="2924944"/>
            <a:ext cx="3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5940152" y="1052736"/>
            <a:ext cx="2194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Вспомни состав числа.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60232" y="177281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00192" y="206084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84368" y="177281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16416" y="206084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60232" y="263691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956376" y="263691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20272" y="292494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96336" y="292494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5536" y="1484784"/>
            <a:ext cx="28847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одной сумке 5 кг яблок, а в дру-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гой  на 4 кг больше. Сколько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килограмм яблок во второй сумке?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11560" y="2708920"/>
            <a:ext cx="18722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Левая круглая скобка 36"/>
          <p:cNvSpPr/>
          <p:nvPr/>
        </p:nvSpPr>
        <p:spPr>
          <a:xfrm rot="5400000">
            <a:off x="1475560" y="1700904"/>
            <a:ext cx="144000" cy="1872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611560" y="2996952"/>
            <a:ext cx="115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Левая круглая скобка 38"/>
          <p:cNvSpPr/>
          <p:nvPr/>
        </p:nvSpPr>
        <p:spPr>
          <a:xfrm rot="16200000" flipV="1">
            <a:off x="1115560" y="2492952"/>
            <a:ext cx="144000" cy="1152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Левая круглая скобка 39"/>
          <p:cNvSpPr/>
          <p:nvPr/>
        </p:nvSpPr>
        <p:spPr>
          <a:xfrm rot="16200000" flipV="1">
            <a:off x="2051688" y="2420920"/>
            <a:ext cx="144000" cy="720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3347864" y="1772816"/>
            <a:ext cx="115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Левая круглая скобка 42"/>
          <p:cNvSpPr/>
          <p:nvPr/>
        </p:nvSpPr>
        <p:spPr>
          <a:xfrm rot="5400000">
            <a:off x="3851864" y="1124800"/>
            <a:ext cx="144000" cy="1152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3347864" y="1988840"/>
            <a:ext cx="18722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Левая круглая скобка 44"/>
          <p:cNvSpPr/>
          <p:nvPr/>
        </p:nvSpPr>
        <p:spPr>
          <a:xfrm rot="16200000" flipV="1">
            <a:off x="4175864" y="1124840"/>
            <a:ext cx="216000" cy="1872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Левая круглая скобка 45"/>
          <p:cNvSpPr/>
          <p:nvPr/>
        </p:nvSpPr>
        <p:spPr>
          <a:xfrm rot="5400000">
            <a:off x="4787992" y="1556824"/>
            <a:ext cx="144000" cy="720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3851920" y="1340768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995936" y="191683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788024" y="1484784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" name="Таблица 49"/>
          <p:cNvGraphicFramePr>
            <a:graphicFrameLocks noGrp="1"/>
          </p:cNvGraphicFramePr>
          <p:nvPr/>
        </p:nvGraphicFramePr>
        <p:xfrm>
          <a:off x="3275856" y="2276872"/>
          <a:ext cx="2633065" cy="213360"/>
        </p:xfrm>
        <a:graphic>
          <a:graphicData uri="http://schemas.openxmlformats.org/drawingml/2006/table">
            <a:tbl>
              <a:tblPr/>
              <a:tblGrid>
                <a:gridCol w="187940"/>
                <a:gridCol w="188575"/>
                <a:gridCol w="187940"/>
                <a:gridCol w="187940"/>
                <a:gridCol w="187940"/>
                <a:gridCol w="187940"/>
                <a:gridCol w="188575"/>
                <a:gridCol w="187940"/>
                <a:gridCol w="187940"/>
                <a:gridCol w="187940"/>
                <a:gridCol w="187940"/>
                <a:gridCol w="187940"/>
                <a:gridCol w="188575"/>
                <a:gridCol w="187940"/>
              </a:tblGrid>
              <a:tr h="175260"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1" name="Прямая соединительная линия 50"/>
          <p:cNvCxnSpPr/>
          <p:nvPr/>
        </p:nvCxnSpPr>
        <p:spPr>
          <a:xfrm>
            <a:off x="3347864" y="2852936"/>
            <a:ext cx="18722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Левая круглая скобка 51"/>
          <p:cNvSpPr/>
          <p:nvPr/>
        </p:nvSpPr>
        <p:spPr>
          <a:xfrm rot="5400000">
            <a:off x="4193864" y="1790912"/>
            <a:ext cx="180000" cy="1872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3347864" y="3140968"/>
            <a:ext cx="115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Левая круглая скобка 53"/>
          <p:cNvSpPr/>
          <p:nvPr/>
        </p:nvSpPr>
        <p:spPr>
          <a:xfrm rot="16200000" flipV="1">
            <a:off x="3851864" y="2636968"/>
            <a:ext cx="144000" cy="1152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Левая круглая скобка 54"/>
          <p:cNvSpPr/>
          <p:nvPr/>
        </p:nvSpPr>
        <p:spPr>
          <a:xfrm rot="16200000" flipV="1">
            <a:off x="4787992" y="2564936"/>
            <a:ext cx="144000" cy="720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3707904" y="3068960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923928" y="256490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860032" y="278092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0" name="Таблица 59"/>
          <p:cNvGraphicFramePr>
            <a:graphicFrameLocks noGrp="1"/>
          </p:cNvGraphicFramePr>
          <p:nvPr/>
        </p:nvGraphicFramePr>
        <p:xfrm>
          <a:off x="3275856" y="3429000"/>
          <a:ext cx="2633065" cy="213360"/>
        </p:xfrm>
        <a:graphic>
          <a:graphicData uri="http://schemas.openxmlformats.org/drawingml/2006/table">
            <a:tbl>
              <a:tblPr/>
              <a:tblGrid>
                <a:gridCol w="187940"/>
                <a:gridCol w="188575"/>
                <a:gridCol w="187940"/>
                <a:gridCol w="187940"/>
                <a:gridCol w="187940"/>
                <a:gridCol w="187940"/>
                <a:gridCol w="188575"/>
                <a:gridCol w="187940"/>
                <a:gridCol w="187940"/>
                <a:gridCol w="187940"/>
                <a:gridCol w="187940"/>
                <a:gridCol w="187940"/>
                <a:gridCol w="188575"/>
                <a:gridCol w="187940"/>
              </a:tblGrid>
              <a:tr h="175260"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6012160" y="3789040"/>
            <a:ext cx="271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Допиши клички животных.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12160" y="4293096"/>
            <a:ext cx="2693110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собака _____________________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кошка ______________________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корова _____________________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попугай ____________________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конь _______________________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коза _______________________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хомячок ____________________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203848" y="3789040"/>
            <a:ext cx="2560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Составь слова из слогов.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Запиши что получилось.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203848" y="4509120"/>
            <a:ext cx="283654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ков, на,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гун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шик, чу.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_____________________________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_____________________________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_____________________________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67544" y="3789040"/>
            <a:ext cx="253236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Подчеркни одной чертой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слова, которые отвечают на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вопрос «кто?».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67544" y="4653136"/>
            <a:ext cx="2653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Ребята, утро, медведь, мороз,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дорога, небо, заяц, книга.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6296" y="332656"/>
            <a:ext cx="1478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Июнь 2013г.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5" y="764704"/>
          <a:ext cx="8352930" cy="576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4310"/>
                <a:gridCol w="2784310"/>
                <a:gridCol w="2784310"/>
              </a:tblGrid>
              <a:tr h="29532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07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764704"/>
            <a:ext cx="2340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16 июня                     воскресенье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764704"/>
            <a:ext cx="2320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17 июня                   понедельник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84168" y="764704"/>
            <a:ext cx="2365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18 июня                           вторник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052736"/>
            <a:ext cx="15116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*Реши задачу.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5856" y="1124744"/>
            <a:ext cx="2194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Вспомни состав числа.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Трапеция 10"/>
          <p:cNvSpPr/>
          <p:nvPr/>
        </p:nvSpPr>
        <p:spPr>
          <a:xfrm>
            <a:off x="3563888" y="1556792"/>
            <a:ext cx="360000" cy="360000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рапеция 11"/>
          <p:cNvSpPr/>
          <p:nvPr/>
        </p:nvSpPr>
        <p:spPr>
          <a:xfrm>
            <a:off x="5004048" y="1556792"/>
            <a:ext cx="360000" cy="360000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Трапеция 13"/>
          <p:cNvSpPr/>
          <p:nvPr/>
        </p:nvSpPr>
        <p:spPr>
          <a:xfrm>
            <a:off x="3563888" y="2348880"/>
            <a:ext cx="360000" cy="360000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Трапеция 14"/>
          <p:cNvSpPr/>
          <p:nvPr/>
        </p:nvSpPr>
        <p:spPr>
          <a:xfrm>
            <a:off x="5004048" y="2348880"/>
            <a:ext cx="360000" cy="360000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рапеция 15"/>
          <p:cNvSpPr/>
          <p:nvPr/>
        </p:nvSpPr>
        <p:spPr>
          <a:xfrm>
            <a:off x="4355976" y="2924944"/>
            <a:ext cx="360000" cy="360000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275856" y="184482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851920" y="184482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644008" y="184482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364088" y="184482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275856" y="2636912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851920" y="2636912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716016" y="2708920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292080" y="2708920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067944" y="328498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644008" y="328498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3635896" y="155679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76056" y="162880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35896" y="242088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76056" y="234888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27984" y="299695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67944" y="328498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64088" y="184482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47864" y="184482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64088" y="270892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47864" y="270892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6012160" y="1628800"/>
          <a:ext cx="2664000" cy="900000"/>
        </p:xfrm>
        <a:graphic>
          <a:graphicData uri="http://schemas.openxmlformats.org/drawingml/2006/table">
            <a:tbl>
              <a:tblPr/>
              <a:tblGrid>
                <a:gridCol w="1200634"/>
                <a:gridCol w="487598"/>
                <a:gridCol w="487598"/>
                <a:gridCol w="488170"/>
              </a:tblGrid>
              <a:tr h="300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Слагаемое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Слагаемое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6012160" y="1124744"/>
            <a:ext cx="2667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Заполни пропуски в таблице.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6012160" y="2636912"/>
          <a:ext cx="2700000" cy="900000"/>
        </p:xfrm>
        <a:graphic>
          <a:graphicData uri="http://schemas.openxmlformats.org/drawingml/2006/table">
            <a:tbl>
              <a:tblPr/>
              <a:tblGrid>
                <a:gridCol w="1216859"/>
                <a:gridCol w="494187"/>
                <a:gridCol w="494187"/>
                <a:gridCol w="494767"/>
              </a:tblGrid>
              <a:tr h="300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Уменьшаемое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Вычитаемое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Разность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6012160" y="3789040"/>
            <a:ext cx="2582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Дополни, чтоб получился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рассказ. Напиши под диктовку.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7544" y="3789040"/>
            <a:ext cx="1926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Разгадай ребусы.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03848" y="3789040"/>
            <a:ext cx="257724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Подчеркни одной чертой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слова, которые отвечают на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вопрос «что?».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03848" y="4653136"/>
            <a:ext cx="2578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Учитель, мальчик, птицы,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глобус, повар, скрипка, солнце.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012160" y="4509120"/>
            <a:ext cx="27898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небе появилось ____________.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Проснулись и запели __________.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Дует тёплый _________________.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im5-tub-ru.yandex.net/i?id=137945633-2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293096"/>
            <a:ext cx="1731793" cy="1332000"/>
          </a:xfrm>
          <a:prstGeom prst="rect">
            <a:avLst/>
          </a:prstGeom>
          <a:noFill/>
        </p:spPr>
      </p:pic>
      <p:sp>
        <p:nvSpPr>
          <p:cNvPr id="47" name="TextBox 46"/>
          <p:cNvSpPr txBox="1"/>
          <p:nvPr/>
        </p:nvSpPr>
        <p:spPr>
          <a:xfrm>
            <a:off x="467544" y="5733256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____________________________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____________________________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95536" y="1484784"/>
            <a:ext cx="273630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В доме 4 этажа. На каждом этаже  живет одна семья. Борисовы живут под Карповыми,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Ивановы – над Черновыми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Карповы – под Черновыми.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Кто на каком этаже живёт?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Разместите семьи по этажам.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08304" y="332656"/>
            <a:ext cx="1478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Июнь 2013г.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5" y="764704"/>
          <a:ext cx="8352930" cy="576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4310"/>
                <a:gridCol w="2784310"/>
                <a:gridCol w="2784310"/>
              </a:tblGrid>
              <a:tr h="29532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07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764704"/>
            <a:ext cx="2372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19 июня                                 среда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764704"/>
            <a:ext cx="2312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20 июня                           четверг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764704"/>
            <a:ext cx="23535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21 июня                          пятница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124744"/>
            <a:ext cx="2725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Заполни схему и реши задачу.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5856" y="1124744"/>
            <a:ext cx="15392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Сравни &lt;, &gt;,=.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7864" y="1628800"/>
            <a:ext cx="2441694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 см        7 см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 см       51 см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90 л      80 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 л + 7 л       2 л + 5 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 кг + 4 кг       9 кг – 3 кг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 кг – 10 кг        20 кг – 20 кг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 см – 4 см        6 см – 4 см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012160" y="1124744"/>
            <a:ext cx="2647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Назови компоненты каждого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 уравнений. Реши.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84168" y="1772816"/>
            <a:ext cx="12234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 + Х = 9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 =</a:t>
            </a:r>
          </a:p>
          <a:p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Х =                 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96336" y="1772816"/>
            <a:ext cx="11785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 + 2 = 8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 =</a:t>
            </a:r>
          </a:p>
          <a:p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Х =              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851920" y="1700808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23928" y="1916832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79912" y="2132856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139952" y="2348880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283968" y="2564904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427984" y="2780928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355976" y="2996952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39552" y="2924944"/>
            <a:ext cx="20882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Левая круглая скобка 20"/>
          <p:cNvSpPr/>
          <p:nvPr/>
        </p:nvSpPr>
        <p:spPr>
          <a:xfrm rot="5400000">
            <a:off x="1439552" y="1736912"/>
            <a:ext cx="288000" cy="2088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475656" y="2852936"/>
            <a:ext cx="0" cy="14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7544" y="1484784"/>
            <a:ext cx="27302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одной полке в шкафу 4 книги.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на другой 6. Сколько книг на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двух полках?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3568" y="2636912"/>
            <a:ext cx="688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полка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35696" y="2636912"/>
            <a:ext cx="7012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полка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12160" y="3789040"/>
            <a:ext cx="2836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Допиши имена собственные.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2160" y="4293096"/>
            <a:ext cx="2577180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мама _____________________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папа _____________________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дедушка 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бабушка 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сестра ____________________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брат ______________________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друг ______________________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03848" y="3789040"/>
            <a:ext cx="2679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Составь из слов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предложе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Спиши.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03848" y="4509120"/>
            <a:ext cx="257961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у, есть, Васька, нас, кот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у, мягкая, Васьки, шерсть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любит, и, кот, спать, мурлыкать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7544" y="3789040"/>
            <a:ext cx="2662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Выполни звуковую схему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слов.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544" y="4653136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утюг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яма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115616" y="4725144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331640" y="4725144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547664" y="4725144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763688" y="4725144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115616" y="5157192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331640" y="5157192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1547664" y="5157192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763688" y="5157192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08304" y="332656"/>
            <a:ext cx="1478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Июнь 2013г.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5" y="764704"/>
          <a:ext cx="8352930" cy="576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4310"/>
                <a:gridCol w="2784310"/>
                <a:gridCol w="2784310"/>
              </a:tblGrid>
              <a:tr h="29532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07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764704"/>
            <a:ext cx="233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22 июня                           суббота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764704"/>
            <a:ext cx="2340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23 июня                     воскресенье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764704"/>
            <a:ext cx="2358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24 июня                    понедельник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196752"/>
            <a:ext cx="2342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Посчитай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сколько четырёхугольников.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2276872"/>
            <a:ext cx="1872208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8" idx="0"/>
            <a:endCxn id="8" idx="2"/>
          </p:cNvCxnSpPr>
          <p:nvPr/>
        </p:nvCxnSpPr>
        <p:spPr>
          <a:xfrm>
            <a:off x="1691680" y="2276872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8" idx="3"/>
          </p:cNvCxnSpPr>
          <p:nvPr/>
        </p:nvCxnSpPr>
        <p:spPr>
          <a:xfrm flipH="1" flipV="1">
            <a:off x="1691680" y="2708920"/>
            <a:ext cx="93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195736" y="2276872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27584" y="328498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_____________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275856" y="1124744"/>
            <a:ext cx="2380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Продолжи ряд чисел,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нарушая закономерности.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5856" y="2204864"/>
            <a:ext cx="26353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*Реши задачу. Запиши ответ.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75856" y="2420888"/>
            <a:ext cx="276883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двух подоконниках 9 горшков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цветами. С одного подоконника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другой переставили 2 горшка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цветами. Сколько их теперь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двух горшках? _____________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0152" y="1124744"/>
            <a:ext cx="29514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Подчеркни части, обведи целое.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Составь по рисунку 4 равенства.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6156176" y="1916832"/>
            <a:ext cx="18722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Левая круглая скобка 23"/>
          <p:cNvSpPr/>
          <p:nvPr/>
        </p:nvSpPr>
        <p:spPr>
          <a:xfrm rot="16200000" flipV="1">
            <a:off x="7020176" y="1052832"/>
            <a:ext cx="144000" cy="1872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7020272" y="1844824"/>
            <a:ext cx="0" cy="14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948264" y="1988840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44208" y="16288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08304" y="1628800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732240" y="2420888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228184" y="2420888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7236296" y="2420888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228184" y="2780928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732240" y="2780928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236296" y="2780928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228184" y="3140968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732240" y="3140968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236296" y="3140968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228184" y="3429000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6732240" y="3429000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7236296" y="3429000"/>
            <a:ext cx="180000" cy="1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6444208" y="2348880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44208" y="2708920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44208" y="3068960"/>
            <a:ext cx="243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44208" y="3356992"/>
            <a:ext cx="243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948264" y="2348880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48264" y="2708920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948264" y="3068960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948264" y="3356992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9" name="Таблица 48"/>
          <p:cNvGraphicFramePr>
            <a:graphicFrameLocks noGrp="1"/>
          </p:cNvGraphicFramePr>
          <p:nvPr/>
        </p:nvGraphicFramePr>
        <p:xfrm>
          <a:off x="3203848" y="1700808"/>
          <a:ext cx="2633065" cy="213360"/>
        </p:xfrm>
        <a:graphic>
          <a:graphicData uri="http://schemas.openxmlformats.org/drawingml/2006/table">
            <a:tbl>
              <a:tblPr/>
              <a:tblGrid>
                <a:gridCol w="187940"/>
                <a:gridCol w="188575"/>
                <a:gridCol w="187940"/>
                <a:gridCol w="187940"/>
                <a:gridCol w="187940"/>
                <a:gridCol w="187940"/>
                <a:gridCol w="188575"/>
                <a:gridCol w="187940"/>
                <a:gridCol w="187940"/>
                <a:gridCol w="187940"/>
                <a:gridCol w="187940"/>
                <a:gridCol w="187940"/>
                <a:gridCol w="188575"/>
                <a:gridCol w="187940"/>
              </a:tblGrid>
              <a:tr h="17526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0" name="Таблица 49"/>
          <p:cNvGraphicFramePr>
            <a:graphicFrameLocks noGrp="1"/>
          </p:cNvGraphicFramePr>
          <p:nvPr/>
        </p:nvGraphicFramePr>
        <p:xfrm>
          <a:off x="3203848" y="1916832"/>
          <a:ext cx="2633065" cy="213360"/>
        </p:xfrm>
        <a:graphic>
          <a:graphicData uri="http://schemas.openxmlformats.org/drawingml/2006/table">
            <a:tbl>
              <a:tblPr/>
              <a:tblGrid>
                <a:gridCol w="187940"/>
                <a:gridCol w="188575"/>
                <a:gridCol w="187940"/>
                <a:gridCol w="187940"/>
                <a:gridCol w="187940"/>
                <a:gridCol w="187940"/>
                <a:gridCol w="188575"/>
                <a:gridCol w="187940"/>
                <a:gridCol w="187940"/>
                <a:gridCol w="187940"/>
                <a:gridCol w="187940"/>
                <a:gridCol w="187940"/>
                <a:gridCol w="188575"/>
                <a:gridCol w="187940"/>
              </a:tblGrid>
              <a:tr h="175260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467544" y="3789040"/>
            <a:ext cx="2426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Расставь точки в конце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предложений. Спиши текст.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7544" y="4509120"/>
            <a:ext cx="278210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красив зимний наряд леса на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лапках елей лежит снег на тонких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ветках берёзки снежок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12160" y="3789040"/>
            <a:ext cx="28217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Вставь пропущенные буквы.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Объясни.  Запиши слова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памяти.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88224" y="4653136"/>
            <a:ext cx="1192955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душ___стый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ч___десные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ш___на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ёж___к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ч___йник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щ___ка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рощ___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im5-tub-ru.yandex.net/i?id=46740232-55-72&amp;n=21"/>
          <p:cNvPicPr>
            <a:picLocks noChangeAspect="1" noChangeArrowheads="1"/>
          </p:cNvPicPr>
          <p:nvPr/>
        </p:nvPicPr>
        <p:blipFill>
          <a:blip r:embed="rId2" cstate="print"/>
          <a:srcRect l="15684" r="9030" b="9281"/>
          <a:stretch>
            <a:fillRect/>
          </a:stretch>
        </p:blipFill>
        <p:spPr bwMode="auto">
          <a:xfrm>
            <a:off x="3419872" y="4221088"/>
            <a:ext cx="2400000" cy="1800000"/>
          </a:xfrm>
          <a:prstGeom prst="rect">
            <a:avLst/>
          </a:prstGeom>
          <a:noFill/>
        </p:spPr>
      </p:pic>
      <p:sp>
        <p:nvSpPr>
          <p:cNvPr id="55" name="TextBox 54"/>
          <p:cNvSpPr txBox="1"/>
          <p:nvPr/>
        </p:nvSpPr>
        <p:spPr>
          <a:xfrm>
            <a:off x="3275856" y="3789040"/>
            <a:ext cx="1806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 яз.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Разгадай ребус.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16016" y="5949280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____________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1949</Words>
  <Application>Microsoft Office PowerPoint</Application>
  <PresentationFormat>Экран (4:3)</PresentationFormat>
  <Paragraphs>474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Летний учебный календарь.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Летний учебный календарь.</dc:title>
  <cp:lastModifiedBy>PC</cp:lastModifiedBy>
  <cp:revision>391</cp:revision>
  <dcterms:modified xsi:type="dcterms:W3CDTF">2014-11-04T16:16:56Z</dcterms:modified>
</cp:coreProperties>
</file>