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256" r:id="rId2"/>
    <p:sldId id="276" r:id="rId3"/>
    <p:sldId id="258" r:id="rId4"/>
    <p:sldId id="259" r:id="rId5"/>
    <p:sldId id="260" r:id="rId6"/>
    <p:sldId id="261" r:id="rId7"/>
    <p:sldId id="257" r:id="rId8"/>
    <p:sldId id="275" r:id="rId9"/>
    <p:sldId id="264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5" d="100"/>
          <a:sy n="105" d="100"/>
        </p:scale>
        <p:origin x="-14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26E6F-3FF5-4611-991B-1675B2005A45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309E7-5548-45FF-A206-291D8B40B2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309E7-5548-45FF-A206-291D8B40B26B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285992"/>
            <a:ext cx="6480048" cy="23012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Урок русского языка </a:t>
            </a:r>
            <a:br>
              <a:rPr lang="ru-RU" sz="4400" dirty="0" smtClean="0"/>
            </a:br>
            <a:r>
              <a:rPr lang="ru-RU" sz="4400" dirty="0" smtClean="0"/>
              <a:t>во 2 классе по теме: «одушевленные и неодушевленные имена существительные»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28604"/>
            <a:ext cx="6480048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(с применением системно – деятельностного метода)</a:t>
            </a:r>
          </a:p>
          <a:p>
            <a:r>
              <a:rPr lang="ru-RU" dirty="0" smtClean="0"/>
              <a:t>УМК «Планета знаний»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372476" cy="1428736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1600" i="1" dirty="0" smtClean="0"/>
              <a:t>                             1. </a:t>
            </a:r>
            <a:r>
              <a:rPr lang="ru-RU" sz="2200" i="1" dirty="0" smtClean="0"/>
              <a:t>Организационный (мотивационный) этап. </a:t>
            </a:r>
            <a:br>
              <a:rPr lang="ru-RU" sz="2200" i="1" dirty="0" smtClean="0"/>
            </a:br>
            <a:r>
              <a:rPr lang="ru-RU" sz="2200" i="1" u="sng" dirty="0" smtClean="0"/>
              <a:t>Решение дидактических задач: </a:t>
            </a:r>
            <a:br>
              <a:rPr lang="ru-RU" sz="2200" i="1" u="sng" dirty="0" smtClean="0"/>
            </a:br>
            <a:r>
              <a:rPr lang="ru-RU" sz="2200" i="1" u="sng" dirty="0" smtClean="0"/>
              <a:t>1.Подготовка учащихся к работе.</a:t>
            </a:r>
            <a:br>
              <a:rPr lang="ru-RU" sz="2200" i="1" u="sng" dirty="0" smtClean="0"/>
            </a:br>
            <a:r>
              <a:rPr lang="ru-RU" sz="2200" i="1" u="sng" dirty="0" smtClean="0"/>
              <a:t>2.Создание условий для включения в деятельность.</a:t>
            </a:r>
            <a:br>
              <a:rPr lang="ru-RU" sz="2200" i="1" u="sng" dirty="0" smtClean="0"/>
            </a:br>
            <a:endParaRPr lang="ru-RU" sz="2200" u="sng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71472" y="1214422"/>
            <a:ext cx="4040188" cy="750887"/>
          </a:xfrm>
        </p:spPr>
        <p:txBody>
          <a:bodyPr/>
          <a:lstStyle/>
          <a:p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572000" y="1214422"/>
            <a:ext cx="4284693" cy="750887"/>
          </a:xfrm>
        </p:spPr>
        <p:txBody>
          <a:bodyPr>
            <a:normAutofit/>
          </a:bodyPr>
          <a:lstStyle/>
          <a:p>
            <a:r>
              <a:rPr lang="ru-RU" dirty="0" smtClean="0"/>
              <a:t>Деятельность ученика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142844" y="2000240"/>
            <a:ext cx="4354544" cy="4714908"/>
          </a:xfrm>
        </p:spPr>
        <p:txBody>
          <a:bodyPr>
            <a:normAutofit fontScale="85000" lnSpcReduction="10000"/>
          </a:bodyPr>
          <a:lstStyle/>
          <a:p>
            <a:pPr lvl="0" algn="ctr">
              <a:buNone/>
            </a:pPr>
            <a:r>
              <a:rPr lang="ru-RU" dirty="0" smtClean="0"/>
              <a:t>- Добрый день, ребята!  Я рада нашей встрече на уроке русского языка.  </a:t>
            </a:r>
            <a:endParaRPr lang="ru-RU" b="1" i="1" dirty="0" smtClean="0"/>
          </a:p>
          <a:p>
            <a:pPr algn="just">
              <a:buNone/>
            </a:pPr>
            <a:r>
              <a:rPr lang="ru-RU" dirty="0" smtClean="0"/>
              <a:t>      - «Вы – талантливые дети! Когда-нибудь вы сами приятно поразитесь, какие вы умные, как много и хорошо умеете, если будете постоянно работать над собой, ставить новые цели и стремиться к их достижению».</a:t>
            </a:r>
            <a:endParaRPr lang="ru-RU" b="1" i="1" dirty="0" smtClean="0"/>
          </a:p>
          <a:p>
            <a:pPr algn="just">
              <a:buNone/>
            </a:pPr>
            <a:r>
              <a:rPr lang="ru-RU" dirty="0" smtClean="0"/>
              <a:t>       - Я желаю вам сегодня на уроке убедиться в справедливости этих слов великого французского философа Ж.- Ж. Руссо.</a:t>
            </a:r>
            <a:endParaRPr lang="ru-RU" b="1" i="1" dirty="0" smtClean="0"/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5025" y="2000240"/>
            <a:ext cx="4356131" cy="4714908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Учащиеся приветствуют учителя и настраиваются на работу и сотрудничество. Дети записывают число и классная работа.</a:t>
            </a:r>
            <a:endParaRPr lang="ru-RU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Autofit/>
          </a:bodyPr>
          <a:lstStyle/>
          <a:p>
            <a:pPr lvl="0" algn="l"/>
            <a:r>
              <a:rPr lang="ru-RU" sz="2000" dirty="0" smtClean="0"/>
              <a:t>                               2.  Актуализация знаний.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u="sng" dirty="0" smtClean="0"/>
              <a:t>Решение дидактической задачи: актуализация опорных знаний и умений.</a:t>
            </a:r>
            <a:endParaRPr lang="ru-RU" sz="2000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928670"/>
            <a:ext cx="4040188" cy="750887"/>
          </a:xfrm>
        </p:spPr>
        <p:txBody>
          <a:bodyPr/>
          <a:lstStyle/>
          <a:p>
            <a:r>
              <a:rPr lang="ru-RU" dirty="0" smtClean="0"/>
              <a:t>Деятельность учителя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00628" y="714356"/>
            <a:ext cx="4357718" cy="750887"/>
          </a:xfrm>
        </p:spPr>
        <p:txBody>
          <a:bodyPr>
            <a:normAutofit/>
          </a:bodyPr>
          <a:lstStyle/>
          <a:p>
            <a:r>
              <a:rPr lang="ru-RU" dirty="0" smtClean="0"/>
              <a:t>Деятельность ученика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357298"/>
            <a:ext cx="5214942" cy="550070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900" dirty="0" smtClean="0"/>
              <a:t>Я вам раздала слова на карточках. Прочитайте их, мысленно вставляя где это нужно буквы. </a:t>
            </a:r>
            <a:endParaRPr lang="ru-RU" sz="1900" b="1" i="1" dirty="0" smtClean="0"/>
          </a:p>
          <a:p>
            <a:pPr algn="just">
              <a:buNone/>
            </a:pPr>
            <a:r>
              <a:rPr lang="ru-RU" sz="1900" b="1" dirty="0" smtClean="0"/>
              <a:t>            </a:t>
            </a:r>
            <a:r>
              <a:rPr lang="ru-RU" sz="1900" b="1" i="1" dirty="0" err="1" smtClean="0"/>
              <a:t>Дят</a:t>
            </a:r>
            <a:r>
              <a:rPr lang="ru-RU" sz="1900" b="1" i="1" dirty="0" smtClean="0"/>
              <a:t>…л, </a:t>
            </a:r>
            <a:r>
              <a:rPr lang="ru-RU" sz="1900" b="1" i="1" dirty="0" err="1" smtClean="0"/>
              <a:t>вет</a:t>
            </a:r>
            <a:r>
              <a:rPr lang="ru-RU" sz="1900" b="1" i="1" dirty="0" smtClean="0"/>
              <a:t>…</a:t>
            </a:r>
            <a:r>
              <a:rPr lang="ru-RU" sz="1900" b="1" i="1" dirty="0" err="1" smtClean="0"/>
              <a:t>р</a:t>
            </a:r>
            <a:r>
              <a:rPr lang="ru-RU" sz="1900" b="1" i="1" dirty="0" smtClean="0"/>
              <a:t>, па(с, </a:t>
            </a:r>
            <a:r>
              <a:rPr lang="ru-RU" sz="1900" b="1" i="1" dirty="0" err="1" smtClean="0"/>
              <a:t>сс</a:t>
            </a:r>
            <a:r>
              <a:rPr lang="ru-RU" sz="1900" b="1" i="1" dirty="0" smtClean="0"/>
              <a:t>)</a:t>
            </a:r>
            <a:r>
              <a:rPr lang="ru-RU" sz="1900" b="1" i="1" dirty="0" err="1" smtClean="0"/>
              <a:t>ажир</a:t>
            </a:r>
            <a:r>
              <a:rPr lang="ru-RU" sz="1900" b="1" i="1" dirty="0" smtClean="0"/>
              <a:t>, (</a:t>
            </a:r>
            <a:r>
              <a:rPr lang="ru-RU" sz="1900" b="1" i="1" dirty="0" err="1" smtClean="0"/>
              <a:t>ф,Ф</a:t>
            </a:r>
            <a:r>
              <a:rPr lang="ru-RU" sz="1900" b="1" i="1" dirty="0" smtClean="0"/>
              <a:t>)или(</a:t>
            </a:r>
            <a:r>
              <a:rPr lang="ru-RU" sz="1900" b="1" i="1" dirty="0" err="1" smtClean="0"/>
              <a:t>п</a:t>
            </a:r>
            <a:r>
              <a:rPr lang="ru-RU" sz="1900" b="1" i="1" dirty="0" smtClean="0"/>
              <a:t>, </a:t>
            </a:r>
            <a:r>
              <a:rPr lang="ru-RU" sz="1900" b="1" i="1" dirty="0" err="1" smtClean="0"/>
              <a:t>пп</a:t>
            </a:r>
            <a:r>
              <a:rPr lang="ru-RU" sz="1900" b="1" i="1" dirty="0" smtClean="0"/>
              <a:t>) (г, Г)е(н, </a:t>
            </a:r>
            <a:r>
              <a:rPr lang="ru-RU" sz="1900" b="1" i="1" dirty="0" err="1" smtClean="0"/>
              <a:t>нн</a:t>
            </a:r>
            <a:r>
              <a:rPr lang="ru-RU" sz="1900" b="1" i="1" dirty="0" smtClean="0"/>
              <a:t>)ад(?)</a:t>
            </a:r>
            <a:r>
              <a:rPr lang="ru-RU" sz="1900" b="1" i="1" dirty="0" err="1" smtClean="0"/>
              <a:t>евич</a:t>
            </a:r>
            <a:r>
              <a:rPr lang="ru-RU" sz="1900" b="1" i="1" dirty="0" smtClean="0"/>
              <a:t>, к…</a:t>
            </a:r>
            <a:r>
              <a:rPr lang="ru-RU" sz="1900" b="1" i="1" dirty="0" err="1" smtClean="0"/>
              <a:t>рман</a:t>
            </a:r>
            <a:r>
              <a:rPr lang="ru-RU" sz="1900" b="1" i="1" dirty="0" smtClean="0"/>
              <a:t>, (м, М)…</a:t>
            </a:r>
            <a:r>
              <a:rPr lang="ru-RU" sz="1900" b="1" i="1" dirty="0" err="1" smtClean="0"/>
              <a:t>сква</a:t>
            </a:r>
            <a:r>
              <a:rPr lang="ru-RU" sz="1900" b="1" i="1" dirty="0" smtClean="0"/>
              <a:t>, (н, Н)</a:t>
            </a:r>
            <a:r>
              <a:rPr lang="ru-RU" sz="1900" b="1" i="1" dirty="0" err="1" smtClean="0"/>
              <a:t>ижневартовск</a:t>
            </a:r>
            <a:r>
              <a:rPr lang="ru-RU" sz="1900" b="1" i="1" dirty="0" smtClean="0"/>
              <a:t>, б…</a:t>
            </a:r>
            <a:r>
              <a:rPr lang="ru-RU" sz="1900" b="1" i="1" dirty="0" err="1" smtClean="0"/>
              <a:t>бл</a:t>
            </a:r>
            <a:r>
              <a:rPr lang="ru-RU" sz="1900" b="1" i="1" dirty="0" smtClean="0"/>
              <a:t>…отека, б…</a:t>
            </a:r>
            <a:r>
              <a:rPr lang="ru-RU" sz="1900" b="1" i="1" dirty="0" err="1" smtClean="0"/>
              <a:t>бл</a:t>
            </a:r>
            <a:r>
              <a:rPr lang="ru-RU" sz="1900" b="1" i="1" dirty="0" smtClean="0"/>
              <a:t>…</a:t>
            </a:r>
            <a:r>
              <a:rPr lang="ru-RU" sz="1900" b="1" i="1" dirty="0" err="1" smtClean="0"/>
              <a:t>отекарь</a:t>
            </a:r>
            <a:r>
              <a:rPr lang="ru-RU" sz="1900" b="1" i="1" dirty="0" smtClean="0"/>
              <a:t>.</a:t>
            </a:r>
          </a:p>
          <a:p>
            <a:pPr algn="just"/>
            <a:r>
              <a:rPr lang="ru-RU" sz="1900" dirty="0" smtClean="0"/>
              <a:t>Лена, выполни это задание у доски.</a:t>
            </a:r>
          </a:p>
          <a:p>
            <a:pPr algn="just"/>
            <a:r>
              <a:rPr lang="ru-RU" sz="1900" dirty="0" smtClean="0"/>
              <a:t>Определи, какой частью речи являются эти слова? Расскажи все, что знаешь об этой части речи. </a:t>
            </a:r>
          </a:p>
          <a:p>
            <a:pPr algn="just"/>
            <a:r>
              <a:rPr lang="ru-RU" sz="1900" dirty="0" smtClean="0"/>
              <a:t>Разделите эти слова на группы. </a:t>
            </a:r>
          </a:p>
          <a:p>
            <a:pPr lvl="0"/>
            <a:r>
              <a:rPr lang="ru-RU" sz="2000" dirty="0" smtClean="0"/>
              <a:t>Я предлагаю остановится на варианте кто? и что? Запишите эти слова в тетрадь, в столбик слева слова, отвечающие на вопрос КТО? А в  левый – которые отвечают на вопрос ЧТО? Как можно назвать эти слова?</a:t>
            </a:r>
            <a:endParaRPr lang="ru-RU" sz="2000" b="1" i="1" dirty="0" smtClean="0"/>
          </a:p>
          <a:p>
            <a:r>
              <a:rPr lang="ru-RU" sz="2000" dirty="0" smtClean="0"/>
              <a:t>Может уже кто-то из вас знает, как называются такие существительные?</a:t>
            </a:r>
          </a:p>
          <a:p>
            <a:pPr lvl="0"/>
            <a:r>
              <a:rPr lang="ru-RU" sz="2000" dirty="0" smtClean="0"/>
              <a:t>Прочитайте, как вы распределили слова по столбикам. Какие у вас будут замечания?</a:t>
            </a:r>
          </a:p>
          <a:p>
            <a:r>
              <a:rPr lang="ru-RU" sz="2100" dirty="0" smtClean="0"/>
              <a:t>Какая сегодня тема урока?</a:t>
            </a:r>
            <a:endParaRPr lang="ru-RU" sz="2100" b="1" dirty="0" smtClean="0"/>
          </a:p>
          <a:p>
            <a:pPr lvl="0"/>
            <a:endParaRPr lang="ru-RU" sz="2000" b="1" i="1" dirty="0" smtClean="0"/>
          </a:p>
          <a:p>
            <a:endParaRPr lang="ru-RU" sz="1900" dirty="0" smtClean="0"/>
          </a:p>
          <a:p>
            <a:pPr algn="just"/>
            <a:endParaRPr lang="ru-RU" dirty="0" smtClean="0"/>
          </a:p>
          <a:p>
            <a:pPr algn="just"/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43504" y="1357298"/>
            <a:ext cx="3857652" cy="535785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Это имена существительные, т.к. отвечают на вопросы кто? и что? и обозначают предметы, явления, людей.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 «сильный» ребенок выполняет задание у доски: вставляет буквы, определяет часть речи, распределяет по группам.</a:t>
            </a:r>
          </a:p>
          <a:p>
            <a:pPr lvl="0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 маленькой буквы и с большой; отвечающие на вопрос кто? и вопрос что?; слова из словаря и не из словаря; «мужские» существительные и «женские».</a:t>
            </a:r>
          </a:p>
          <a:p>
            <a:pPr lvl="0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Возможно, они называются одушевленные и неодушевленные.</a:t>
            </a:r>
          </a:p>
          <a:p>
            <a:pPr lvl="0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Какие существительные называются одушевленными, а какие неодушевленными.</a:t>
            </a:r>
          </a:p>
          <a:p>
            <a:r>
              <a:rPr lang="ru-RU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Одушевленные и неодушевленные имена существительные. </a:t>
            </a:r>
          </a:p>
          <a:p>
            <a:pPr lvl="0"/>
            <a:endParaRPr lang="ru-RU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1500174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/>
              <a:t>                         3. </a:t>
            </a:r>
            <a:r>
              <a:rPr lang="ru-RU" sz="2000" dirty="0" smtClean="0"/>
              <a:t>Выявление места и причины затруднения.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u="sng" dirty="0" smtClean="0"/>
              <a:t>Решение дидактической задачи: обеспечение мотивации для принятия учащимися цели учебно-познавательной деятельности.</a:t>
            </a:r>
            <a:endParaRPr lang="ru-RU" sz="2000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4040188" cy="39369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Деятельность учителя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3438" y="1214422"/>
            <a:ext cx="4500562" cy="393697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8000" dirty="0" smtClean="0"/>
              <a:t>Деятельность ученика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643050"/>
            <a:ext cx="4497388" cy="5214950"/>
          </a:xfrm>
        </p:spPr>
        <p:txBody>
          <a:bodyPr/>
          <a:lstStyle/>
          <a:p>
            <a:r>
              <a:rPr lang="ru-RU" dirty="0" smtClean="0"/>
              <a:t>Заполните карточку «Я знаю, я умею, я могу» в первой графе.</a:t>
            </a:r>
            <a:endParaRPr lang="ru-RU" b="1" i="1" dirty="0" smtClean="0"/>
          </a:p>
          <a:p>
            <a:r>
              <a:rPr lang="ru-RU" dirty="0" smtClean="0"/>
              <a:t> Если вы согласны с утверждением, поставьте знак «+», если нет – «?».</a:t>
            </a:r>
          </a:p>
          <a:p>
            <a:r>
              <a:rPr lang="ru-RU" dirty="0" smtClean="0"/>
              <a:t>Учитель выслушивает ответы детей после работы с карточкой, обобщает и подводит учащихся к выводу.  </a:t>
            </a:r>
            <a:endParaRPr lang="ru-RU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643050"/>
            <a:ext cx="4498975" cy="5214950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«Я знаю, я умею, я могу».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Ф. И.__________________________		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начале урока		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конце урока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1.	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Я знаю, что такое имена существительные.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2.		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Я умею находить существительные среди других слов.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3.		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Я знаю, что имена существительные бывают одушевленные и неодушевленные.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4.		</a:t>
            </a:r>
          </a:p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Я  смогу различить одушевленные и неодушевленные существительные.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Учащиеся делают вывод о том, что не знают, что такое одушевленные и неодушевленные имена существительные и не все знают, какие существительные можно отнести к одушевленным, а какие к неодушевленным существительным. У некоторых детей возникают частные моменты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endParaRPr lang="ru-RU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3050"/>
            <a:ext cx="9144000" cy="1143000"/>
          </a:xfrm>
        </p:spPr>
        <p:txBody>
          <a:bodyPr>
            <a:noAutofit/>
          </a:bodyPr>
          <a:lstStyle/>
          <a:p>
            <a:pPr lvl="0" algn="l"/>
            <a:r>
              <a:rPr lang="ru-RU" sz="2000" dirty="0" smtClean="0"/>
              <a:t>                                   4. Открытие нового знания </a:t>
            </a:r>
            <a:br>
              <a:rPr lang="ru-RU" sz="2000" dirty="0" smtClean="0"/>
            </a:br>
            <a:r>
              <a:rPr lang="ru-RU" sz="2000" dirty="0" smtClean="0"/>
              <a:t>     </a:t>
            </a:r>
            <a:r>
              <a:rPr lang="ru-RU" sz="1600" dirty="0" smtClean="0"/>
              <a:t>(построение проекта выхода из   затруднения (цель и тема, способ, план, средство).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u="sng" dirty="0" smtClean="0"/>
              <a:t>Решение дидактической задачи: создание условий для формулировки цели урока  и постановки учебных задач.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4040188" cy="571505"/>
          </a:xfrm>
        </p:spPr>
        <p:txBody>
          <a:bodyPr>
            <a:normAutofit/>
          </a:bodyPr>
          <a:lstStyle/>
          <a:p>
            <a:r>
              <a:rPr lang="ru-RU" dirty="0" smtClean="0"/>
              <a:t>Деятельность учителя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142984"/>
            <a:ext cx="4356131" cy="785819"/>
          </a:xfrm>
        </p:spPr>
        <p:txBody>
          <a:bodyPr>
            <a:normAutofit/>
          </a:bodyPr>
          <a:lstStyle/>
          <a:p>
            <a:r>
              <a:rPr lang="ru-RU" dirty="0" smtClean="0"/>
              <a:t>Деятельность ученика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714488"/>
            <a:ext cx="3857620" cy="50006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 Что вы узнаете сегодня на уроке?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- Я предлагаю вам самим открыть новое знание, чтобы в результате нашей совместной работы все ваши «?» превратились в «+».</a:t>
            </a:r>
            <a:endParaRPr lang="ru-RU" b="1" i="1" dirty="0" smtClean="0"/>
          </a:p>
          <a:p>
            <a:r>
              <a:rPr lang="ru-RU" dirty="0" smtClean="0"/>
              <a:t>Какими средствами мы сможем добиться этого?</a:t>
            </a:r>
            <a:endParaRPr lang="ru-RU" b="1" dirty="0" smtClean="0"/>
          </a:p>
          <a:p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14744" y="1714488"/>
            <a:ext cx="5429257" cy="50006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 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Сегодня мы будем учиться ставить вопросы к именам существительным, распознавать одушевлённые и неодушевлённые имена существительные. А для этого мы должны быть внимательными, помогать друг другу, отвечать правильно, полными ответами.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 данном этапе учащиеся в коммуникативной форме обдумывают проект будущих учебных действий: ставят цель (целью всегда является устранение возникшего затруднения), согласовывают тему урока, выбирают способ, строят план достижения цели и определяют средства- алгоритмы, модели и т.д. </a:t>
            </a:r>
          </a:p>
          <a:p>
            <a:pPr algn="just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Будем обсуждать, выполнять задания, писать упражнения и т.п.</a:t>
            </a:r>
            <a:endParaRPr lang="ru-RU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endParaRPr lang="ru-RU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000" dirty="0" smtClean="0"/>
              <a:t>5. Первичное закрепление с проговариванием во внешней речи. 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u="sng" dirty="0" smtClean="0"/>
              <a:t>Решение дидактической задачи: обеспечение восприятия, осмысления и первичного запоминания знаний, связей и отношений в объекте изучения.</a:t>
            </a:r>
            <a:br>
              <a:rPr lang="ru-RU" sz="2000" i="1" u="sng" dirty="0" smtClean="0"/>
            </a:br>
            <a:endParaRPr lang="ru-RU" sz="2000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535112"/>
            <a:ext cx="4497388" cy="39368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Деятельность учителя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714488"/>
            <a:ext cx="4498975" cy="39368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Деятельность ученика</a:t>
            </a:r>
          </a:p>
          <a:p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-142908" y="2000240"/>
            <a:ext cx="4143404" cy="485776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sz="2000" dirty="0" smtClean="0"/>
              <a:t>А теперь давайте поиграем с вами в игру «Одушевленное – неодушевленное) (по типу «Съедобное – несъедобное»)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Я вам тоже хочу загадать слово: Лена, это слово «лисички».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А кто думает по – другому?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Кто же из них прав?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Молодцы! Вы сделали правильный вывод! Вы начали добиваться успеха в своих высказываниях, т.к. внимательно слушали меня на прошлых уроках, когда изучали окружающий мир.</a:t>
            </a:r>
            <a:endParaRPr lang="ru-RU" sz="2000" b="1" i="1" dirty="0" smtClean="0"/>
          </a:p>
          <a:p>
            <a:pPr lvl="0"/>
            <a:endParaRPr lang="ru-RU" sz="2000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7621" y="2000240"/>
            <a:ext cx="5286380" cy="48577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Каждый ученик в паре придумывает слово и загадывает его соседу по парте , его сосед должен сказать какое оно – одушевленное или неодушевленное и обязательно объяснить, почему?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Д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ети по очереди загадывают друг другу  слова, н – р: собака – одушевленное, т.к отвечает на вопрос кто? и является животным).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Я думаю, оно неодушевленное, т.к. обозначает название грибов и отвечает на вопрос что?</a:t>
            </a:r>
            <a:endParaRPr lang="ru-RU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 я думаю, оно одушевленное, т.к. оно обозначает название животных и отвечает на вопрос кто?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Правы оба – это многозначные слова! Они могут обозначать и названия грибов, и животных.</a:t>
            </a:r>
            <a:endParaRPr lang="ru-RU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1428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14291"/>
            <a:ext cx="4040188" cy="500066"/>
          </a:xfrm>
        </p:spPr>
        <p:txBody>
          <a:bodyPr/>
          <a:lstStyle/>
          <a:p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143504" y="214291"/>
            <a:ext cx="3857652" cy="42862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Деятельность ученика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571480"/>
            <a:ext cx="5143504" cy="607223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900" dirty="0" smtClean="0"/>
              <a:t>А сейчас я вам предлагаю выполнить такое задание, которое потребует от вас предельного внимания!</a:t>
            </a:r>
            <a:r>
              <a:rPr lang="ru-RU" sz="2900" b="1" dirty="0" smtClean="0"/>
              <a:t> Работать будете  в паре. </a:t>
            </a:r>
            <a:endParaRPr lang="ru-RU" sz="2900" b="1" i="1" dirty="0" smtClean="0"/>
          </a:p>
          <a:p>
            <a:pPr lvl="0" algn="just"/>
            <a:r>
              <a:rPr lang="ru-RU" sz="2900" dirty="0" smtClean="0"/>
              <a:t>Найди 6 слов и обведи их в овал.</a:t>
            </a:r>
            <a:endParaRPr lang="ru-RU" sz="2900" b="1" i="1" dirty="0" smtClean="0"/>
          </a:p>
          <a:p>
            <a:pPr algn="just"/>
            <a:r>
              <a:rPr lang="ru-RU" sz="2900" b="1" dirty="0" smtClean="0"/>
              <a:t>ЬРАДУГАРДЬАРБЕЛКАМРОЛКВЫЧ</a:t>
            </a:r>
            <a:endParaRPr lang="ru-RU" sz="2900" b="1" i="1" dirty="0" smtClean="0"/>
          </a:p>
          <a:p>
            <a:pPr algn="just"/>
            <a:r>
              <a:rPr lang="ru-RU" sz="2900" b="1" dirty="0" smtClean="0"/>
              <a:t>АСКОМПЬЮТЕРТЦЪЬРЫБКАРРПР</a:t>
            </a:r>
            <a:endParaRPr lang="ru-RU" sz="2900" b="1" i="1" dirty="0" smtClean="0"/>
          </a:p>
          <a:p>
            <a:pPr algn="just"/>
            <a:r>
              <a:rPr lang="ru-RU" sz="2900" b="1" dirty="0" smtClean="0"/>
              <a:t>ЧВГУСЕНИЦАРНТРАВАТЭМОУ</a:t>
            </a:r>
            <a:endParaRPr lang="ru-RU" sz="2900" b="1" i="1" dirty="0" smtClean="0"/>
          </a:p>
          <a:p>
            <a:pPr lvl="0" algn="just">
              <a:buNone/>
            </a:pPr>
            <a:r>
              <a:rPr lang="ru-RU" sz="2900" dirty="0" smtClean="0"/>
              <a:t>Какие слова нашли?</a:t>
            </a:r>
            <a:endParaRPr lang="ru-RU" sz="2900" b="1" i="1" dirty="0" smtClean="0"/>
          </a:p>
          <a:p>
            <a:pPr algn="just">
              <a:buNone/>
            </a:pPr>
            <a:r>
              <a:rPr lang="ru-RU" sz="2900" dirty="0" smtClean="0"/>
              <a:t>I в – выпишет одушевлённые имена существительные.</a:t>
            </a:r>
            <a:endParaRPr lang="ru-RU" sz="2900" b="1" i="1" dirty="0" smtClean="0"/>
          </a:p>
          <a:p>
            <a:pPr algn="just">
              <a:buNone/>
            </a:pPr>
            <a:r>
              <a:rPr lang="ru-RU" sz="2900" dirty="0" smtClean="0"/>
              <a:t>II в – неодушевлённые имена существительные.</a:t>
            </a:r>
            <a:endParaRPr lang="ru-RU" sz="2900" b="1" i="1" dirty="0" smtClean="0"/>
          </a:p>
          <a:p>
            <a:pPr algn="just">
              <a:buNone/>
            </a:pPr>
            <a:r>
              <a:rPr lang="ru-RU" sz="2900" dirty="0" smtClean="0"/>
              <a:t>- Какие слова выписал I вариант? Почему? </a:t>
            </a:r>
            <a:endParaRPr lang="ru-RU" sz="2900" b="1" i="1" dirty="0" smtClean="0"/>
          </a:p>
          <a:p>
            <a:pPr algn="just">
              <a:buNone/>
            </a:pPr>
            <a:r>
              <a:rPr lang="ru-RU" sz="2900" dirty="0" smtClean="0"/>
              <a:t>- Какие слова выписал II вариант? Почему? </a:t>
            </a:r>
            <a:endParaRPr lang="ru-RU" sz="2900" b="1" i="1" dirty="0" smtClean="0"/>
          </a:p>
          <a:p>
            <a:pPr lvl="0" algn="just">
              <a:buNone/>
            </a:pPr>
            <a:r>
              <a:rPr lang="ru-RU" sz="2900" dirty="0" smtClean="0"/>
              <a:t>             Вам встретилось слово </a:t>
            </a:r>
            <a:r>
              <a:rPr lang="ru-RU" sz="2900" u="sng" dirty="0" smtClean="0"/>
              <a:t>гусеница.</a:t>
            </a:r>
            <a:r>
              <a:rPr lang="ru-RU" sz="2900" dirty="0" smtClean="0"/>
              <a:t> Составьте предложение с этим словом</a:t>
            </a:r>
            <a:r>
              <a:rPr lang="ru-RU" sz="2900" b="1" dirty="0" smtClean="0"/>
              <a:t>. Запишите его к себе в тетрадь. Прочитайте.</a:t>
            </a:r>
            <a:endParaRPr lang="ru-RU" sz="2900" b="1" i="1" dirty="0" smtClean="0"/>
          </a:p>
          <a:p>
            <a:pPr lvl="0" algn="just">
              <a:buNone/>
            </a:pPr>
            <a:r>
              <a:rPr lang="ru-RU" sz="2900" dirty="0" smtClean="0"/>
              <a:t>            А у меня получилось другое предложение. Я почему – то представила себе трактор или танк, когда составляла его. Кто догадался, почему? Сделайте вывод.</a:t>
            </a:r>
            <a:endParaRPr lang="ru-RU" sz="2900" b="1" i="1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57752" y="571480"/>
            <a:ext cx="4429156" cy="607223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Фронтальная работа по вариантам.</a:t>
            </a:r>
            <a:endParaRPr lang="ru-RU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Белка, рыбка, гусеница.</a:t>
            </a:r>
          </a:p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Радуга, роза, конфета.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</a:t>
            </a:r>
          </a:p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Дети зачитывают свои предложения.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В русском языке много таких слов, которые бывают одушевлённые и неодушевлённые. Это многозначные слова. Они имеют разное </a:t>
            </a:r>
            <a:r>
              <a:rPr lang="ru-RU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лексическое значение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это легко определить в зависимости от предложения, в котором употребляются. </a:t>
            </a:r>
            <a:endParaRPr lang="ru-RU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dirty="0" smtClean="0"/>
              <a:t>                      6. Самостоятельная работа с самопроверкой по эталону.</a:t>
            </a:r>
            <a:r>
              <a:rPr lang="ru-RU" sz="1800" i="1" dirty="0" smtClean="0"/>
              <a:t/>
            </a:r>
            <a:br>
              <a:rPr lang="ru-RU" sz="1800" i="1" dirty="0" smtClean="0"/>
            </a:br>
            <a:r>
              <a:rPr lang="ru-RU" sz="1800" i="1" dirty="0" smtClean="0"/>
              <a:t>Решение дидактических задач:</a:t>
            </a:r>
            <a:br>
              <a:rPr lang="ru-RU" sz="1800" i="1" dirty="0" smtClean="0"/>
            </a:br>
            <a:r>
              <a:rPr lang="ru-RU" sz="1800" i="1" dirty="0" smtClean="0"/>
              <a:t>1.Установление правильности и осознанности усвоения учебного материала, выявление пробелов, неверных представлений, их коррекция.</a:t>
            </a:r>
            <a:br>
              <a:rPr lang="ru-RU" sz="1800" i="1" dirty="0" smtClean="0"/>
            </a:br>
            <a:r>
              <a:rPr lang="ru-RU" sz="1800" i="1" dirty="0" smtClean="0"/>
              <a:t>2.Выявление качества и уровня овладения знаниями.</a:t>
            </a:r>
            <a:br>
              <a:rPr lang="ru-RU" sz="1800" i="1" dirty="0" smtClean="0"/>
            </a:b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214422"/>
            <a:ext cx="4497388" cy="35719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Деятельность учителя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643570" y="1214423"/>
            <a:ext cx="3500430" cy="50006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Деятельность ученика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428736"/>
            <a:ext cx="5715008" cy="5429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        Продолжим работать с предложениями. Сейчас вам предстоит сделать выбор заданий. Выберите из двух заданий одно и выполните. </a:t>
            </a:r>
            <a:r>
              <a:rPr lang="ru-RU" sz="1600" dirty="0" smtClean="0"/>
              <a:t>Эти задания творческие. </a:t>
            </a:r>
          </a:p>
          <a:p>
            <a:pPr>
              <a:buNone/>
            </a:pPr>
            <a:r>
              <a:rPr lang="ru-RU" sz="1600" b="1" i="1" dirty="0" smtClean="0"/>
              <a:t>Задание 1. </a:t>
            </a:r>
          </a:p>
          <a:p>
            <a:pPr>
              <a:buNone/>
            </a:pPr>
            <a:r>
              <a:rPr lang="ru-RU" sz="1600" b="1" i="1" dirty="0" smtClean="0"/>
              <a:t>На доске фото и рисунок «барашек»: животных, облаков, волн, цветов вербы.</a:t>
            </a:r>
            <a:endParaRPr lang="ru-RU" sz="1600" b="1" i="1" dirty="0" smtClean="0"/>
          </a:p>
          <a:p>
            <a:pPr lvl="0">
              <a:buNone/>
            </a:pPr>
            <a:r>
              <a:rPr lang="ru-RU" sz="1600" dirty="0" smtClean="0"/>
              <a:t>       Составьте  </a:t>
            </a:r>
            <a:r>
              <a:rPr lang="ru-RU" sz="1600" dirty="0" smtClean="0"/>
              <a:t>2  предложения с любыми из этих существительных так, чтобы в одном случае это существительное было неодушевленным, а в другом случае одушевленным.</a:t>
            </a:r>
            <a:endParaRPr lang="ru-RU" sz="1600" b="1" i="1" dirty="0" smtClean="0"/>
          </a:p>
          <a:p>
            <a:pPr lvl="0">
              <a:buNone/>
            </a:pPr>
            <a:r>
              <a:rPr lang="ru-RU" sz="1600" b="1" i="1" dirty="0" smtClean="0"/>
              <a:t>Задание 2.  </a:t>
            </a:r>
          </a:p>
          <a:p>
            <a:pPr lvl="0">
              <a:buNone/>
            </a:pPr>
            <a:r>
              <a:rPr lang="ru-RU" sz="1600" b="1" i="1" dirty="0" smtClean="0"/>
              <a:t>Норка   </a:t>
            </a:r>
            <a:r>
              <a:rPr lang="ru-RU" sz="1600" b="1" i="1" dirty="0" smtClean="0"/>
              <a:t>Свинка     Шах    Галочка    Ласка       </a:t>
            </a:r>
            <a:r>
              <a:rPr lang="ru-RU" sz="1600" b="1" i="1" dirty="0" smtClean="0"/>
              <a:t>Собачка</a:t>
            </a:r>
          </a:p>
          <a:p>
            <a:pPr lvl="0">
              <a:buNone/>
            </a:pPr>
            <a:r>
              <a:rPr lang="ru-RU" sz="1600" dirty="0" smtClean="0"/>
              <a:t>       </a:t>
            </a:r>
            <a:r>
              <a:rPr lang="ru-RU" sz="1600" dirty="0" smtClean="0"/>
              <a:t>Составьте  2  предложения с любыми из этих существительных так, чтобы в одном случае это существительное было неодушевленным, а в другом случае одушевленным</a:t>
            </a:r>
            <a:r>
              <a:rPr lang="ru-RU" sz="1600" dirty="0" smtClean="0"/>
              <a:t>. Если встретилось непонятное слово – возьмите на столе учителя словарь и посмотрите его.</a:t>
            </a:r>
            <a:endParaRPr lang="ru-RU" sz="1600" b="1" i="1" dirty="0" smtClean="0"/>
          </a:p>
          <a:p>
            <a:pPr>
              <a:buNone/>
            </a:pPr>
            <a:r>
              <a:rPr lang="ru-RU" sz="1600" i="1" dirty="0" smtClean="0"/>
              <a:t>        </a:t>
            </a:r>
            <a:r>
              <a:rPr lang="ru-RU" sz="1600" b="1" i="1" dirty="0" smtClean="0"/>
              <a:t>Как </a:t>
            </a:r>
            <a:r>
              <a:rPr lang="ru-RU" sz="1600" b="1" i="1" dirty="0" smtClean="0"/>
              <a:t>определить, одушевлённые пред тобой существительные или неодушевлённые?</a:t>
            </a:r>
          </a:p>
          <a:p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715008" y="1643050"/>
            <a:ext cx="3428992" cy="5214950"/>
          </a:xfrm>
        </p:spPr>
        <p:txBody>
          <a:bodyPr>
            <a:normAutofit fontScale="62500" lnSpcReduction="20000"/>
          </a:bodyPr>
          <a:lstStyle/>
          <a:p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Дети выбирают одно из двух заданий. </a:t>
            </a:r>
          </a:p>
          <a:p>
            <a:endParaRPr lang="ru-RU" sz="2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sz="2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sz="2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Дети составляют предложения, выбрав один из предложенных вариантов заданий.</a:t>
            </a:r>
          </a:p>
          <a:p>
            <a:endParaRPr lang="ru-RU" sz="2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sz="2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 </a:t>
            </a:r>
            <a:r>
              <a:rPr lang="ru-RU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детей может возникнуть вопросы по поводу некоторых слов в задании – </a:t>
            </a:r>
            <a:r>
              <a:rPr lang="ru-RU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берут со стола </a:t>
            </a:r>
            <a:r>
              <a:rPr lang="ru-RU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словари, заранее приготовленные.</a:t>
            </a:r>
          </a:p>
          <a:p>
            <a:endParaRPr lang="ru-RU" sz="2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sz="2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sz="2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Если в предложении слово отвечает на вопрос кто? – оно одушевлённое, что? – неодушевлённое.</a:t>
            </a:r>
          </a:p>
          <a:p>
            <a:endParaRPr lang="ru-RU" sz="2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sz="2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7. Включение в систему знаний и повторение.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000109"/>
            <a:ext cx="4354544" cy="4286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29190" y="1000107"/>
            <a:ext cx="4071966" cy="42862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Деятельность ученика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571612"/>
            <a:ext cx="4786314" cy="52863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Ребята, когда вы заходите в класс, вы всегда говорите: Здравствуйте, Лариса Владимировна! Вы называете меня по имени отчеству. А кто знает, как зовут моего отца?</a:t>
            </a:r>
          </a:p>
          <a:p>
            <a:r>
              <a:rPr lang="ru-RU" dirty="0" smtClean="0"/>
              <a:t>А почему?</a:t>
            </a:r>
          </a:p>
          <a:p>
            <a:r>
              <a:rPr lang="ru-RU" dirty="0" smtClean="0"/>
              <a:t>Да, его зовут Владимир Борисович. Какой частью речи являются эти слова, напомните? Почему?</a:t>
            </a:r>
          </a:p>
          <a:p>
            <a:pPr lvl="0"/>
            <a:r>
              <a:rPr lang="ru-RU" dirty="0" smtClean="0"/>
              <a:t>Вам было дано вчера домашнее задание. Какое? </a:t>
            </a:r>
            <a:endParaRPr lang="ru-RU" b="1" i="1" dirty="0" smtClean="0"/>
          </a:p>
          <a:p>
            <a:pPr lvl="0"/>
            <a:r>
              <a:rPr lang="ru-RU" dirty="0" smtClean="0"/>
              <a:t>Что у вас получилось? </a:t>
            </a:r>
            <a:endParaRPr lang="ru-RU" b="1" i="1" dirty="0" smtClean="0"/>
          </a:p>
          <a:p>
            <a:pPr lvl="0"/>
            <a:r>
              <a:rPr lang="ru-RU" dirty="0" smtClean="0"/>
              <a:t>Какие одушевленные имена существительные вы услышали?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1571612"/>
            <a:ext cx="4643438" cy="528638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r>
              <a:rPr lang="ru-RU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Его зовут Владимир.</a:t>
            </a:r>
          </a:p>
          <a:p>
            <a:endParaRPr lang="ru-RU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Отчество человеку дается по имени его отца.</a:t>
            </a:r>
          </a:p>
          <a:p>
            <a:pPr>
              <a:buNone/>
            </a:pPr>
            <a:r>
              <a:rPr lang="ru-RU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Одушевленные существительные, отвечают на вопрос КТО? и обозначают имена людей.</a:t>
            </a:r>
          </a:p>
          <a:p>
            <a:pPr>
              <a:buNone/>
            </a:pPr>
            <a:endParaRPr lang="ru-RU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Мы должны были написать небольшой рассказ о своей семье с использование имен, отчеств, фамилий наших родных.</a:t>
            </a:r>
          </a:p>
          <a:p>
            <a:endParaRPr lang="ru-RU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 ребенка читают свои рассказы.</a:t>
            </a:r>
          </a:p>
          <a:p>
            <a:pPr lvl="0"/>
            <a:endParaRPr lang="ru-RU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0">
              <a:buNone/>
            </a:pPr>
            <a:r>
              <a:rPr lang="ru-RU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Мама, папа, брат, сестра, бабушка, дедушка, тетя, дядя и т.п.</a:t>
            </a:r>
            <a:endParaRPr lang="ru-RU" sz="2900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28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85728"/>
            <a:ext cx="4040188" cy="39369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3438" y="214290"/>
            <a:ext cx="4041775" cy="4286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Деятельность ученика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-142908" y="714356"/>
            <a:ext cx="4640296" cy="614364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Стр. 91, упр. 5</a:t>
            </a:r>
          </a:p>
          <a:p>
            <a:r>
              <a:rPr lang="ru-RU" dirty="0" smtClean="0"/>
              <a:t>- Запишите ответы на вопрос. Запишите рядом со словами вопрос, на который они отвечают. </a:t>
            </a:r>
            <a:endParaRPr lang="ru-RU" b="1" dirty="0" smtClean="0"/>
          </a:p>
          <a:p>
            <a:r>
              <a:rPr lang="ru-RU" dirty="0" smtClean="0"/>
              <a:t>- Напишите имена своих мамы и папы, если знаете, то и с отчествами. А у кого из детей отчество с разделительным мягким знаком? А у кого из детей имя с удвоенной согласной? А у кого из детей имя с мягким знаком – показателем мягкости? А у кого из детей имя может быть как мужски, так и женским? </a:t>
            </a:r>
            <a:endParaRPr lang="ru-RU" b="1" dirty="0" smtClean="0"/>
          </a:p>
          <a:p>
            <a:pPr lvl="0"/>
            <a:r>
              <a:rPr lang="ru-RU" dirty="0" smtClean="0"/>
              <a:t>А кто знает, как можно неодушевленное существительное превратить в одушевленное?</a:t>
            </a:r>
          </a:p>
          <a:p>
            <a:pPr lvl="0"/>
            <a:r>
              <a:rPr lang="ru-RU" dirty="0" smtClean="0"/>
              <a:t>А еще как?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0" y="714356"/>
            <a:ext cx="4356131" cy="6143644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Двое детей – мальчик и девочка – у доски.</a:t>
            </a:r>
            <a:endParaRPr lang="ru-RU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При помощи суффиксов образовать однокоренное слово – название профессии, по местожительству и т.п.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А еще можно образовать фамилии людей.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41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571480"/>
            <a:ext cx="4040188" cy="39369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571479"/>
            <a:ext cx="4041775" cy="42862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Деятельность ученика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1071546"/>
            <a:ext cx="4354544" cy="55721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Устно образуйте от данных неодушевленных существительных одушевленные:</a:t>
            </a:r>
          </a:p>
          <a:p>
            <a:r>
              <a:rPr lang="ru-RU" dirty="0" smtClean="0"/>
              <a:t>БИБЛИОТЕКА -  …</a:t>
            </a:r>
          </a:p>
          <a:p>
            <a:r>
              <a:rPr lang="ru-RU" dirty="0" smtClean="0"/>
              <a:t>УЧЕНИЕ - …</a:t>
            </a:r>
          </a:p>
          <a:p>
            <a:r>
              <a:rPr lang="ru-RU" dirty="0" smtClean="0"/>
              <a:t>СТЕКЛО - …</a:t>
            </a:r>
          </a:p>
          <a:p>
            <a:r>
              <a:rPr lang="ru-RU" dirty="0" smtClean="0"/>
              <a:t>БЕТОН - …</a:t>
            </a:r>
          </a:p>
          <a:p>
            <a:r>
              <a:rPr lang="ru-RU" dirty="0" smtClean="0"/>
              <a:t>ДИЗАЙН - …</a:t>
            </a:r>
          </a:p>
          <a:p>
            <a:r>
              <a:rPr lang="ru-RU" sz="2800" dirty="0" smtClean="0"/>
              <a:t>М</a:t>
            </a:r>
            <a:r>
              <a:rPr lang="ru-RU" dirty="0" smtClean="0"/>
              <a:t>ОСКВА - …</a:t>
            </a:r>
          </a:p>
          <a:p>
            <a:r>
              <a:rPr lang="ru-RU" sz="2800" dirty="0" smtClean="0"/>
              <a:t>Н</a:t>
            </a:r>
            <a:r>
              <a:rPr lang="ru-RU" dirty="0" smtClean="0"/>
              <a:t>ИЖНЕВАРТОВСК- … </a:t>
            </a:r>
          </a:p>
          <a:p>
            <a:pPr>
              <a:buNone/>
            </a:pPr>
            <a:endParaRPr lang="ru-RU" dirty="0" smtClean="0"/>
          </a:p>
          <a:p>
            <a:r>
              <a:rPr lang="ru-RU" sz="2300" dirty="0" smtClean="0">
                <a:solidFill>
                  <a:srgbClr val="FFFF00"/>
                </a:solidFill>
              </a:rPr>
              <a:t>ТРУБА - …</a:t>
            </a:r>
          </a:p>
          <a:p>
            <a:r>
              <a:rPr lang="ru-RU" sz="2300" dirty="0" smtClean="0">
                <a:solidFill>
                  <a:srgbClr val="FFFF00"/>
                </a:solidFill>
              </a:rPr>
              <a:t>ДУНАЙ - … </a:t>
            </a:r>
          </a:p>
          <a:p>
            <a:r>
              <a:rPr lang="ru-RU" sz="2300" dirty="0" smtClean="0">
                <a:solidFill>
                  <a:srgbClr val="FFFF00"/>
                </a:solidFill>
              </a:rPr>
              <a:t>КАШКА - …</a:t>
            </a:r>
          </a:p>
          <a:p>
            <a:r>
              <a:rPr lang="ru-RU" sz="2300" dirty="0" smtClean="0">
                <a:solidFill>
                  <a:srgbClr val="FFFF00"/>
                </a:solidFill>
              </a:rPr>
              <a:t>СТОЛБ - …</a:t>
            </a:r>
          </a:p>
          <a:p>
            <a:r>
              <a:rPr lang="ru-RU" sz="2300" dirty="0" smtClean="0">
                <a:solidFill>
                  <a:srgbClr val="FFFF00"/>
                </a:solidFill>
              </a:rPr>
              <a:t>ЗУБ - …</a:t>
            </a:r>
          </a:p>
          <a:p>
            <a:r>
              <a:rPr lang="ru-RU" sz="2300" dirty="0" smtClean="0">
                <a:solidFill>
                  <a:srgbClr val="FFFF00"/>
                </a:solidFill>
              </a:rPr>
              <a:t>МОРОЗ - … </a:t>
            </a:r>
          </a:p>
          <a:p>
            <a:r>
              <a:rPr lang="ru-RU" sz="2300" dirty="0" smtClean="0">
                <a:solidFill>
                  <a:srgbClr val="FFFF00"/>
                </a:solidFill>
              </a:rPr>
              <a:t>БАШМАК - …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071546"/>
            <a:ext cx="4041775" cy="557216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1800" dirty="0" smtClean="0"/>
              <a:t>БИБЛИОТЕКАРЬ</a:t>
            </a:r>
          </a:p>
          <a:p>
            <a:r>
              <a:rPr lang="ru-RU" sz="1800" dirty="0" smtClean="0"/>
              <a:t>УЧИТЕЛЬ</a:t>
            </a:r>
          </a:p>
          <a:p>
            <a:r>
              <a:rPr lang="ru-RU" sz="1800" dirty="0" smtClean="0"/>
              <a:t>СТЕКОЛЬЩИК</a:t>
            </a:r>
          </a:p>
          <a:p>
            <a:r>
              <a:rPr lang="ru-RU" sz="1800" dirty="0" smtClean="0"/>
              <a:t>БЕТОНЩИК</a:t>
            </a:r>
          </a:p>
          <a:p>
            <a:r>
              <a:rPr lang="ru-RU" sz="1800" dirty="0" smtClean="0"/>
              <a:t>ДИЗАЙНЕР</a:t>
            </a:r>
          </a:p>
          <a:p>
            <a:r>
              <a:rPr lang="ru-RU" sz="1800" dirty="0" smtClean="0"/>
              <a:t>МОСКВИЧ</a:t>
            </a:r>
          </a:p>
          <a:p>
            <a:r>
              <a:rPr lang="ru-RU" sz="1800" dirty="0" smtClean="0"/>
              <a:t>НИЖНЕВАРТОВЕЦ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smtClean="0">
                <a:solidFill>
                  <a:srgbClr val="FFFF00"/>
                </a:solidFill>
              </a:rPr>
              <a:t>Трубавин</a:t>
            </a:r>
            <a:r>
              <a:rPr lang="ru-RU" sz="18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sz="1800" dirty="0" smtClean="0">
                <a:solidFill>
                  <a:srgbClr val="FFFF00"/>
                </a:solidFill>
              </a:rPr>
              <a:t>Дунаева </a:t>
            </a:r>
          </a:p>
          <a:p>
            <a:r>
              <a:rPr lang="ru-RU" sz="1800" dirty="0" err="1" smtClean="0">
                <a:solidFill>
                  <a:srgbClr val="FFFF00"/>
                </a:solidFill>
              </a:rPr>
              <a:t>Кашкин</a:t>
            </a:r>
            <a:endParaRPr lang="ru-RU" sz="1800" dirty="0" smtClean="0">
              <a:solidFill>
                <a:srgbClr val="FFFF00"/>
              </a:solidFill>
            </a:endParaRPr>
          </a:p>
          <a:p>
            <a:r>
              <a:rPr lang="ru-RU" sz="1800" dirty="0" smtClean="0">
                <a:solidFill>
                  <a:srgbClr val="FFFF00"/>
                </a:solidFill>
              </a:rPr>
              <a:t>Столбов</a:t>
            </a:r>
          </a:p>
          <a:p>
            <a:r>
              <a:rPr lang="ru-RU" sz="1800" dirty="0" smtClean="0">
                <a:solidFill>
                  <a:srgbClr val="FFFF00"/>
                </a:solidFill>
              </a:rPr>
              <a:t>Зубов</a:t>
            </a:r>
          </a:p>
          <a:p>
            <a:r>
              <a:rPr lang="ru-RU" sz="1800" dirty="0" smtClean="0">
                <a:solidFill>
                  <a:srgbClr val="FFFF00"/>
                </a:solidFill>
              </a:rPr>
              <a:t>Морозов</a:t>
            </a:r>
          </a:p>
          <a:p>
            <a:r>
              <a:rPr lang="ru-RU" sz="1800" dirty="0" smtClean="0">
                <a:solidFill>
                  <a:srgbClr val="FFFF00"/>
                </a:solidFill>
              </a:rPr>
              <a:t>Башмаков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Цель урока: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00166" y="4143380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Формировать умение правильно употреблять одушевленные и неодушевленные существительные в речи.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>                   8. Рефлексия учебной деятельности на уроке (итог).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u="sng" dirty="0" smtClean="0"/>
              <a:t>Решение дидактических задач:</a:t>
            </a:r>
            <a:br>
              <a:rPr lang="ru-RU" sz="2000" i="1" u="sng" dirty="0" smtClean="0"/>
            </a:br>
            <a:r>
              <a:rPr lang="ru-RU" sz="2000" i="1" u="sng" dirty="0" smtClean="0"/>
              <a:t>1. Анализ и оценка успешности достижения цели. </a:t>
            </a:r>
            <a:br>
              <a:rPr lang="ru-RU" sz="2000" i="1" u="sng" dirty="0" smtClean="0"/>
            </a:br>
            <a:r>
              <a:rPr lang="ru-RU" sz="2000" i="1" u="sng" dirty="0" smtClean="0"/>
              <a:t>2.Выявление качества и уровня овладения знаниями.</a:t>
            </a:r>
            <a:br>
              <a:rPr lang="ru-RU" sz="2000" i="1" u="sng" dirty="0" smtClean="0"/>
            </a:br>
            <a:r>
              <a:rPr lang="ru-RU" sz="2000" i="1" u="sng" dirty="0" smtClean="0"/>
              <a:t> 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214423"/>
            <a:ext cx="4354544" cy="4286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214423"/>
            <a:ext cx="4356131" cy="500066"/>
          </a:xfrm>
        </p:spPr>
        <p:txBody>
          <a:bodyPr/>
          <a:lstStyle/>
          <a:p>
            <a:r>
              <a:rPr lang="ru-RU" smtClean="0"/>
              <a:t>Деятельность ученика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1785926"/>
            <a:ext cx="4211700" cy="4857784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- Что нового узнали?</a:t>
            </a:r>
          </a:p>
          <a:p>
            <a:r>
              <a:rPr lang="ru-RU" dirty="0" smtClean="0"/>
              <a:t>- Ребята, теперь снова заполните карточки у вас на столе. Стало ли больше « +», или остались  «?»</a:t>
            </a:r>
            <a:endParaRPr lang="ru-RU" b="1" i="1" dirty="0" smtClean="0"/>
          </a:p>
          <a:p>
            <a:r>
              <a:rPr lang="ru-RU" dirty="0" smtClean="0"/>
              <a:t>-Что такое имя существительное? </a:t>
            </a:r>
            <a:endParaRPr lang="ru-RU" b="1" i="1" dirty="0" smtClean="0"/>
          </a:p>
          <a:p>
            <a:r>
              <a:rPr lang="ru-RU" dirty="0" smtClean="0"/>
              <a:t>- На какие группы делятся имена существительные?</a:t>
            </a:r>
            <a:endParaRPr lang="ru-RU" b="1" i="1" dirty="0" smtClean="0"/>
          </a:p>
          <a:p>
            <a:r>
              <a:rPr lang="ru-RU" dirty="0" smtClean="0"/>
              <a:t>- На какой вопрос отвечают одушевлённые имена существительные? </a:t>
            </a:r>
            <a:endParaRPr lang="ru-RU" b="1" i="1" dirty="0" smtClean="0"/>
          </a:p>
          <a:p>
            <a:r>
              <a:rPr lang="ru-RU" dirty="0" smtClean="0"/>
              <a:t>- На какой вопрос отвечают неодушевлённые имена существительные? </a:t>
            </a:r>
            <a:endParaRPr lang="ru-RU" b="1" i="1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1714488"/>
            <a:ext cx="4429156" cy="4857784"/>
          </a:xfrm>
        </p:spPr>
        <p:txBody>
          <a:bodyPr>
            <a:normAutofit/>
          </a:bodyPr>
          <a:lstStyle/>
          <a:p>
            <a:r>
              <a:rPr lang="ru-RU" dirty="0" smtClean="0"/>
              <a:t>Узнали, что существительные делятся на две группы – одушевленные и неодушевленные.</a:t>
            </a:r>
          </a:p>
          <a:p>
            <a:r>
              <a:rPr lang="ru-RU" dirty="0" smtClean="0"/>
              <a:t>Вновь заполняют карточки – делятся своими впечатлениями.</a:t>
            </a:r>
          </a:p>
          <a:p>
            <a:r>
              <a:rPr lang="ru-RU" dirty="0" smtClean="0"/>
              <a:t>Одушевленные отвечают на вопрос – кто? неодушевленные отвечают на вопрос – что?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2071678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u="sng" dirty="0" smtClean="0"/>
              <a:t>Формирование УУД: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60007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u="sng" dirty="0" smtClean="0"/>
              <a:t> Личностные умения:       </a:t>
            </a:r>
            <a:endParaRPr lang="ru-RU" sz="3600" b="1" i="1" dirty="0" smtClean="0"/>
          </a:p>
          <a:p>
            <a:r>
              <a:rPr lang="ru-RU" sz="3600" b="1" dirty="0" smtClean="0"/>
              <a:t>- принимать и осваивать социальную роль ученика;</a:t>
            </a:r>
            <a:endParaRPr lang="ru-RU" sz="3600" b="1" i="1" dirty="0" smtClean="0"/>
          </a:p>
          <a:p>
            <a:r>
              <a:rPr lang="ru-RU" sz="3600" b="1" dirty="0" smtClean="0"/>
              <a:t>- устанавливать связь между целью деятельности и ее мотивом (зачем?); </a:t>
            </a:r>
            <a:endParaRPr lang="ru-RU" sz="3600" b="1" i="1" dirty="0" smtClean="0"/>
          </a:p>
          <a:p>
            <a:r>
              <a:rPr lang="ru-RU" sz="3600" b="1" dirty="0" smtClean="0"/>
              <a:t>- устанавливать связь между целью деятельности и  ее результатом;</a:t>
            </a:r>
            <a:endParaRPr lang="ru-RU" sz="3600" b="1" i="1" dirty="0" smtClean="0"/>
          </a:p>
          <a:p>
            <a:r>
              <a:rPr lang="ru-RU" sz="3600" b="1" dirty="0" smtClean="0"/>
              <a:t>- осознавать роль языка и речи  в жизни людей;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286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00042"/>
            <a:ext cx="9001156" cy="635795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200" b="1" u="sng" dirty="0" smtClean="0"/>
              <a:t>Регулятивные умения:       </a:t>
            </a:r>
            <a:endParaRPr lang="ru-RU" sz="3200" b="1" i="1" dirty="0" smtClean="0"/>
          </a:p>
          <a:p>
            <a:r>
              <a:rPr lang="ru-RU" dirty="0" smtClean="0"/>
              <a:t>- готовить рабочее место, все необходимое для включения в учебную деятельность;</a:t>
            </a:r>
            <a:endParaRPr lang="ru-RU" b="1" i="1" dirty="0" smtClean="0"/>
          </a:p>
          <a:p>
            <a:r>
              <a:rPr lang="ru-RU" dirty="0" smtClean="0"/>
              <a:t>- определять и формулировать цель деятельности на уроке;</a:t>
            </a:r>
            <a:endParaRPr lang="ru-RU" b="1" i="1" dirty="0" smtClean="0"/>
          </a:p>
          <a:p>
            <a:r>
              <a:rPr lang="ru-RU" dirty="0" smtClean="0"/>
              <a:t>- проговаривать последовательность действий на уроке; работать по плану, инструкции;</a:t>
            </a:r>
            <a:endParaRPr lang="ru-RU" b="1" i="1" dirty="0" smtClean="0"/>
          </a:p>
          <a:p>
            <a:r>
              <a:rPr lang="ru-RU" dirty="0" smtClean="0"/>
              <a:t>- высказывать свое предположение на основе учебного материала;</a:t>
            </a:r>
            <a:endParaRPr lang="ru-RU" b="1" i="1" dirty="0" smtClean="0"/>
          </a:p>
          <a:p>
            <a:r>
              <a:rPr lang="ru-RU" dirty="0" smtClean="0"/>
              <a:t>- отличать верно выполненное задание от неверного;</a:t>
            </a:r>
            <a:endParaRPr lang="ru-RU" b="1" i="1" dirty="0" smtClean="0"/>
          </a:p>
          <a:p>
            <a:r>
              <a:rPr lang="ru-RU" dirty="0" smtClean="0"/>
              <a:t>- осуществлять самоконтроль;</a:t>
            </a:r>
            <a:endParaRPr lang="ru-RU" b="1" i="1" dirty="0" smtClean="0"/>
          </a:p>
          <a:p>
            <a:r>
              <a:rPr lang="ru-RU" dirty="0" smtClean="0"/>
              <a:t>- совместно с учителем и одноклассниками давать эмоциональную оценку деятельности на уроке;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42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86874" cy="6286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u="sng" dirty="0" smtClean="0"/>
              <a:t>Познавательные умения:     </a:t>
            </a:r>
            <a:endParaRPr lang="ru-RU" sz="3600" b="1" i="1" dirty="0" smtClean="0"/>
          </a:p>
          <a:p>
            <a:r>
              <a:rPr lang="ru-RU" sz="3600" dirty="0" smtClean="0"/>
              <a:t>- ориентироваться в раздаточном материале;- ориентироваться в своей системе знаний (определять границы знания / незнания);</a:t>
            </a:r>
            <a:endParaRPr lang="ru-RU" sz="3600" b="1" i="1" dirty="0" smtClean="0"/>
          </a:p>
          <a:p>
            <a:r>
              <a:rPr lang="ru-RU" sz="3600" dirty="0" smtClean="0"/>
              <a:t>- находить ответы на вопросы, используя свой жизненный опыт;</a:t>
            </a:r>
            <a:endParaRPr lang="ru-RU" sz="3600" b="1" i="1" dirty="0" smtClean="0"/>
          </a:p>
          <a:p>
            <a:r>
              <a:rPr lang="ru-RU" sz="3600" dirty="0" smtClean="0"/>
              <a:t>- проводить анализ учебного материала;</a:t>
            </a:r>
            <a:endParaRPr lang="ru-RU" sz="3600" b="1" i="1" dirty="0" smtClean="0"/>
          </a:p>
          <a:p>
            <a:r>
              <a:rPr lang="ru-RU" sz="3600" dirty="0" smtClean="0"/>
              <a:t>- делать выводы в результате совместной работы учителя и класса;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571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500834"/>
          </a:xfrm>
        </p:spPr>
        <p:txBody>
          <a:bodyPr/>
          <a:lstStyle/>
          <a:p>
            <a:pPr algn="ctr">
              <a:buNone/>
            </a:pPr>
            <a:r>
              <a:rPr lang="ru-RU" sz="3600" u="sng" dirty="0" smtClean="0"/>
              <a:t> Коммуникативные умения: </a:t>
            </a:r>
            <a:endParaRPr lang="ru-RU" sz="3600" b="1" i="1" dirty="0" smtClean="0"/>
          </a:p>
          <a:p>
            <a:r>
              <a:rPr lang="ru-RU" dirty="0" smtClean="0"/>
              <a:t>-  </a:t>
            </a:r>
            <a:r>
              <a:rPr lang="ru-RU" sz="4000" dirty="0" smtClean="0"/>
              <a:t>донести свою позицию до других: оформлять свои мысли в устной форме;</a:t>
            </a:r>
            <a:endParaRPr lang="ru-RU" sz="4000" b="1" i="1" dirty="0" smtClean="0"/>
          </a:p>
          <a:p>
            <a:r>
              <a:rPr lang="ru-RU" sz="4000" dirty="0" smtClean="0"/>
              <a:t>- слушать и понимать речь других;</a:t>
            </a:r>
            <a:endParaRPr lang="ru-RU" sz="4000" b="1" i="1" dirty="0" smtClean="0"/>
          </a:p>
          <a:p>
            <a:r>
              <a:rPr lang="ru-RU" sz="4000" dirty="0" smtClean="0"/>
              <a:t>- учиться работать в паре (группе).  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285752"/>
          </a:xfrm>
        </p:spPr>
        <p:txBody>
          <a:bodyPr>
            <a:noAutofit/>
          </a:bodyPr>
          <a:lstStyle/>
          <a:p>
            <a:r>
              <a:rPr lang="ru-RU" sz="6000" i="1" dirty="0" smtClean="0"/>
              <a:t/>
            </a:r>
            <a:br>
              <a:rPr lang="ru-RU" sz="6000" i="1" dirty="0" smtClean="0"/>
            </a:b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u="sng" dirty="0" smtClean="0"/>
              <a:t>Формирование предметных умений:</a:t>
            </a:r>
            <a:endParaRPr lang="ru-RU" b="1" i="1" dirty="0" smtClean="0"/>
          </a:p>
          <a:p>
            <a:pPr lvl="0" algn="just"/>
            <a:r>
              <a:rPr lang="ru-RU" sz="3200" b="1" dirty="0" smtClean="0"/>
              <a:t>Формировать у учащихся умения ставить вопросы к именам существительным, распознавать одушевлённые и неодушевлённые имена существительные;</a:t>
            </a:r>
            <a:endParaRPr lang="ru-RU" sz="3200" b="1" i="1" dirty="0" smtClean="0"/>
          </a:p>
          <a:p>
            <a:pPr lvl="0" algn="just"/>
            <a:r>
              <a:rPr lang="ru-RU" sz="3200" b="1" dirty="0" smtClean="0"/>
              <a:t>Ознакомить с существительными, которые могут быть одушевлёнными и неодушевлёнными и в зависимости от предложения имеют разное лексическое значение;</a:t>
            </a:r>
            <a:endParaRPr lang="ru-RU" sz="3200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Обучающиеся с высоким уровнем подготовки получат возможность: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78645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100" i="1" u="sng" dirty="0" smtClean="0"/>
              <a:t>Из личностных умений </a:t>
            </a:r>
            <a:r>
              <a:rPr lang="ru-RU" sz="3100" dirty="0" smtClean="0"/>
              <a:t>– умение оценивать трудность предлагаемого задания; адекватная </a:t>
            </a:r>
            <a:r>
              <a:rPr lang="ru-RU" sz="3100" smtClean="0"/>
              <a:t>самооценка.</a:t>
            </a:r>
            <a:endParaRPr lang="ru-RU" sz="3100" i="1" u="sng" dirty="0" smtClean="0"/>
          </a:p>
          <a:p>
            <a:pPr lvl="0" algn="just"/>
            <a:r>
              <a:rPr lang="ru-RU" sz="3100" i="1" u="sng" dirty="0" smtClean="0"/>
              <a:t>Из регулятивных умений</a:t>
            </a:r>
            <a:r>
              <a:rPr lang="ru-RU" sz="3100" dirty="0" smtClean="0"/>
              <a:t> – вносить необходимые коррективы в процесс решения языковых задач, редактировать устные и письменные высказывания.</a:t>
            </a:r>
            <a:endParaRPr lang="ru-RU" sz="3100" b="1" i="1" dirty="0" smtClean="0"/>
          </a:p>
          <a:p>
            <a:pPr lvl="0" algn="just"/>
            <a:r>
              <a:rPr lang="ru-RU" sz="3100" i="1" u="sng" dirty="0" smtClean="0"/>
              <a:t>Из познавательных умений</a:t>
            </a:r>
            <a:r>
              <a:rPr lang="ru-RU" sz="3100" dirty="0" smtClean="0"/>
              <a:t> – строить логическое рассуждение, включающее установление причинно – следственных связей.</a:t>
            </a:r>
            <a:endParaRPr lang="ru-RU" sz="3100" b="1" i="1" dirty="0" smtClean="0"/>
          </a:p>
          <a:p>
            <a:pPr lvl="0" algn="just"/>
            <a:r>
              <a:rPr lang="ru-RU" sz="3100" i="1" u="sng" dirty="0" smtClean="0"/>
              <a:t>Из коммуникативных умений</a:t>
            </a:r>
            <a:r>
              <a:rPr lang="ru-RU" sz="3100" dirty="0" smtClean="0"/>
              <a:t> – с учетом цели достаточно точно, последовательно и полно передавать партнеру в группе или паре необходимую информацию как ориентир для построения действия.</a:t>
            </a:r>
            <a:endParaRPr lang="ru-RU" sz="3100" b="1" i="1" dirty="0" smtClean="0"/>
          </a:p>
          <a:p>
            <a:pPr algn="just"/>
            <a:r>
              <a:rPr lang="ru-RU" sz="3100" i="1" u="sng" dirty="0" smtClean="0"/>
              <a:t>Из предметных умений</a:t>
            </a:r>
            <a:r>
              <a:rPr lang="ru-RU" sz="3100" dirty="0" smtClean="0"/>
              <a:t> – производить языковой анализ (начальный) слова как части речи; находить объяснение незнакомому слову с помощью толкового словаря; осознавать место возможного возникновения орфографической ошибки.</a:t>
            </a:r>
            <a:endParaRPr lang="ru-RU" sz="3100" b="1" i="1" dirty="0" smtClean="0"/>
          </a:p>
          <a:p>
            <a:pPr lvl="0" algn="just"/>
            <a:endParaRPr lang="ru-RU" sz="3100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dirty="0" smtClean="0"/>
              <a:t>Этапы урока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Организационный </a:t>
            </a:r>
            <a:r>
              <a:rPr lang="ru-RU" smtClean="0"/>
              <a:t>(мотивационный) </a:t>
            </a:r>
            <a:r>
              <a:rPr lang="ru-RU" dirty="0" smtClean="0"/>
              <a:t>этап.</a:t>
            </a:r>
          </a:p>
          <a:p>
            <a:r>
              <a:rPr lang="ru-RU" dirty="0" smtClean="0"/>
              <a:t>Актуализация знаний.</a:t>
            </a:r>
          </a:p>
          <a:p>
            <a:r>
              <a:rPr lang="ru-RU" dirty="0" smtClean="0"/>
              <a:t>Выявление места и причины затруднения.</a:t>
            </a:r>
          </a:p>
          <a:p>
            <a:r>
              <a:rPr lang="ru-RU" dirty="0" smtClean="0"/>
              <a:t>Открытие нового знания  (построение проекта выхода из   затруднения (цель и тема, способ, план, средство).</a:t>
            </a:r>
          </a:p>
          <a:p>
            <a:r>
              <a:rPr lang="ru-RU" dirty="0" smtClean="0"/>
              <a:t>Первичное закрепление с проговариванием во внешней речи. </a:t>
            </a:r>
          </a:p>
          <a:p>
            <a:r>
              <a:rPr lang="ru-RU" dirty="0" smtClean="0"/>
              <a:t>Самостоятельная работа с самопроверкой по эталону. </a:t>
            </a:r>
          </a:p>
          <a:p>
            <a:r>
              <a:rPr lang="ru-RU" dirty="0" smtClean="0"/>
              <a:t> Включение в систему знаний и повторение.</a:t>
            </a:r>
          </a:p>
          <a:p>
            <a:r>
              <a:rPr lang="ru-RU" dirty="0" smtClean="0"/>
              <a:t>Рефлексия учебной деятельности на уроке (итог). 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161</TotalTime>
  <Words>2102</Words>
  <PresentationFormat>Экран (4:3)</PresentationFormat>
  <Paragraphs>280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Техническая</vt:lpstr>
      <vt:lpstr> Урок русского языка  во 2 классе по теме: «одушевленные и неодушевленные имена существительные»</vt:lpstr>
      <vt:lpstr>Цель урока:</vt:lpstr>
      <vt:lpstr>Формирование УУД: </vt:lpstr>
      <vt:lpstr>Слайд 4</vt:lpstr>
      <vt:lpstr>Слайд 5</vt:lpstr>
      <vt:lpstr>Слайд 6</vt:lpstr>
      <vt:lpstr> </vt:lpstr>
      <vt:lpstr>Обучающиеся с высоким уровнем подготовки получат возможность:</vt:lpstr>
      <vt:lpstr>Этапы урока</vt:lpstr>
      <vt:lpstr>                             1. Организационный (мотивационный) этап.  Решение дидактических задач:  1.Подготовка учащихся к работе. 2.Создание условий для включения в деятельность. </vt:lpstr>
      <vt:lpstr>                               2.  Актуализация знаний. Решение дидактической задачи: актуализация опорных знаний и умений.</vt:lpstr>
      <vt:lpstr>                         3. Выявление места и причины затруднения. Решение дидактической задачи: обеспечение мотивации для принятия учащимися цели учебно-познавательной деятельности.</vt:lpstr>
      <vt:lpstr>                                   4. Открытие нового знания       (построение проекта выхода из   затруднения (цель и тема, способ, план, средство). Решение дидактической задачи: создание условий для формулировки цели урока  и постановки учебных задач. </vt:lpstr>
      <vt:lpstr>5. Первичное закрепление с проговариванием во внешней речи.  Решение дидактической задачи: обеспечение восприятия, осмысления и первичного запоминания знаний, связей и отношений в объекте изучения. </vt:lpstr>
      <vt:lpstr>Слайд 15</vt:lpstr>
      <vt:lpstr>                      6. Самостоятельная работа с самопроверкой по эталону. Решение дидактических задач: 1.Установление правильности и осознанности усвоения учебного материала, выявление пробелов, неверных представлений, их коррекция. 2.Выявление качества и уровня овладения знаниями. </vt:lpstr>
      <vt:lpstr>7. Включение в систему знаний и повторение.</vt:lpstr>
      <vt:lpstr>Слайд 18</vt:lpstr>
      <vt:lpstr>Слайд 19</vt:lpstr>
      <vt:lpstr>                   8. Рефлексия учебной деятельности на уроке (итог). Решение дидактических задач: 1. Анализ и оценка успешности достижения цели.  2.Выявление качества и уровня овладения знаниями.  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Урок русского языка  во 2 классе по теме: «одушевленные и неодушевленные имена существительные»</dc:title>
  <cp:lastModifiedBy>Uchitel</cp:lastModifiedBy>
  <cp:revision>48</cp:revision>
  <dcterms:modified xsi:type="dcterms:W3CDTF">2012-03-22T04:15:47Z</dcterms:modified>
</cp:coreProperties>
</file>