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8" r:id="rId2"/>
    <p:sldId id="267" r:id="rId3"/>
    <p:sldId id="259" r:id="rId4"/>
    <p:sldId id="270" r:id="rId5"/>
    <p:sldId id="260" r:id="rId6"/>
    <p:sldId id="269" r:id="rId7"/>
    <p:sldId id="261" r:id="rId8"/>
    <p:sldId id="262" r:id="rId9"/>
    <p:sldId id="263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7" autoAdjust="0"/>
    <p:restoredTop sz="94624" autoAdjust="0"/>
  </p:normalViewPr>
  <p:slideViewPr>
    <p:cSldViewPr>
      <p:cViewPr varScale="1">
        <p:scale>
          <a:sx n="79" d="100"/>
          <a:sy n="79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5B13E5F-78FA-47D3-B1D3-5ABC96F28F22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1E6C844-1581-4EF8-9C76-55FCB3F622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13E5F-78FA-47D3-B1D3-5ABC96F28F22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6C844-1581-4EF8-9C76-55FCB3F622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13E5F-78FA-47D3-B1D3-5ABC96F28F22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6C844-1581-4EF8-9C76-55FCB3F622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13E5F-78FA-47D3-B1D3-5ABC96F28F22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6C844-1581-4EF8-9C76-55FCB3F622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5B13E5F-78FA-47D3-B1D3-5ABC96F28F22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1E6C844-1581-4EF8-9C76-55FCB3F622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13E5F-78FA-47D3-B1D3-5ABC96F28F22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1E6C844-1581-4EF8-9C76-55FCB3F622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13E5F-78FA-47D3-B1D3-5ABC96F28F22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1E6C844-1581-4EF8-9C76-55FCB3F622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13E5F-78FA-47D3-B1D3-5ABC96F28F22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6C844-1581-4EF8-9C76-55FCB3F622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13E5F-78FA-47D3-B1D3-5ABC96F28F22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6C844-1581-4EF8-9C76-55FCB3F622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5B13E5F-78FA-47D3-B1D3-5ABC96F28F22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1E6C844-1581-4EF8-9C76-55FCB3F622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5B13E5F-78FA-47D3-B1D3-5ABC96F28F22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1E6C844-1581-4EF8-9C76-55FCB3F622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5B13E5F-78FA-47D3-B1D3-5ABC96F28F22}" type="datetimeFigureOut">
              <a:rPr lang="ru-RU" smtClean="0"/>
              <a:pPr/>
              <a:t>26.11.2013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1E6C844-1581-4EF8-9C76-55FCB3F622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Портфолио Аммосовой А.А.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Общие сведения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3" action="ppaction://hlinksldjump"/>
              </a:rPr>
              <a:t>Учебная работа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4" action="ppaction://hlinksldjump"/>
              </a:rPr>
              <a:t>Внеурочная работа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5" action="ppaction://hlinksldjump"/>
              </a:rPr>
              <a:t>Классное руководство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6" action="ppaction://hlinksldjump"/>
              </a:rPr>
              <a:t>Использование образовательных технологий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7" action="ppaction://hlinksldjump"/>
              </a:rPr>
              <a:t>Обобщение и распространение педагогического опыта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8" action="ppaction://hlinksldjump"/>
              </a:rPr>
              <a:t>Повышение квалификации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" action="ppaction://noaction"/>
              </a:rPr>
              <a:t>Награды, отзывы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9" action="ppaction://hlinksldjump"/>
              </a:rPr>
              <a:t>Эссе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Распространение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Декабрь 2007 - участие на Республиканских педчтениях</a:t>
            </a:r>
          </a:p>
          <a:p>
            <a:pPr algn="just"/>
            <a:r>
              <a:rPr lang="ru-RU" sz="2000" dirty="0" smtClean="0"/>
              <a:t>Март 2008 - распространение опыта на улусном уровне</a:t>
            </a:r>
          </a:p>
          <a:p>
            <a:pPr algn="just"/>
            <a:r>
              <a:rPr lang="ru-RU" sz="2000" dirty="0" smtClean="0"/>
              <a:t>Декабрь 2009 -  распространение опыта на республиканском педчтении</a:t>
            </a:r>
          </a:p>
          <a:p>
            <a:pPr algn="just"/>
            <a:r>
              <a:rPr lang="ru-RU" sz="2000" dirty="0" smtClean="0"/>
              <a:t>2008 – участие в педагогическом собрании Мальжагарского куста</a:t>
            </a:r>
          </a:p>
          <a:p>
            <a:pPr algn="just"/>
            <a:r>
              <a:rPr lang="ru-RU" sz="2000" dirty="0" smtClean="0"/>
              <a:t>2008 – участие в родительской конференции посвященной Году семьи</a:t>
            </a:r>
          </a:p>
          <a:p>
            <a:pPr algn="just"/>
            <a:r>
              <a:rPr lang="ru-RU" sz="2000" dirty="0" smtClean="0"/>
              <a:t>2009 - участие в улусном семинаре «Обеспечение успешности учащихся в учебной деятельности»</a:t>
            </a:r>
          </a:p>
          <a:p>
            <a:pPr algn="just"/>
            <a:r>
              <a:rPr lang="ru-RU" sz="2000" dirty="0" smtClean="0"/>
              <a:t>2008 – улусный семинар учителей начальных классов</a:t>
            </a:r>
          </a:p>
          <a:p>
            <a:pPr algn="just"/>
            <a:endParaRPr lang="ru-RU" sz="2000" dirty="0" smtClean="0"/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7715272" y="5929330"/>
            <a:ext cx="899540" cy="39947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Повышение квалификации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2008 – проблемные курсы ИПКРО «Информационные технологии для учителя-предметника»</a:t>
            </a:r>
          </a:p>
          <a:p>
            <a:pPr algn="just"/>
            <a:r>
              <a:rPr lang="ru-RU" sz="2000" dirty="0" smtClean="0"/>
              <a:t>2008 – фундаментальные курсы учителей начальных классов </a:t>
            </a:r>
          </a:p>
          <a:p>
            <a:pPr algn="just"/>
            <a:r>
              <a:rPr lang="ru-RU" sz="2000" dirty="0" smtClean="0"/>
              <a:t>2010 – проблемные курсы ИПКРО</a:t>
            </a:r>
            <a:r>
              <a:rPr lang="ru-RU" sz="2000" dirty="0"/>
              <a:t> </a:t>
            </a:r>
            <a:r>
              <a:rPr lang="ru-RU" sz="2000" dirty="0" smtClean="0"/>
              <a:t>«Цифровые образовательные ресурсы педагогической деятельности»</a:t>
            </a:r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7786710" y="6000768"/>
            <a:ext cx="828102" cy="39947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i="1" dirty="0" smtClean="0"/>
              <a:t>2008 год</a:t>
            </a:r>
            <a:endParaRPr lang="ru-RU" dirty="0" smtClean="0"/>
          </a:p>
          <a:p>
            <a:r>
              <a:rPr lang="ru-RU" dirty="0" smtClean="0"/>
              <a:t>Первое сентября… Новый учебный год. С утра чувство тревоги и странно бьется сердце. Поняла. Это мысли о том, что сегодня я не встречусь со своими любимыми учениками. Они теперь пятиклассники. Значит, час­тичка моего сердца останется безвозвратно с ними. Эти, произнесенные в ко­торый раз, слова: «сердце отдаю детям», могут показаться банальными только тем, кто сам не привык делиться теплом сердца с другими людьми.</a:t>
            </a:r>
          </a:p>
          <a:p>
            <a:r>
              <a:rPr lang="ru-RU" dirty="0" smtClean="0"/>
              <a:t>Много мудрых мыслей хранит для нас человеческий опыт. Я всецело поддерживаю Л.Н. Толстого, который писал: «Чтобы поверить в добро, надо начать его делать». Добро – понятие духовное. А современный мир - матери­альный мир. В этом мире человек стремительно несется к высокому матери­альному благосостоянию, увлекая всё и всех за собой. Именно этот человек является заказчиком современной школы на пути обучения и воспитания подрастающего поколения. Цели и задачи процесса обучения конкретны и понятны. Проблема развития и воспитания остается неразрешимой. Это про­исходит не потому, что мы, учителя и родители, не имеем конкретных пред­ставлений о задачах воспитания. Одна из них известна много сотен лет: «научить любить ближнего как самого себя». Зачем? Как? Могу ли я сама любить ближнего?</a:t>
            </a:r>
          </a:p>
          <a:p>
            <a:r>
              <a:rPr lang="ru-RU" dirty="0" smtClean="0"/>
              <a:t>«Любить ближнего» - значит жалеть его, как самого себя. А любовь, же­лание любить – это добродетель? Каждый из нас, непременно, любит что-ни­будь или кого-нибудь и живет своей любовью. Я люблю детей просто по­тому, что они дети. Ребенок – изначально беззащитное существо, полное противоречий, исканий, надежд. Каждый ребенок – открытая душа для всего: плохого и хорошего. Просто любить его – это не добродетель. Не дать за­крыться этому юному цветку,  захлопнуться двери чуткой души ребенка – вот добродетель учителя. </a:t>
            </a:r>
            <a:r>
              <a:rPr lang="ru-RU" b="1" i="1" dirty="0" smtClean="0"/>
              <a:t>Сердце!</a:t>
            </a:r>
            <a:r>
              <a:rPr lang="ru-RU" dirty="0" smtClean="0"/>
              <a:t> Оно </a:t>
            </a:r>
            <a:r>
              <a:rPr lang="ru-RU" b="1" i="1" dirty="0" smtClean="0"/>
              <a:t>подскажет</a:t>
            </a:r>
            <a:r>
              <a:rPr lang="ru-RU" dirty="0" smtClean="0"/>
              <a:t> верный путь. Назначение его – показать добро как правду, то есть как единственно верный себе путь жизни во всем и до конца.</a:t>
            </a:r>
          </a:p>
          <a:p>
            <a:r>
              <a:rPr lang="ru-RU" dirty="0" smtClean="0"/>
              <a:t>Вспоминаю своих учеников, когда встретилась с ними в первый раз: не­знакомые, многое еще недоступно им, внимательно наблюдают за учителем, ловят не только взгляд, но и жест, вздох. </a:t>
            </a:r>
            <a:r>
              <a:rPr lang="ru-RU" b="1" i="1" dirty="0" smtClean="0"/>
              <a:t>Сердцем поняла</a:t>
            </a:r>
            <a:r>
              <a:rPr lang="ru-RU" dirty="0" smtClean="0"/>
              <a:t>: важно им не на­вредить.  Нечестные действия учителя,  лицемерие, стремление добиться оп­ределенных результатов любой ценой дети переживают глубоко. Как потом в этом разобраться? </a:t>
            </a:r>
            <a:r>
              <a:rPr lang="ru-RU" b="1" i="1" dirty="0" smtClean="0"/>
              <a:t>Сердце напоминает</a:t>
            </a:r>
            <a:r>
              <a:rPr lang="ru-RU" dirty="0" smtClean="0"/>
              <a:t>: «Осторожно, дети!» </a:t>
            </a:r>
            <a:r>
              <a:rPr lang="ru-RU" b="1" i="1" dirty="0" smtClean="0"/>
              <a:t>Оно же под­сказывает</a:t>
            </a:r>
            <a:r>
              <a:rPr lang="ru-RU" dirty="0" smtClean="0"/>
              <a:t>: «Не спеши в оценке того или иного поступка ребенка!» </a:t>
            </a:r>
          </a:p>
          <a:p>
            <a:r>
              <a:rPr lang="ru-RU" dirty="0" smtClean="0"/>
              <a:t>Мой третьеклассник сбил с ног первоклассника. У меня нарастает чув­ство гнева. Я столько раз объясняла, что нельзя бегать, надо быть вниматель­ным. Мне жаль другого ученика. Я ему сочувствую. Но гнев – плохой «со­ветчик».</a:t>
            </a:r>
            <a:r>
              <a:rPr lang="ru-RU" b="1" i="1" dirty="0" smtClean="0"/>
              <a:t> Сердце</a:t>
            </a:r>
            <a:r>
              <a:rPr lang="ru-RU" dirty="0" smtClean="0"/>
              <a:t> </a:t>
            </a:r>
            <a:r>
              <a:rPr lang="ru-RU" b="1" i="1" dirty="0" smtClean="0"/>
              <a:t>шепчет</a:t>
            </a:r>
            <a:r>
              <a:rPr lang="ru-RU" dirty="0" smtClean="0"/>
              <a:t>: «Разберись! Выслушай! Узнай!». Оказывается, ма­лыш выбежал из соседнего кабинета, и сам налетел на моего ученика. Спа­сибо сердцу:      несправедливое наказание отменяется. А рядом несколько де­сятков глаз. Я убеждаюсь в который раз, что «учитель не тот, кто учит, а тот, у кого учатся» (В. Соловьев). Личный пример учителя дает детям больше представлений о справедливости, добре, чем классные часы на эту тему.</a:t>
            </a:r>
          </a:p>
          <a:p>
            <a:r>
              <a:rPr lang="ru-RU" dirty="0" smtClean="0"/>
              <a:t>Ценность добра не в факте его исполнения. Бессознательное совершение добрых поступков не соответствует достоинству человека, следовательно, не выражает человеческого добра. Его исполнение должно быть обусловлено сознанием человека. Почаще бы учителю прислушиваться к себе: </a:t>
            </a:r>
            <a:r>
              <a:rPr lang="ru-RU" b="1" i="1" dirty="0" smtClean="0"/>
              <a:t>не очерст­вело ли сердце</a:t>
            </a:r>
            <a:r>
              <a:rPr lang="ru-RU" dirty="0" smtClean="0"/>
              <a:t>, не подводит ли педагогическое чутьё?</a:t>
            </a:r>
          </a:p>
          <a:p>
            <a:r>
              <a:rPr lang="ru-RU" dirty="0" smtClean="0"/>
              <a:t>К этому же призывает педагог Ш.А. </a:t>
            </a:r>
            <a:r>
              <a:rPr lang="ru-RU" dirty="0" err="1" smtClean="0"/>
              <a:t>Амонашвили</a:t>
            </a:r>
            <a:r>
              <a:rPr lang="ru-RU" dirty="0" smtClean="0"/>
              <a:t> в своей книге «В школу – с шести лет». Ш.А. </a:t>
            </a:r>
            <a:r>
              <a:rPr lang="ru-RU" dirty="0" err="1" smtClean="0"/>
              <a:t>Амонашвили</a:t>
            </a:r>
            <a:r>
              <a:rPr lang="ru-RU" dirty="0" smtClean="0"/>
              <a:t> – человек интенсивной мысли и жизни. Он  разработал оригинальную методику, научно обосновал (основы­ваясь на трудах Л.С. </a:t>
            </a:r>
            <a:r>
              <a:rPr lang="ru-RU" dirty="0" err="1" smtClean="0"/>
              <a:t>Выготского</a:t>
            </a:r>
            <a:r>
              <a:rPr lang="ru-RU" dirty="0" smtClean="0"/>
              <a:t>, Д.Н. Узнадзе, Л.В. </a:t>
            </a:r>
            <a:r>
              <a:rPr lang="ru-RU" dirty="0" err="1" smtClean="0"/>
              <a:t>Занкова</a:t>
            </a:r>
            <a:r>
              <a:rPr lang="ru-RU" dirty="0" smtClean="0"/>
              <a:t>) и проверил в школьной практике условия, содержание и принципы работы с шестилет­ними детьми, способствующие становлению социально значимых мотивов учения, всестороннему развитию личности школьников и </a:t>
            </a:r>
            <a:r>
              <a:rPr lang="ru-RU" dirty="0" err="1" smtClean="0"/>
              <a:t>гуманизации</a:t>
            </a:r>
            <a:r>
              <a:rPr lang="ru-RU" dirty="0" smtClean="0"/>
              <a:t> зна­ний.  Педагог акцентирует внимание на следующем: «Чтобы ученики пове­рили учителю, последовали за ним, они должны открыть в нем исключитель­ное великодушие, сердечность, отзывчивость. Ш.А. </a:t>
            </a:r>
            <a:r>
              <a:rPr lang="ru-RU" dirty="0" err="1" smtClean="0"/>
              <a:t>Амонашвили</a:t>
            </a:r>
            <a:r>
              <a:rPr lang="ru-RU" dirty="0" smtClean="0"/>
              <a:t> призывает к необходимости уметь сопереживать, прощать, помогать. Именно доброта  и отзывчивость, по мнению педагога, предполагают терпение, выдержку, от­ношение к неудачам, проступкам учеников как к естественному явлению. Здесь забот для нашего сердца больше. </a:t>
            </a:r>
            <a:r>
              <a:rPr lang="ru-RU" b="1" i="1" dirty="0" smtClean="0"/>
              <a:t>Оно может стать жестким, стро­гим, но обязательно справедливым и последовательным.</a:t>
            </a:r>
            <a:endParaRPr lang="ru-RU" dirty="0" smtClean="0"/>
          </a:p>
          <a:p>
            <a:r>
              <a:rPr lang="ru-RU" dirty="0" smtClean="0"/>
              <a:t>Дети не приемлют грубость, жестокость, равнодушие, несправедливость. Они способны подсознательно чувствовать даже непрофессионализм учи­теля, а тем более его эгоизм. </a:t>
            </a:r>
            <a:r>
              <a:rPr lang="ru-RU" b="1" i="1" dirty="0" smtClean="0"/>
              <a:t>Всевидящее сердце</a:t>
            </a:r>
            <a:r>
              <a:rPr lang="ru-RU" dirty="0" smtClean="0"/>
              <a:t> непременно </a:t>
            </a:r>
            <a:r>
              <a:rPr lang="ru-RU" b="1" i="1" dirty="0" smtClean="0"/>
              <a:t>уловит </a:t>
            </a:r>
            <a:r>
              <a:rPr lang="ru-RU" dirty="0" smtClean="0"/>
              <a:t>прояв­ление эгоизма: «Нельзя считать детей средством достижения наилучших ре­зультатов в своей педагогической деятельности». Пытаюсь ему возразить. В чем это может выражаться? Но факты говорят за себя. Всегда в классе есть учащиеся с низким уровнем успеваемости. </a:t>
            </a:r>
            <a:r>
              <a:rPr lang="ru-RU" b="1" i="1" dirty="0" smtClean="0"/>
              <a:t>Сердце</a:t>
            </a:r>
            <a:r>
              <a:rPr lang="ru-RU" dirty="0" smtClean="0"/>
              <a:t> </a:t>
            </a:r>
            <a:r>
              <a:rPr lang="ru-RU" b="1" i="1" dirty="0" smtClean="0"/>
              <a:t>не приемлет</a:t>
            </a:r>
            <a:r>
              <a:rPr lang="ru-RU" dirty="0" smtClean="0"/>
              <a:t>, когда таких детей учителя снимают с ответственных уроков (показательных, контроль­ных), заставляя оставаться дома. Сколько приходится пережить детской душе, когда ребенку об этом сообщают, когда он остается один на один со своими мыслями. Еще страшнее представить, что творится в душе ученика на следующий день по дороге в школу.</a:t>
            </a:r>
          </a:p>
          <a:p>
            <a:r>
              <a:rPr lang="ru-RU" dirty="0" smtClean="0"/>
              <a:t>В моем классе училась девочка из асоциальной семьи. В первом классе она переживала свои неудачи в обучении, в третьем прибавились стыд, чув­ство неловкости за внешний вид. </a:t>
            </a:r>
            <a:r>
              <a:rPr lang="ru-RU" b="1" i="1" dirty="0" smtClean="0"/>
              <a:t>Сердце сжималось</a:t>
            </a:r>
            <a:r>
              <a:rPr lang="ru-RU" dirty="0" smtClean="0"/>
              <a:t>, когда Катя приходила в морозы в легкой обуви, тонкой куртке. После безрезультатных разговоров с мамой, долгих размышлений именно </a:t>
            </a:r>
            <a:r>
              <a:rPr lang="ru-RU" b="1" i="1" dirty="0" smtClean="0"/>
              <a:t>сердце заставило</a:t>
            </a:r>
            <a:r>
              <a:rPr lang="ru-RU" dirty="0" smtClean="0"/>
              <a:t> пойти на серьезный разговор с бабушкой девочки. </a:t>
            </a:r>
            <a:r>
              <a:rPr lang="ru-RU" b="1" i="1" dirty="0" smtClean="0"/>
              <a:t>Сердце позволило быть жесткой</a:t>
            </a:r>
            <a:r>
              <a:rPr lang="ru-RU" dirty="0" smtClean="0"/>
              <a:t>, но не жес­токой в своих высказываниях, требовать конкретных действий, учить нахо­дить выход в очень сложной ситуации. Да, испытывала чувство неловкости оттого, что так глубоко проникаю в чужую жизнь,  разговариваю в «серд­цах». Но вскоре </a:t>
            </a:r>
            <a:r>
              <a:rPr lang="ru-RU" b="1" i="1" dirty="0" smtClean="0"/>
              <a:t>сердце, мужественное</a:t>
            </a:r>
            <a:r>
              <a:rPr lang="ru-RU" dirty="0" smtClean="0"/>
              <a:t> </a:t>
            </a:r>
            <a:r>
              <a:rPr lang="ru-RU" b="1" i="1" dirty="0" smtClean="0"/>
              <a:t>и переживающее, ликовало</a:t>
            </a:r>
            <a:r>
              <a:rPr lang="ru-RU" dirty="0" smtClean="0"/>
              <a:t>, когда бабушка взяла полный контроль над девочкой. Спасибо сердцу, что оно смогло не только уловить нужный момент, но выдержало новый этап в моей педагогической деятельности.</a:t>
            </a:r>
          </a:p>
          <a:p>
            <a:endParaRPr lang="ru-RU" dirty="0"/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8001024" y="6000768"/>
            <a:ext cx="685226" cy="39947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143000"/>
          </a:xfrm>
        </p:spPr>
        <p:txBody>
          <a:bodyPr/>
          <a:lstStyle/>
          <a:p>
            <a:r>
              <a:rPr lang="ru-RU" dirty="0" smtClean="0"/>
              <a:t>Награды, отзывы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Благодарственное письмо Хангаласского МУО, март 2008 г. </a:t>
            </a:r>
          </a:p>
          <a:p>
            <a:r>
              <a:rPr lang="ru-RU" dirty="0" smtClean="0"/>
              <a:t>Почетная грамота МОУ МООШ им. И.А. Федорова октябрь 2008 г.</a:t>
            </a:r>
          </a:p>
          <a:p>
            <a:r>
              <a:rPr lang="ru-RU" dirty="0" smtClean="0"/>
              <a:t>Почетная грамота МОУ МООШ им. И.А. Федорова май 2009 г.</a:t>
            </a:r>
          </a:p>
          <a:p>
            <a:r>
              <a:rPr lang="ru-RU" dirty="0" smtClean="0"/>
              <a:t>Отличник образования РС(Я) март 2008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7858148" y="6000768"/>
            <a:ext cx="828102" cy="39947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71472" y="1500174"/>
            <a:ext cx="7167562" cy="484632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 Аммосова Анфиса Авеловна</a:t>
            </a:r>
          </a:p>
          <a:p>
            <a:pPr algn="just"/>
            <a:r>
              <a:rPr lang="ru-RU" sz="2000" dirty="0" smtClean="0"/>
              <a:t>Образование: среднее специальное</a:t>
            </a:r>
          </a:p>
          <a:p>
            <a:pPr algn="just"/>
            <a:r>
              <a:rPr lang="ru-RU" sz="2000" dirty="0" smtClean="0"/>
              <a:t>Наименование образовательного учреждения: Якутский педагогический колледж №1</a:t>
            </a:r>
          </a:p>
          <a:p>
            <a:pPr algn="just"/>
            <a:r>
              <a:rPr lang="ru-RU" sz="2000" dirty="0" smtClean="0"/>
              <a:t>Квалификация по диплому: учитель начальных классов</a:t>
            </a:r>
          </a:p>
          <a:p>
            <a:pPr algn="just"/>
            <a:r>
              <a:rPr lang="ru-RU" sz="2000" dirty="0" smtClean="0"/>
              <a:t>Профессия: учитель начальных классов</a:t>
            </a:r>
          </a:p>
          <a:p>
            <a:pPr algn="just"/>
            <a:r>
              <a:rPr lang="ru-RU" sz="2000" dirty="0" smtClean="0"/>
              <a:t>Стаж работы: 34 года</a:t>
            </a:r>
          </a:p>
          <a:p>
            <a:pPr algn="just"/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 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</a:t>
            </a:r>
            <a:endParaRPr lang="ru-RU" sz="2000" dirty="0"/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7786710" y="6000768"/>
            <a:ext cx="828102" cy="47091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86766" cy="75150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МОУ </a:t>
            </a:r>
            <a:r>
              <a:rPr lang="ru-RU" sz="2000" dirty="0" smtClean="0">
                <a:sym typeface="Symbol"/>
              </a:rPr>
              <a:t> мальжагарская основная общеобразовательная школа им. И.А. Федорова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1071546"/>
            <a:ext cx="4552960" cy="538419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7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Портфолио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Аммосовой Анфисы Авеловны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C:\Users\Владелец\Desktop\Фотики\Сана дьыл\SDC11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2100226" cy="2734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Учебная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Успеваемость: 2006-2007 -100%</a:t>
            </a:r>
          </a:p>
          <a:p>
            <a:pPr>
              <a:buNone/>
            </a:pPr>
            <a:r>
              <a:rPr lang="ru-RU" sz="2000" dirty="0" smtClean="0"/>
              <a:t>                       2007-2008 – 100%</a:t>
            </a:r>
          </a:p>
          <a:p>
            <a:pPr>
              <a:buNone/>
            </a:pPr>
            <a:r>
              <a:rPr lang="ru-RU" sz="2000" dirty="0" smtClean="0"/>
              <a:t>                       2008-2009 – 100%</a:t>
            </a:r>
          </a:p>
          <a:p>
            <a:pPr>
              <a:buNone/>
            </a:pPr>
            <a:r>
              <a:rPr lang="ru-RU" sz="2000" dirty="0" smtClean="0"/>
              <a:t>Качество успеваемости: </a:t>
            </a:r>
          </a:p>
          <a:p>
            <a:pPr>
              <a:buNone/>
            </a:pPr>
            <a:r>
              <a:rPr lang="ru-RU" sz="2000" dirty="0" smtClean="0"/>
              <a:t>                       2006-2007 – 60%</a:t>
            </a:r>
          </a:p>
          <a:p>
            <a:pPr>
              <a:buNone/>
            </a:pPr>
            <a:r>
              <a:rPr lang="ru-RU" sz="2000" dirty="0" smtClean="0"/>
              <a:t>                       2007-2008 – 60%</a:t>
            </a:r>
          </a:p>
          <a:p>
            <a:pPr>
              <a:buNone/>
            </a:pPr>
            <a:r>
              <a:rPr lang="ru-RU" sz="2000" dirty="0" smtClean="0"/>
              <a:t>                       2008-2009 – 60%</a:t>
            </a:r>
            <a:endParaRPr lang="ru-RU" sz="2000" dirty="0"/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7858148" y="6000768"/>
            <a:ext cx="756664" cy="39947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Достижения учащихся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142984"/>
          <a:ext cx="7429552" cy="5097784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928694"/>
                <a:gridCol w="4071966"/>
                <a:gridCol w="1285884"/>
                <a:gridCol w="1143008"/>
              </a:tblGrid>
              <a:tr h="4343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Участие в олимпиадах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34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2006-2007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Математика – Аммосова Сайыына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Русский язык – Аммосова Сайыына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Саха тыла – Аммосова Сайыына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Краеведение – Аммосова Сайыына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Кустовой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Кустовой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Кустовой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Кустовой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sym typeface="Symbol"/>
                        </a:rPr>
                        <a:t>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34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2007-2008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Краеведение – Ноева Сайыына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Русский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язык – Ноева Сайыына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Якутский язык – Аммосова Сайыына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Романовская олимпиада по математике – Ноева Сайыына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                     Аммосова Сайыына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Кустовой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Кустовой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Кустовой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Улусный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34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2008-2009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Краеведение – Аммосова Сайыына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Якутский язык: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Ноева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Сайыына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Аммосова Сайыына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Романовская олимпиада по математике – Аммосова Сайыына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Сетевой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Сетевой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Улусный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891560"/>
          </a:xfrm>
        </p:spPr>
        <p:txBody>
          <a:bodyPr/>
          <a:lstStyle/>
          <a:p>
            <a:pPr algn="ctr"/>
            <a:r>
              <a:rPr lang="ru-RU" dirty="0" smtClean="0"/>
              <a:t>Внеурочная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Достижения учащихся</a:t>
            </a:r>
          </a:p>
          <a:p>
            <a:pPr algn="just">
              <a:buNone/>
            </a:pPr>
            <a:r>
              <a:rPr lang="ru-RU" sz="2400" dirty="0" smtClean="0"/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2006г. Аман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– внутришкольное чтение – Аммосова Сайыына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2007г. Виноградовские чтения – Аммосова Сайыына – поощрение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2008г. Улусная ПИК Афанасьевские чтения – Аммосова Сайыына – 2 место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2008г. 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ɵɵ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 тыл, сурук-бичик күнэ – Аммосова Сайыына – благодарность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2008г. Региональные Виноградовские чтения «Эбэ ааттара» – Аммосова Сайыына – 3 место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2008г. ПИК к 120-летию Г. В. Ксенофонтова – Ноева Сайыына – 2 место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2009г. Сетевая ПИК «Мой первый шаг» - Ноева Сайыына – 1 место; Татаринов Марк – 2 место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6929454" y="6143644"/>
            <a:ext cx="756664" cy="3280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Классное руководство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В 2009-2010 учебном году в первый класс поступили 6 детей. Трое девочек и трое мальчиков: </a:t>
            </a:r>
          </a:p>
          <a:p>
            <a:r>
              <a:rPr lang="ru-RU" dirty="0" smtClean="0"/>
              <a:t>Архипов Максим</a:t>
            </a:r>
          </a:p>
          <a:p>
            <a:r>
              <a:rPr lang="ru-RU" dirty="0" smtClean="0"/>
              <a:t>Охлопков Стас </a:t>
            </a:r>
          </a:p>
          <a:p>
            <a:r>
              <a:rPr lang="ru-RU" dirty="0" err="1" smtClean="0"/>
              <a:t>Стрекаловская</a:t>
            </a:r>
            <a:r>
              <a:rPr lang="ru-RU" dirty="0" smtClean="0"/>
              <a:t> Галина</a:t>
            </a:r>
          </a:p>
          <a:p>
            <a:r>
              <a:rPr lang="ru-RU" dirty="0" smtClean="0"/>
              <a:t>Степанов </a:t>
            </a:r>
            <a:r>
              <a:rPr lang="ru-RU" dirty="0" err="1" smtClean="0"/>
              <a:t>Урсун</a:t>
            </a:r>
            <a:endParaRPr lang="ru-RU" dirty="0" smtClean="0"/>
          </a:p>
          <a:p>
            <a:r>
              <a:rPr lang="ru-RU" dirty="0" smtClean="0"/>
              <a:t>Самсонова Кристина</a:t>
            </a:r>
          </a:p>
          <a:p>
            <a:r>
              <a:rPr lang="ru-RU" dirty="0" smtClean="0"/>
              <a:t>Трифонова Алина</a:t>
            </a:r>
          </a:p>
          <a:p>
            <a:pPr>
              <a:buNone/>
            </a:pPr>
            <a:r>
              <a:rPr lang="ru-RU" dirty="0" smtClean="0"/>
              <a:t>    Все посещали детский сад "</a:t>
            </a:r>
            <a:r>
              <a:rPr lang="ru-RU" dirty="0" err="1" smtClean="0"/>
              <a:t>Мичил</a:t>
            </a:r>
            <a:r>
              <a:rPr lang="ru-RU" dirty="0" smtClean="0"/>
              <a:t>". С 6,5 лет обучаются двое. Дети безболезненно проходят адаптационный период.</a:t>
            </a:r>
          </a:p>
          <a:p>
            <a:pPr>
              <a:buNone/>
            </a:pPr>
            <a:r>
              <a:rPr lang="ru-RU" dirty="0" smtClean="0"/>
              <a:t>     Учатся дружить, помогать друг другу. Активно участвуют в проводимых мероприятиях. Посещают танцевальный кружок. </a:t>
            </a:r>
          </a:p>
          <a:p>
            <a:endParaRPr lang="ru-RU" dirty="0"/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7715272" y="5715016"/>
            <a:ext cx="970978" cy="47091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Использование образовательных технологий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процессе обучения используется: </a:t>
            </a:r>
          </a:p>
          <a:p>
            <a:r>
              <a:rPr lang="ru-RU" dirty="0" smtClean="0"/>
              <a:t>при проведении интегрированных уроков;</a:t>
            </a:r>
          </a:p>
          <a:p>
            <a:r>
              <a:rPr lang="ru-RU" dirty="0" smtClean="0"/>
              <a:t>при участии в педагогических чтениях;</a:t>
            </a:r>
          </a:p>
          <a:p>
            <a:r>
              <a:rPr lang="ru-RU" dirty="0" smtClean="0"/>
              <a:t>при участии учащихся в научно-практических конференциях.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7643834" y="5786454"/>
            <a:ext cx="970978" cy="47091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636</TotalTime>
  <Words>1597</Words>
  <Application>Microsoft Office PowerPoint</Application>
  <PresentationFormat>Экран (4:3)</PresentationFormat>
  <Paragraphs>139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Портфолио Аммосовой А.А.</vt:lpstr>
      <vt:lpstr>Награды, отзывы</vt:lpstr>
      <vt:lpstr>Общие сведения</vt:lpstr>
      <vt:lpstr>МОУ  мальжагарская основная общеобразовательная школа им. И.А. Федорова</vt:lpstr>
      <vt:lpstr>Учебная работа</vt:lpstr>
      <vt:lpstr>Слайд 6</vt:lpstr>
      <vt:lpstr>Внеурочная работа</vt:lpstr>
      <vt:lpstr>Классное руководство</vt:lpstr>
      <vt:lpstr>Использование образовательных технологий</vt:lpstr>
      <vt:lpstr>Распространение опыта</vt:lpstr>
      <vt:lpstr>Повышение квалификации</vt:lpstr>
      <vt:lpstr>эссе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Аммосовой А.А.</dc:title>
  <dc:creator>Аммосова</dc:creator>
  <cp:lastModifiedBy>Anna</cp:lastModifiedBy>
  <cp:revision>39</cp:revision>
  <dcterms:created xsi:type="dcterms:W3CDTF">2010-01-04T06:52:35Z</dcterms:created>
  <dcterms:modified xsi:type="dcterms:W3CDTF">2013-11-26T04:40:27Z</dcterms:modified>
</cp:coreProperties>
</file>