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1" r:id="rId5"/>
    <p:sldId id="262" r:id="rId6"/>
    <p:sldId id="263" r:id="rId7"/>
    <p:sldId id="260" r:id="rId8"/>
    <p:sldId id="270" r:id="rId9"/>
    <p:sldId id="266" r:id="rId10"/>
    <p:sldId id="271" r:id="rId11"/>
    <p:sldId id="264" r:id="rId12"/>
    <p:sldId id="269" r:id="rId13"/>
    <p:sldId id="273" r:id="rId14"/>
    <p:sldId id="265" r:id="rId15"/>
    <p:sldId id="26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16016" y="6021288"/>
            <a:ext cx="396044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Мосолова Галина Викторовна, учитель начальных классов МБОУ «ЦО №1», г. Тула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419872" y="836712"/>
            <a:ext cx="5328592" cy="28803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/>
            </a:r>
            <a:b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</a:br>
            <a: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/>
            </a:r>
            <a:b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</a:br>
            <a:r>
              <a:rPr lang="ru-RU" sz="36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«Имя существительное как часть речи. Постоянные и непостоянные признаки имен существительных».</a:t>
            </a:r>
            <a:br>
              <a:rPr lang="ru-RU" sz="36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/>
                </a:solidFill>
              </a:rPr>
            </a:br>
            <a:endParaRPr lang="es-ES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28" name="Picture 4" descr="Делимость чисел - Картинка 8547/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162300" cy="333375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60648"/>
          <a:ext cx="2448272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Школа 2100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84168" y="4941168"/>
          <a:ext cx="21602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988840"/>
            <a:ext cx="698477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Роль имён существительных в речи.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Постоянные и непостоянные признаки имён существительных.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Член предложения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39944" name="Picture 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0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Picture 11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4" name="Oval 18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5" name="Oval 19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6" name="Oval 20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9958" name="Oval 22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39959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0" name="Picture 24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46591" t="41933"/>
          <a:stretch>
            <a:fillRect/>
          </a:stretch>
        </p:blipFill>
        <p:spPr bwMode="auto">
          <a:xfrm rot="-165150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1" name="Picture 25" descr="rose1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t="46591" r="41933"/>
          <a:stretch>
            <a:fillRect/>
          </a:stretch>
        </p:blipFill>
        <p:spPr bwMode="auto">
          <a:xfrm rot="-414052">
            <a:off x="971550" y="4149725"/>
            <a:ext cx="1039813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99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993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1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3994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99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399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3994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399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27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3994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3993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3993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59"/>
                </p:tgtEl>
              </p:cMediaNode>
            </p:audio>
          </p:childTnLst>
        </p:cTn>
      </p:par>
    </p:tnLst>
    <p:bldLst>
      <p:bldP spid="39938" grpId="0" animBg="1"/>
      <p:bldP spid="39938" grpId="1" animBg="1"/>
      <p:bldP spid="39938" grpId="2" animBg="1"/>
      <p:bldP spid="39939" grpId="0" animBg="1"/>
      <p:bldP spid="39939" grpId="1"/>
      <p:bldP spid="39939" grpId="2" animBg="1"/>
      <p:bldP spid="39940" grpId="0" animBg="1"/>
      <p:bldP spid="39940" grpId="1" animBg="1"/>
      <p:bldP spid="39940" grpId="2" animBg="1"/>
      <p:bldP spid="39940" grpId="3" animBg="1"/>
      <p:bldP spid="39941" grpId="0" animBg="1"/>
      <p:bldP spid="39941" grpId="1" animBg="1"/>
      <p:bldP spid="39941" grpId="2" animBg="1"/>
      <p:bldP spid="39941" grpId="3" animBg="1"/>
      <p:bldP spid="39942" grpId="0" animBg="1"/>
      <p:bldP spid="39942" grpId="1" animBg="1"/>
      <p:bldP spid="39942" grpId="2" animBg="1"/>
      <p:bldP spid="39942" grpId="3" animBg="1"/>
      <p:bldP spid="39943" grpId="0" animBg="1"/>
      <p:bldP spid="39943" grpId="1" animBg="1"/>
      <p:bldP spid="39943" grpId="2" animBg="1"/>
      <p:bldP spid="39943" grpId="3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Морфологический разбор.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28800"/>
            <a:ext cx="7020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(На) охоте  -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43" y="3573016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76056" y="1628800"/>
            <a:ext cx="1580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(где?),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77299" y="1628800"/>
            <a:ext cx="24667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н.ф. охота,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564904"/>
            <a:ext cx="1350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сущ.,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2564904"/>
            <a:ext cx="2074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неодуш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2564904"/>
            <a:ext cx="123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ж.р.,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2564904"/>
            <a:ext cx="1704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ед.ч.,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573016"/>
            <a:ext cx="2623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второст.чл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988840"/>
            <a:ext cx="698477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Роль имён существительных в речи.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Постоянные и непостоянные признаки имён существительных.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Член предложения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Морфологический разбор имён существительных.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Постоянные признаки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365625"/>
            <a:ext cx="8229600" cy="936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Непостоянные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2051050" y="1124744"/>
            <a:ext cx="2664966" cy="86439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4860032" y="1124744"/>
            <a:ext cx="1872208" cy="9361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2008188"/>
            <a:ext cx="46434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одушевлённость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неодушевлённость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995936" y="3645024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род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716016" y="5157192"/>
            <a:ext cx="74" cy="79149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347864" y="5877272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число</a:t>
            </a:r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4788024" y="1124744"/>
            <a:ext cx="0" cy="2519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5364163" y="2060575"/>
            <a:ext cx="45132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собственное 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нарицательное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48" grpId="0" animBg="1"/>
      <p:bldP spid="31749" grpId="0" animBg="1"/>
      <p:bldP spid="31750" grpId="0"/>
      <p:bldP spid="31757" grpId="0"/>
      <p:bldP spid="31758" grpId="0" animBg="1"/>
      <p:bldP spid="31759" grpId="0"/>
      <p:bldP spid="31762" grpId="0" animBg="1"/>
      <p:bldP spid="317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6472237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ПОВТОРИЛ</a:t>
            </a:r>
          </a:p>
          <a:p>
            <a:pPr eaLnBrk="1" hangingPunct="1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ЗАПОМНИЛ</a:t>
            </a:r>
          </a:p>
          <a:p>
            <a:pPr eaLnBrk="1" hangingPunct="1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УДИВИЛСЯ</a:t>
            </a:r>
          </a:p>
          <a:p>
            <a:pPr eaLnBrk="1" hangingPunct="1">
              <a:defRPr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ГОРЖУСЬ</a:t>
            </a:r>
          </a:p>
        </p:txBody>
      </p:sp>
      <p:pic>
        <p:nvPicPr>
          <p:cNvPr id="4" name="Picture 2" descr="Прочее Gif анимация, аватары, скачать анимацию, анимация для сайта, форума, бло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84784"/>
            <a:ext cx="3024336" cy="4032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600200"/>
            <a:ext cx="7020272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Учебник с.99 №105 (устно).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 с.29 №53.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43" y="3573016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существительное —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9144" y="1340768"/>
            <a:ext cx="7704856" cy="53285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речи, которая обозначает предмет и отвечает на вопросы кто? что?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Существительное называет предметы в широком смысле слова;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это — названия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вещей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стул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окно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гусли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сани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барышня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отрок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красавица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муж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веществ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молоко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сливки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компот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опилки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живых существ и организмов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кошка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собака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малиновка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карась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бактерия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вирус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микроб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фактов, событий, явлений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интервью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каникулы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названных как независимые качеств, свойств, действий,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состояний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радость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отвага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белизна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бег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пение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суета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вой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хрюканье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6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988840"/>
            <a:ext cx="655272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Роль имён существительных в речи.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Одушевлённые 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      </a:t>
            </a:r>
            <a:endParaRPr lang="ru-RU" b="1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служат названиями людей, животных </a:t>
            </a: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)</a:t>
            </a: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Неодушевлённые</a:t>
            </a:r>
          </a:p>
          <a:p>
            <a:pPr>
              <a:buFontTx/>
              <a:buNone/>
            </a:pPr>
            <a:endParaRPr lang="ru-RU" b="1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служат названиями неживых предметов, а также предметов растительного мира</a:t>
            </a: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)</a:t>
            </a: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>
              <a:buFontTx/>
              <a:buNone/>
            </a:pP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771800" y="1268760"/>
            <a:ext cx="1584176" cy="93707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427984" y="1268760"/>
            <a:ext cx="1583631" cy="93707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7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365104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188640"/>
            <a:ext cx="8229600" cy="1008112"/>
          </a:xfrm>
          <a:prstGeom prst="rect">
            <a:avLst/>
          </a:prstGeom>
          <a:ln w="9525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Имя существительное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 animBg="1"/>
      <p:bldP spid="5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700092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331913" y="692150"/>
            <a:ext cx="6696471" cy="108108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Изменение существительных по числам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787900" y="2924175"/>
            <a:ext cx="3673475" cy="5762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множественное число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55650" y="2924175"/>
            <a:ext cx="3673475" cy="576263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единственное число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500166" y="4221163"/>
            <a:ext cx="2857522" cy="10795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один предмет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787900" y="4221163"/>
            <a:ext cx="3673475" cy="10795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два или несколько </a:t>
            </a:r>
          </a:p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предметов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700338" y="1773238"/>
            <a:ext cx="0" cy="11509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700338" y="3500438"/>
            <a:ext cx="0" cy="7207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300788" y="1773238"/>
            <a:ext cx="0" cy="11509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300788" y="3500438"/>
            <a:ext cx="0" cy="7207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1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25144"/>
            <a:ext cx="1333177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6" grpId="0" animBg="1"/>
      <p:bldP spid="32777" grpId="0" animBg="1"/>
      <p:bldP spid="32778" grpId="0" animBg="1"/>
      <p:bldP spid="32780" grpId="0" animBg="1"/>
      <p:bldP spid="32781" grpId="0" animBg="1"/>
      <p:bldP spid="32782" grpId="0" animBg="1"/>
      <p:bldP spid="327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Существительные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Нарицательные</a:t>
            </a:r>
          </a:p>
          <a:p>
            <a:pPr>
              <a:buFontTx/>
              <a:buNone/>
            </a:pPr>
            <a:endParaRPr lang="ru-RU" b="1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название для всех однородных предметов и явлений</a:t>
            </a: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)</a:t>
            </a: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</a:t>
            </a:r>
            <a:r>
              <a:rPr lang="ru-RU" b="1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Собственные</a:t>
            </a:r>
          </a:p>
          <a:p>
            <a:pPr>
              <a:buFontTx/>
              <a:buNone/>
            </a:pPr>
            <a:endParaRPr lang="ru-RU" b="1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названия отдельных лиц, единичных предметов</a:t>
            </a:r>
            <a:r>
              <a:rPr lang="ru-RU" dirty="0" smtClean="0">
                <a:solidFill>
                  <a:srgbClr val="070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)</a:t>
            </a: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>
              <a:buFontTx/>
              <a:buNone/>
            </a:pPr>
            <a:endParaRPr lang="ru-RU" dirty="0">
              <a:solidFill>
                <a:srgbClr val="07013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771800" y="1268760"/>
            <a:ext cx="1656184" cy="8650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72000" y="1268760"/>
            <a:ext cx="1439615" cy="8650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7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553744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67544" y="188640"/>
            <a:ext cx="8229600" cy="1008112"/>
          </a:xfrm>
          <a:prstGeom prst="rect">
            <a:avLst/>
          </a:prstGeom>
          <a:ln w="9525" cap="flat" cmpd="sng" algn="ctr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Имя существительное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 animBg="1"/>
      <p:bldP spid="5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988840"/>
            <a:ext cx="698477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Роль имён существительных в речи.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Постоянные и непостоянные признаки имён существительных.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Имена существительные в предложении могут быть и главными, и второстепенными членами. </a:t>
            </a:r>
          </a:p>
        </p:txBody>
      </p:sp>
      <p:pic>
        <p:nvPicPr>
          <p:cNvPr id="3" name="Picture 2" descr="Свободное общение,курим,флудим-1,2,3... Архив1 - Страница 12…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158006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276</Words>
  <Application>Microsoft Office PowerPoint</Application>
  <PresentationFormat>Экран (4:3)</PresentationFormat>
  <Paragraphs>83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«Имя существительное как часть речи. Постоянные и непостоянные признаки имен существительных».   </vt:lpstr>
      <vt:lpstr>Имя существительное — </vt:lpstr>
      <vt:lpstr>План.</vt:lpstr>
      <vt:lpstr>Существительные</vt:lpstr>
      <vt:lpstr>Слайд 5</vt:lpstr>
      <vt:lpstr>Слайд 6</vt:lpstr>
      <vt:lpstr>Существительные</vt:lpstr>
      <vt:lpstr>План.</vt:lpstr>
      <vt:lpstr>Слайд 9</vt:lpstr>
      <vt:lpstr>План.</vt:lpstr>
      <vt:lpstr>Слайд 11</vt:lpstr>
      <vt:lpstr>Морфологический разбор.</vt:lpstr>
      <vt:lpstr>План.</vt:lpstr>
      <vt:lpstr>Постоянные признаки</vt:lpstr>
      <vt:lpstr>Я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"Имя существительное как часть речи. Постоянные и непостоянные признаки имен существительных"   </dc:title>
  <dc:creator>Мосолова Г.В.</dc:creator>
  <cp:lastModifiedBy>user</cp:lastModifiedBy>
  <cp:revision>31</cp:revision>
  <dcterms:created xsi:type="dcterms:W3CDTF">2014-11-02T16:44:39Z</dcterms:created>
  <dcterms:modified xsi:type="dcterms:W3CDTF">2014-11-06T10:03:10Z</dcterms:modified>
</cp:coreProperties>
</file>