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5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87062-EFBD-4C99-8072-E5E71BEE5170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AF388-92F6-4395-BF4E-586BD1E03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0B8DF-D450-40A8-A1B8-8936E5B8FA0A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064CF-B959-4200-A06A-E63AC9D5A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B9B60-BFF9-4405-9538-74534AF9ECC8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B1DF-6CA8-4B1D-99B8-BFCFD1474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65527-7D25-445A-8B86-6D0849A98589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B9F0C-FA91-4919-87FA-5284D46A9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63A1D-AF64-46CD-84EA-5CB9ED3E70A3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6803B-DA07-4AAC-A25D-3E487302C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E4943-743F-43AA-B9B2-F0D16A6D3A48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3C438-08AA-46B8-AF44-0BC265A3D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6342-78A7-4052-A1F9-94A151F9019B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BD94-E72B-4171-AD30-149187C4F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021B-1435-4855-A727-89202ED57913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7C03B-F315-43BE-AEBE-6756451EF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4CFA0-4BCC-404D-A65F-0B6221289819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56397-30B3-4EE8-B220-2EE3A6CBD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BBDF0-9FCD-45B1-BCEA-18F080CB6499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D771-32FD-490C-AA9E-86712599B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401D7-6A48-442A-A6AE-ACFD72B554DE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43CC8-3769-48AD-89EC-DC58E40EB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rgbClr val="9CB86E"/>
            </a:gs>
            <a:gs pos="50000">
              <a:srgbClr val="9CB86E"/>
            </a:gs>
            <a:gs pos="50000">
              <a:srgbClr val="9CB86E"/>
            </a:gs>
            <a:gs pos="50000">
              <a:srgbClr val="9CB86E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AEF7FF-732E-4F54-AA4E-D38540ECDAE4}" type="datetimeFigureOut">
              <a:rPr lang="ru-RU"/>
              <a:pPr>
                <a:defRPr/>
              </a:pPr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CF9822-5293-4763-AA15-E9CC080DB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100"/>
            <a:ext cx="1403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Рисунок 21" descr="Презентация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1901" y="116632"/>
            <a:ext cx="8980198" cy="6624736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033" name="Рисунок 22" descr="005.jpg"/>
          <p:cNvPicPr>
            <a:picLocks noChangeAspect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5589588"/>
            <a:ext cx="1587500" cy="109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Рисунок 24" descr="1230319196_kolokolchik-7.jpg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550" y="333375"/>
            <a:ext cx="8953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edsovet.s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2204864"/>
            <a:ext cx="6634612" cy="965721"/>
          </a:xfrm>
          <a:prstGeom prst="rect">
            <a:avLst/>
          </a:prstGeom>
          <a:noFill/>
        </p:spPr>
        <p:txBody>
          <a:bodyPr wrap="none">
            <a:prstTxWarp prst="textPlain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 smtClean="0">
                <a:ln/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 иду в школу!</a:t>
            </a:r>
            <a:endParaRPr lang="ru-RU" sz="5400" b="1" dirty="0">
              <a:ln/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111" y="4509120"/>
            <a:ext cx="3424237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Автор :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Мыкало Н.М.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Педагог-психолог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МБОУ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МО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г.Нягань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СОШ  № 14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2013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4617B"/>
                </a:solidFill>
              </a:rPr>
              <a:t>Подводим итоги: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345638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439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sz="4000" b="1" dirty="0">
                <a:solidFill>
                  <a:srgbClr val="04617B"/>
                </a:solidFill>
              </a:rPr>
              <a:t>Готовность к школе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988840"/>
            <a:ext cx="6400800" cy="3888432"/>
          </a:xfrm>
        </p:spPr>
        <p:txBody>
          <a:bodyPr/>
          <a:lstStyle/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Личностная готовность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Социальная готовность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Интеллектуальная готовность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Развитие речи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Развитие тонкой моторики руки и зрительно-моторной координации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1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внимание!</a:t>
            </a:r>
          </a:p>
          <a:p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Успехов в подготовке к школе!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7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Литература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1752600"/>
          </a:xfrm>
        </p:spPr>
        <p:txBody>
          <a:bodyPr/>
          <a:lstStyle/>
          <a:p>
            <a:r>
              <a:rPr lang="ru-RU" dirty="0">
                <a:latin typeface="Times New Roman"/>
                <a:ea typeface="Times New Roman"/>
              </a:rPr>
              <a:t>Рогов Е. И. Настольная книга практического психолога в образовании. – М., 1995.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8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5288" y="476250"/>
            <a:ext cx="7705725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 smtClean="0">
                <a:latin typeface="Monotype Corsiva" pitchFamily="66" charset="0"/>
              </a:rPr>
              <a:t> </a:t>
            </a:r>
            <a:endParaRPr lang="ru-RU" sz="2800" dirty="0">
              <a:latin typeface="Monotype Corsiva" pitchFamily="66" charset="0"/>
            </a:endParaRPr>
          </a:p>
          <a:p>
            <a:pPr algn="ctr">
              <a:defRPr/>
            </a:pPr>
            <a:r>
              <a:rPr lang="ru-RU" sz="2800" dirty="0">
                <a:latin typeface="Monotype Corsiva" pitchFamily="66" charset="0"/>
              </a:rPr>
              <a:t>И</a:t>
            </a:r>
            <a:r>
              <a:rPr lang="ru-RU" sz="2800" dirty="0" smtClean="0">
                <a:latin typeface="Monotype Corsiva" pitchFamily="66" charset="0"/>
              </a:rPr>
              <a:t>сточник </a:t>
            </a:r>
            <a:r>
              <a:rPr lang="ru-RU" sz="2800" dirty="0">
                <a:latin typeface="Monotype Corsiva" pitchFamily="66" charset="0"/>
              </a:rPr>
              <a:t>шаблона: </a:t>
            </a:r>
          </a:p>
          <a:p>
            <a:pPr algn="ctr">
              <a:defRPr/>
            </a:pPr>
            <a:endParaRPr lang="ru-RU" sz="2800" dirty="0">
              <a:latin typeface="Monotype Corsiva" pitchFamily="66" charset="0"/>
            </a:endParaRPr>
          </a:p>
          <a:p>
            <a:pPr algn="ctr">
              <a:defRPr/>
            </a:pPr>
            <a:r>
              <a:rPr lang="ru-RU" sz="2400" b="1" dirty="0">
                <a:latin typeface="Monotype Corsiva" pitchFamily="66" charset="0"/>
              </a:rPr>
              <a:t>Фокина Лидия Петровна</a:t>
            </a:r>
          </a:p>
          <a:p>
            <a:pPr algn="ctr">
              <a:defRPr/>
            </a:pPr>
            <a:r>
              <a:rPr lang="ru-RU" sz="2400" b="1" dirty="0">
                <a:latin typeface="Monotype Corsiva" pitchFamily="66" charset="0"/>
              </a:rPr>
              <a:t>учитель начальных классов</a:t>
            </a:r>
          </a:p>
          <a:p>
            <a:pPr algn="ctr">
              <a:defRPr/>
            </a:pPr>
            <a:r>
              <a:rPr lang="ru-RU" sz="2400" b="1" dirty="0">
                <a:latin typeface="Monotype Corsiva" pitchFamily="66" charset="0"/>
              </a:rPr>
              <a:t>МКОУ «СОШ ст. Евсино»</a:t>
            </a:r>
          </a:p>
          <a:p>
            <a:pPr algn="ctr">
              <a:defRPr/>
            </a:pPr>
            <a:r>
              <a:rPr lang="ru-RU" sz="2400" b="1" dirty="0" err="1">
                <a:latin typeface="Monotype Corsiva" pitchFamily="66" charset="0"/>
              </a:rPr>
              <a:t>Искитимского</a:t>
            </a:r>
            <a:r>
              <a:rPr lang="ru-RU" sz="2400" b="1" dirty="0">
                <a:latin typeface="Monotype Corsiva" pitchFamily="66" charset="0"/>
              </a:rPr>
              <a:t> района</a:t>
            </a:r>
          </a:p>
          <a:p>
            <a:pPr algn="ctr">
              <a:defRPr/>
            </a:pPr>
            <a:r>
              <a:rPr lang="ru-RU" sz="2400" b="1" dirty="0">
                <a:latin typeface="Monotype Corsiva" pitchFamily="66" charset="0"/>
              </a:rPr>
              <a:t>Новосибирской области</a:t>
            </a:r>
          </a:p>
          <a:p>
            <a:pPr algn="ctr"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Сайт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hlinkClick r:id="rId2"/>
              </a:rPr>
              <a:t>http://pedsovet.su/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algn="ctr">
              <a:defRPr/>
            </a:pPr>
            <a:endParaRPr lang="ru-RU" sz="2800" dirty="0">
              <a:latin typeface="Monotype Corsiva" pitchFamily="66" charset="0"/>
            </a:endParaRPr>
          </a:p>
          <a:p>
            <a:pPr algn="ctr">
              <a:defRPr/>
            </a:pPr>
            <a:endParaRPr lang="ru-RU" dirty="0">
              <a:latin typeface="Monotype Corsiva" pitchFamily="66" charset="0"/>
            </a:endParaRPr>
          </a:p>
          <a:p>
            <a:pPr algn="ctr">
              <a:defRPr/>
            </a:pPr>
            <a:endParaRPr lang="ru-RU" sz="2800" b="1" i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ru-RU" sz="4000" b="1" dirty="0">
                <a:solidFill>
                  <a:srgbClr val="04617B"/>
                </a:solidFill>
              </a:rPr>
              <a:t>Готовность к школе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988840"/>
            <a:ext cx="6400800" cy="3888432"/>
          </a:xfrm>
        </p:spPr>
        <p:txBody>
          <a:bodyPr/>
          <a:lstStyle/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Личностная готовность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Социальная готовность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Интеллектуальная готовность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Развитие речи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Развитие тонкой моторики руки и зрительно-моторной координации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81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/>
          <a:lstStyle/>
          <a:p>
            <a:r>
              <a:rPr lang="ru-RU" sz="4000" b="1" dirty="0">
                <a:solidFill>
                  <a:srgbClr val="3968C7"/>
                </a:solidFill>
              </a:rPr>
              <a:t>Личностная готовность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2060848"/>
            <a:ext cx="6400800" cy="3816424"/>
          </a:xfrm>
        </p:spPr>
        <p:txBody>
          <a:bodyPr/>
          <a:lstStyle/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800" dirty="0">
                <a:solidFill>
                  <a:srgbClr val="000000"/>
                </a:solidFill>
                <a:latin typeface="Constantia"/>
              </a:rPr>
              <a:t>Желание учиться в школе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800" dirty="0">
                <a:solidFill>
                  <a:srgbClr val="000000"/>
                </a:solidFill>
                <a:latin typeface="Constantia"/>
              </a:rPr>
              <a:t>Умение действовать по правилу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800" dirty="0">
                <a:solidFill>
                  <a:srgbClr val="000000"/>
                </a:solidFill>
                <a:latin typeface="Constantia"/>
              </a:rPr>
              <a:t>Умение критически оценивать </a:t>
            </a:r>
          </a:p>
          <a:p>
            <a:pPr marL="273050" lvl="0" indent="-273050" algn="l">
              <a:buClr>
                <a:srgbClr val="0BD0D9"/>
              </a:buClr>
              <a:buSzPct val="95000"/>
            </a:pPr>
            <a:r>
              <a:rPr lang="ru-RU" sz="2800" dirty="0">
                <a:solidFill>
                  <a:srgbClr val="000000"/>
                </a:solidFill>
                <a:latin typeface="Constantia"/>
              </a:rPr>
              <a:t>   свои силы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800" dirty="0">
                <a:solidFill>
                  <a:srgbClr val="000000"/>
                </a:solidFill>
                <a:latin typeface="Constantia"/>
              </a:rPr>
              <a:t>Умение справляться с неудачей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9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ru-RU" sz="4000" b="1" dirty="0">
                <a:solidFill>
                  <a:srgbClr val="3968C7"/>
                </a:solidFill>
              </a:rPr>
              <a:t>Социальная готовность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2492896"/>
            <a:ext cx="6400800" cy="3312368"/>
          </a:xfrm>
        </p:spPr>
        <p:txBody>
          <a:bodyPr/>
          <a:lstStyle/>
          <a:p>
            <a:pPr marL="273050" lvl="0" indent="-273050" algn="just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Умение общаться с детьми</a:t>
            </a:r>
          </a:p>
          <a:p>
            <a:pPr marL="273050" lvl="0" indent="-273050" algn="just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Умение общаться с взрослыми</a:t>
            </a:r>
          </a:p>
          <a:p>
            <a:pPr marL="273050" lvl="0" indent="-273050" algn="just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Умение попросить помощи в трудную минуту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4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/>
          <a:lstStyle/>
          <a:p>
            <a:r>
              <a:rPr lang="ru-RU" sz="3600" b="1" dirty="0">
                <a:solidFill>
                  <a:srgbClr val="3968C7"/>
                </a:solidFill>
              </a:rPr>
              <a:t>Интеллектуальная</a:t>
            </a:r>
            <a:r>
              <a:rPr lang="ru-RU" sz="3600" b="1" dirty="0">
                <a:solidFill>
                  <a:srgbClr val="04617B"/>
                </a:solidFill>
              </a:rPr>
              <a:t> </a:t>
            </a:r>
            <a:r>
              <a:rPr lang="ru-RU" sz="3600" b="1" dirty="0">
                <a:solidFill>
                  <a:srgbClr val="3968C7"/>
                </a:solidFill>
              </a:rPr>
              <a:t>готовность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3528392"/>
          </a:xfrm>
        </p:spPr>
        <p:txBody>
          <a:bodyPr/>
          <a:lstStyle/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Запас </a:t>
            </a: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знаний об окружающем мире</a:t>
            </a:r>
            <a:endParaRPr lang="ru-RU" sz="2600" dirty="0">
              <a:solidFill>
                <a:srgbClr val="000000"/>
              </a:solidFill>
              <a:latin typeface="Constantia"/>
            </a:endParaRP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Умение классифицировать и обобщать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Находить сходства и различия между </a:t>
            </a: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предметами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endParaRPr lang="ru-RU" sz="2600" dirty="0">
              <a:solidFill>
                <a:srgbClr val="000000"/>
              </a:solidFill>
              <a:latin typeface="Constantia"/>
            </a:endParaRPr>
          </a:p>
          <a:p>
            <a:pPr lvl="0" algn="r">
              <a:buClr>
                <a:schemeClr val="tx2">
                  <a:lumMod val="60000"/>
                  <a:lumOff val="40000"/>
                </a:schemeClr>
              </a:buClr>
              <a:buSzPct val="95000"/>
            </a:pPr>
            <a:r>
              <a:rPr lang="ru-RU" sz="2600" b="1" dirty="0" smtClean="0">
                <a:solidFill>
                  <a:schemeClr val="accent2"/>
                </a:solidFill>
                <a:latin typeface="Constantia"/>
              </a:rPr>
              <a:t>Подробнее…</a:t>
            </a:r>
            <a:endParaRPr lang="ru-RU" sz="2600" b="1" dirty="0">
              <a:solidFill>
                <a:schemeClr val="accent2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67573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ru-RU" sz="4000" b="1" dirty="0">
                <a:solidFill>
                  <a:srgbClr val="990000"/>
                </a:solidFill>
              </a:rPr>
              <a:t>Знает ли ваш </a:t>
            </a:r>
            <a:r>
              <a:rPr lang="ru-RU" sz="4000" b="1" dirty="0" smtClean="0">
                <a:solidFill>
                  <a:srgbClr val="990000"/>
                </a:solidFill>
              </a:rPr>
              <a:t>ребенок: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060848"/>
            <a:ext cx="6400800" cy="3744416"/>
          </a:xfrm>
        </p:spPr>
        <p:txBody>
          <a:bodyPr/>
          <a:lstStyle/>
          <a:p>
            <a:pPr marL="457200" lvl="0" indent="-457200" algn="l">
              <a:lnSpc>
                <a:spcPct val="90000"/>
              </a:lnSpc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Имя, фамилию, отчество </a:t>
            </a: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свои и  родителей?</a:t>
            </a:r>
          </a:p>
          <a:p>
            <a:pPr lvl="0" algn="l">
              <a:lnSpc>
                <a:spcPct val="90000"/>
              </a:lnSpc>
              <a:buClr>
                <a:srgbClr val="0BD0D9"/>
              </a:buClr>
              <a:buSzPct val="95000"/>
            </a:pPr>
            <a:endParaRPr lang="ru-RU" sz="2600" dirty="0">
              <a:solidFill>
                <a:srgbClr val="000000"/>
              </a:solidFill>
              <a:latin typeface="Constantia"/>
            </a:endParaRPr>
          </a:p>
          <a:p>
            <a:pPr marL="457200" lvl="0" indent="-457200" algn="l">
              <a:lnSpc>
                <a:spcPct val="90000"/>
              </a:lnSpc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Свой домашний </a:t>
            </a: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адрес?</a:t>
            </a:r>
          </a:p>
          <a:p>
            <a:pPr lvl="0" algn="l">
              <a:lnSpc>
                <a:spcPct val="90000"/>
              </a:lnSpc>
              <a:buClr>
                <a:srgbClr val="0BD0D9"/>
              </a:buClr>
              <a:buSzPct val="95000"/>
            </a:pPr>
            <a:endParaRPr lang="ru-RU" sz="2600" dirty="0">
              <a:solidFill>
                <a:srgbClr val="000000"/>
              </a:solidFill>
              <a:latin typeface="Constantia"/>
            </a:endParaRPr>
          </a:p>
          <a:p>
            <a:pPr marL="457200" lvl="0" indent="-457200" algn="l">
              <a:lnSpc>
                <a:spcPct val="90000"/>
              </a:lnSpc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Обобщающие понятия: фрукты, овощи, дикие и домашние животные, транспорт, посуда, мебель и т.д</a:t>
            </a: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.?</a:t>
            </a:r>
            <a:endParaRPr lang="ru-RU" sz="2600" dirty="0">
              <a:solidFill>
                <a:srgbClr val="000000"/>
              </a:solidFill>
              <a:latin typeface="Constantia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41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ru-RU" sz="3600" b="1" dirty="0">
                <a:solidFill>
                  <a:srgbClr val="3968C7"/>
                </a:solidFill>
              </a:rPr>
              <a:t>Развитие речи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916832"/>
            <a:ext cx="6400800" cy="3744416"/>
          </a:xfrm>
        </p:spPr>
        <p:txBody>
          <a:bodyPr/>
          <a:lstStyle/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Умение </a:t>
            </a:r>
            <a:r>
              <a:rPr lang="ru-RU" sz="2600" dirty="0">
                <a:solidFill>
                  <a:srgbClr val="000000"/>
                </a:solidFill>
                <a:latin typeface="Constantia"/>
              </a:rPr>
              <a:t>высказывать свои мысли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Умение различать отдельные звуки   в </a:t>
            </a: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словах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 smtClean="0">
                <a:solidFill>
                  <a:srgbClr val="000000"/>
                </a:solidFill>
                <a:latin typeface="Constantia"/>
              </a:rPr>
              <a:t>Умение следовать устной инструкции взрослого</a:t>
            </a:r>
            <a:endParaRPr lang="ru-RU" sz="2600" dirty="0">
              <a:solidFill>
                <a:srgbClr val="000000"/>
              </a:solidFill>
              <a:latin typeface="Constantia"/>
            </a:endParaRP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Составлять рассказ по картинке (пересказ мультфильма)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029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772400" cy="1470025"/>
          </a:xfrm>
        </p:spPr>
        <p:txBody>
          <a:bodyPr/>
          <a:lstStyle/>
          <a:p>
            <a:r>
              <a:rPr lang="ru-RU" sz="3600" b="1" dirty="0">
                <a:solidFill>
                  <a:srgbClr val="3968C7"/>
                </a:solidFill>
              </a:rPr>
              <a:t>Развитие тонкой моторики руки и зрительно-двигательной координации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2636912"/>
            <a:ext cx="6400800" cy="3528392"/>
          </a:xfrm>
        </p:spPr>
        <p:txBody>
          <a:bodyPr/>
          <a:lstStyle/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prstClr val="black"/>
                </a:solidFill>
                <a:latin typeface="Constantia"/>
              </a:rPr>
              <a:t>Ориентироваться в пространстве (вверх, вниз, влево, вправо)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prstClr val="black"/>
                </a:solidFill>
                <a:latin typeface="Constantia"/>
              </a:rPr>
              <a:t>Точно срисовывать образец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r>
              <a:rPr lang="ru-RU" sz="2600" dirty="0">
                <a:solidFill>
                  <a:prstClr val="black"/>
                </a:solidFill>
                <a:latin typeface="Constantia"/>
              </a:rPr>
              <a:t>Пользоваться </a:t>
            </a:r>
            <a:r>
              <a:rPr lang="ru-RU" sz="2600" dirty="0" smtClean="0">
                <a:solidFill>
                  <a:prstClr val="black"/>
                </a:solidFill>
                <a:latin typeface="Constantia"/>
              </a:rPr>
              <a:t>ножницами</a:t>
            </a:r>
          </a:p>
          <a:p>
            <a:pPr marL="273050" lvl="0" indent="-273050" algn="l"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 2" pitchFamily="18" charset="2"/>
              <a:buChar char=""/>
            </a:pPr>
            <a:endParaRPr lang="ru-RU" sz="2600" dirty="0">
              <a:solidFill>
                <a:prstClr val="black"/>
              </a:solidFill>
              <a:latin typeface="Constantia"/>
            </a:endParaRPr>
          </a:p>
          <a:p>
            <a:pPr lvl="0" algn="r">
              <a:buClr>
                <a:srgbClr val="1F497D">
                  <a:lumMod val="60000"/>
                  <a:lumOff val="40000"/>
                </a:srgbClr>
              </a:buClr>
              <a:buSzPct val="95000"/>
            </a:pPr>
            <a:r>
              <a:rPr lang="ru-RU" sz="2600" b="1" dirty="0" smtClean="0">
                <a:solidFill>
                  <a:srgbClr val="C0504D"/>
                </a:solidFill>
                <a:latin typeface="Constantia"/>
              </a:rPr>
              <a:t>Подробнее</a:t>
            </a:r>
            <a:r>
              <a:rPr lang="ru-RU" sz="2600" b="1" dirty="0">
                <a:solidFill>
                  <a:srgbClr val="C0504D"/>
                </a:solidFill>
                <a:latin typeface="Constantia"/>
              </a:rPr>
              <a:t>…</a:t>
            </a:r>
          </a:p>
          <a:p>
            <a:pPr lvl="0" algn="r">
              <a:buClr>
                <a:schemeClr val="tx2">
                  <a:lumMod val="60000"/>
                  <a:lumOff val="40000"/>
                </a:schemeClr>
              </a:buClr>
              <a:buSzPct val="95000"/>
            </a:pPr>
            <a:endParaRPr lang="ru-RU" sz="2600" dirty="0">
              <a:solidFill>
                <a:prstClr val="black"/>
              </a:solidFill>
              <a:latin typeface="Constantia"/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08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772400" cy="1470025"/>
          </a:xfrm>
        </p:spPr>
        <p:txBody>
          <a:bodyPr/>
          <a:lstStyle/>
          <a:p>
            <a:r>
              <a:rPr lang="ru-RU" sz="4000" b="1" dirty="0">
                <a:solidFill>
                  <a:srgbClr val="990000"/>
                </a:solidFill>
              </a:rPr>
              <a:t>Готовим руку к письму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2060848"/>
            <a:ext cx="6400800" cy="3168352"/>
          </a:xfrm>
        </p:spPr>
        <p:txBody>
          <a:bodyPr/>
          <a:lstStyle/>
          <a:p>
            <a:pPr marL="457200" lvl="0" indent="-457200" algn="l"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Ножницы, аппликация</a:t>
            </a:r>
          </a:p>
          <a:p>
            <a:pPr marL="457200" lvl="0" indent="-457200" algn="l"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Пластилин, глина</a:t>
            </a:r>
          </a:p>
          <a:p>
            <a:pPr marL="457200" lvl="0" indent="-457200" algn="l"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Конструктор, </a:t>
            </a:r>
            <a:r>
              <a:rPr lang="ru-RU" sz="2600" dirty="0" err="1">
                <a:solidFill>
                  <a:srgbClr val="000000"/>
                </a:solidFill>
                <a:latin typeface="Constantia"/>
              </a:rPr>
              <a:t>пазлы</a:t>
            </a:r>
            <a:r>
              <a:rPr lang="ru-RU" sz="2600" dirty="0">
                <a:solidFill>
                  <a:srgbClr val="000000"/>
                </a:solidFill>
                <a:latin typeface="Constantia"/>
              </a:rPr>
              <a:t>, мозаика</a:t>
            </a:r>
          </a:p>
          <a:p>
            <a:pPr marL="457200" lvl="0" indent="-457200" algn="l"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Мячи разных размеров</a:t>
            </a:r>
          </a:p>
          <a:p>
            <a:pPr marL="457200" lvl="0" indent="-457200" algn="l"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Завязывание узелков</a:t>
            </a:r>
          </a:p>
          <a:p>
            <a:pPr marL="457200" lvl="0" indent="-457200" algn="l">
              <a:buClr>
                <a:srgbClr val="0BD0D9"/>
              </a:buClr>
              <a:buSzPct val="95000"/>
              <a:buFont typeface="Wingdings" pitchFamily="2" charset="2"/>
              <a:buChar char="v"/>
            </a:pPr>
            <a:r>
              <a:rPr lang="ru-RU" sz="2600" dirty="0">
                <a:solidFill>
                  <a:srgbClr val="000000"/>
                </a:solidFill>
                <a:latin typeface="Constantia"/>
              </a:rPr>
              <a:t>Рисование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16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кина Л. П. Шаблон школь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школьный</Template>
  <TotalTime>44</TotalTime>
  <Words>276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Фокина Л. П. Шаблон школьный</vt:lpstr>
      <vt:lpstr>Презентация PowerPoint</vt:lpstr>
      <vt:lpstr>Готовность к школе</vt:lpstr>
      <vt:lpstr>Личностная готовность</vt:lpstr>
      <vt:lpstr>Социальная готовность</vt:lpstr>
      <vt:lpstr>Интеллектуальная готовность</vt:lpstr>
      <vt:lpstr>Знает ли ваш ребенок:</vt:lpstr>
      <vt:lpstr>Развитие речи</vt:lpstr>
      <vt:lpstr>Развитие тонкой моторики руки и зрительно-двигательной координации</vt:lpstr>
      <vt:lpstr>Готовим руку к письму</vt:lpstr>
      <vt:lpstr>Подводим итоги:</vt:lpstr>
      <vt:lpstr>Готовность к школе</vt:lpstr>
      <vt:lpstr>Презентация PowerPoint</vt:lpstr>
      <vt:lpstr>Литература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владимир</cp:lastModifiedBy>
  <cp:revision>5</cp:revision>
  <dcterms:created xsi:type="dcterms:W3CDTF">2013-10-19T13:50:02Z</dcterms:created>
  <dcterms:modified xsi:type="dcterms:W3CDTF">2013-10-19T14:34:08Z</dcterms:modified>
</cp:coreProperties>
</file>