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56" r:id="rId6"/>
    <p:sldId id="257" r:id="rId7"/>
    <p:sldId id="258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7304856" cy="2913856"/>
          </a:xfrm>
        </p:spPr>
        <p:txBody>
          <a:bodyPr>
            <a:normAutofit lnSpcReduction="10000"/>
          </a:bodyPr>
          <a:lstStyle/>
          <a:p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</a:rPr>
              <a:t>Русский язык 3 класс</a:t>
            </a:r>
          </a:p>
          <a:p>
            <a:endParaRPr lang="ru-RU" dirty="0">
              <a:ln>
                <a:solidFill>
                  <a:schemeClr val="tx1"/>
                </a:solidFill>
              </a:ln>
            </a:endParaRPr>
          </a:p>
          <a:p>
            <a:pPr algn="r"/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pPr algn="r"/>
            <a:endParaRPr lang="ru-RU" dirty="0">
              <a:ln>
                <a:solidFill>
                  <a:schemeClr val="tx1"/>
                </a:solidFill>
              </a:ln>
            </a:endParaRPr>
          </a:p>
          <a:p>
            <a:pPr algn="r"/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pPr algn="r"/>
            <a:endParaRPr lang="ru-RU" dirty="0">
              <a:ln>
                <a:solidFill>
                  <a:schemeClr val="tx1"/>
                </a:solidFill>
              </a:ln>
            </a:endParaRPr>
          </a:p>
          <a:p>
            <a:pPr algn="r"/>
            <a:r>
              <a:rPr lang="ru-RU" dirty="0" smtClean="0">
                <a:ln>
                  <a:solidFill>
                    <a:schemeClr val="tx1"/>
                  </a:solidFill>
                </a:ln>
              </a:rPr>
              <a:t>Разработала: Васильева Ольга Анатольевна</a:t>
            </a:r>
          </a:p>
          <a:p>
            <a:pPr algn="r"/>
            <a:r>
              <a:rPr lang="ru-RU" dirty="0" smtClean="0">
                <a:ln>
                  <a:solidFill>
                    <a:schemeClr val="tx1"/>
                  </a:solidFill>
                </a:ln>
              </a:rPr>
              <a:t>Учитель начальных классов</a:t>
            </a:r>
          </a:p>
          <a:p>
            <a:pPr algn="r"/>
            <a:r>
              <a:rPr lang="ru-RU" dirty="0" smtClean="0">
                <a:ln>
                  <a:solidFill>
                    <a:schemeClr val="tx1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</a:rPr>
              <a:t>Гбоу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</a:rPr>
              <a:t>сош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 №709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Тема: правописание приставок без-//бес-; </a:t>
            </a:r>
            <a:r>
              <a:rPr lang="ru-RU" b="1" i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ru-RU" b="1" i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ru-RU" b="1" i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из-</a:t>
            </a:r>
            <a:r>
              <a:rPr lang="ru-RU" b="1" i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//</a:t>
            </a:r>
            <a:r>
              <a:rPr lang="ru-RU" b="1" i="1" dirty="0" err="1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ис</a:t>
            </a:r>
            <a:r>
              <a:rPr lang="ru-RU" b="1" i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-; раз-//рас-.</a:t>
            </a:r>
            <a:endParaRPr lang="ru-RU" b="1" i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343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8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Проблемная ситуация.</a:t>
            </a:r>
            <a:endParaRPr lang="ru-RU" sz="3800" b="1" dirty="0">
              <a:ln>
                <a:solidFill>
                  <a:schemeClr val="tx1"/>
                </a:solidFill>
              </a:ln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b="1" dirty="0" smtClean="0"/>
              <a:t>Распределите слова </a:t>
            </a:r>
          </a:p>
          <a:p>
            <a:pPr marL="0" indent="0" algn="ctr">
              <a:buNone/>
            </a:pPr>
            <a:r>
              <a:rPr lang="ru-RU" sz="3600" b="1" dirty="0" smtClean="0"/>
              <a:t>в две группы.</a:t>
            </a:r>
            <a:endParaRPr lang="ru-RU" sz="3600" b="1" dirty="0" smtClean="0"/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бес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шумный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     безопасный</a:t>
            </a:r>
            <a:endParaRPr lang="en-US" sz="3600" dirty="0">
              <a:ln>
                <a:solidFill>
                  <a:schemeClr val="tx1"/>
                </a:solidFill>
              </a:ln>
            </a:endParaRPr>
          </a:p>
          <a:p>
            <a:pPr marL="0" indent="0" algn="ctr">
              <a:buNone/>
            </a:pP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исправить        изрезать</a:t>
            </a:r>
            <a:endParaRPr lang="en-US" sz="3600" dirty="0">
              <a:ln>
                <a:solidFill>
                  <a:schemeClr val="tx1"/>
                </a:solidFill>
              </a:ln>
            </a:endParaRPr>
          </a:p>
          <a:p>
            <a:pPr marL="0" indent="0" algn="ctr">
              <a:buNone/>
            </a:pP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рассыпать        разъяснить</a:t>
            </a:r>
            <a:endParaRPr lang="ru-RU" sz="3600" dirty="0" smtClean="0">
              <a:ln>
                <a:solidFill>
                  <a:schemeClr val="tx1"/>
                </a:solidFill>
              </a:ln>
            </a:endParaRPr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endParaRPr lang="ru-RU" b="1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288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Проблема.</a:t>
            </a:r>
            <a:endParaRPr lang="ru-RU" sz="3800" b="1" i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b="1" dirty="0" smtClean="0"/>
              <a:t>Как, каким образом </a:t>
            </a:r>
            <a:endParaRPr lang="ru-RU" sz="3600" b="1" dirty="0" smtClean="0"/>
          </a:p>
          <a:p>
            <a:pPr marL="0" indent="0" algn="ctr">
              <a:buNone/>
            </a:pPr>
            <a:r>
              <a:rPr lang="ru-RU" sz="3600" b="1" dirty="0" smtClean="0"/>
              <a:t>распределить данные слова </a:t>
            </a:r>
          </a:p>
          <a:p>
            <a:pPr marL="0" indent="0" algn="ctr">
              <a:buNone/>
            </a:pPr>
            <a:r>
              <a:rPr lang="ru-RU" sz="3600" b="1" dirty="0" smtClean="0"/>
              <a:t>в </a:t>
            </a:r>
            <a:r>
              <a:rPr lang="ru-RU" sz="3600" b="1" dirty="0"/>
              <a:t>д</a:t>
            </a:r>
            <a:r>
              <a:rPr lang="ru-RU" sz="3600" b="1" dirty="0" smtClean="0"/>
              <a:t>ве группы?</a:t>
            </a:r>
          </a:p>
          <a:p>
            <a:pPr marL="0" indent="0" algn="ctr">
              <a:buNone/>
            </a:pP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322288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b="1" i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Цель и результат.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Определить, какие действия необходимо выполнить, чтобы </a:t>
            </a:r>
            <a:r>
              <a:rPr lang="ru-RU" b="1" dirty="0" smtClean="0"/>
              <a:t>данные слова </a:t>
            </a:r>
          </a:p>
          <a:p>
            <a:pPr marL="0" indent="0" algn="ctr">
              <a:buNone/>
            </a:pPr>
            <a:r>
              <a:rPr lang="ru-RU" b="1" dirty="0" smtClean="0"/>
              <a:t>распределить в два столбика?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/>
              <a:t>С</a:t>
            </a:r>
            <a:r>
              <a:rPr lang="ru-RU" b="1" dirty="0" smtClean="0"/>
              <a:t>оставить </a:t>
            </a:r>
            <a:r>
              <a:rPr lang="ru-RU" b="1" dirty="0" smtClean="0"/>
              <a:t>план-инструкцию </a:t>
            </a:r>
          </a:p>
          <a:p>
            <a:pPr marL="0" indent="0" algn="ctr">
              <a:buNone/>
            </a:pPr>
            <a:r>
              <a:rPr lang="ru-RU" b="1" dirty="0" smtClean="0"/>
              <a:t>написания </a:t>
            </a:r>
            <a:r>
              <a:rPr lang="ru-RU" b="1" dirty="0" smtClean="0"/>
              <a:t>похожих слов.</a:t>
            </a:r>
          </a:p>
        </p:txBody>
      </p:sp>
    </p:spTree>
    <p:extLst>
      <p:ext uri="{BB962C8B-B14F-4D97-AF65-F5344CB8AC3E}">
        <p14:creationId xmlns:p14="http://schemas.microsoft.com/office/powerpoint/2010/main" val="6260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39552" y="381233"/>
            <a:ext cx="3456384" cy="474883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Наблюдаем.</a:t>
            </a:r>
            <a:endParaRPr lang="ru-RU" sz="4000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4316288" cy="52565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бес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шумный</a:t>
            </a:r>
            <a:endParaRPr lang="en-US" sz="32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безопасный</a:t>
            </a:r>
            <a:endParaRPr lang="ru-RU" sz="3200" dirty="0" smtClean="0">
              <a:ln>
                <a:solidFill>
                  <a:schemeClr val="tx1"/>
                </a:solidFill>
              </a:ln>
            </a:endParaRPr>
          </a:p>
          <a:p>
            <a:endParaRPr lang="en-US" sz="32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исправить</a:t>
            </a:r>
            <a:endParaRPr lang="en-US" sz="32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изрезать</a:t>
            </a:r>
            <a:endParaRPr lang="ru-RU" sz="3200" dirty="0" smtClean="0">
              <a:ln>
                <a:solidFill>
                  <a:schemeClr val="tx1"/>
                </a:solidFill>
              </a:ln>
            </a:endParaRPr>
          </a:p>
          <a:p>
            <a:endParaRPr lang="en-US" sz="32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рассыпать</a:t>
            </a:r>
            <a:endParaRPr lang="en-US" sz="32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разъяснить</a:t>
            </a:r>
            <a:endParaRPr lang="ru-RU" sz="32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388296" cy="5256584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n>
                  <a:solidFill>
                    <a:schemeClr val="tx1"/>
                  </a:solidFill>
                </a:ln>
              </a:rPr>
              <a:t>бес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шумный</a:t>
            </a:r>
            <a:endParaRPr lang="ru-RU" sz="32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200" b="1" i="1" dirty="0" smtClean="0">
                <a:ln>
                  <a:solidFill>
                    <a:schemeClr val="tx1"/>
                  </a:solidFill>
                </a:ln>
              </a:rPr>
              <a:t>без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опасный</a:t>
            </a:r>
            <a:endParaRPr lang="ru-RU" sz="3200" dirty="0" smtClean="0">
              <a:ln>
                <a:solidFill>
                  <a:schemeClr val="tx1"/>
                </a:solidFill>
              </a:ln>
            </a:endParaRPr>
          </a:p>
          <a:p>
            <a:endParaRPr lang="ru-RU" sz="32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200" b="1" i="1" dirty="0" smtClean="0">
                <a:ln>
                  <a:solidFill>
                    <a:schemeClr val="tx1"/>
                  </a:solidFill>
                </a:ln>
              </a:rPr>
              <a:t>ис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править</a:t>
            </a:r>
            <a:endParaRPr lang="ru-RU" sz="32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200" b="1" i="1" dirty="0" smtClean="0">
                <a:ln>
                  <a:solidFill>
                    <a:schemeClr val="tx1"/>
                  </a:solidFill>
                </a:ln>
              </a:rPr>
              <a:t>из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резать</a:t>
            </a:r>
            <a:endParaRPr lang="ru-RU" sz="3200" dirty="0" smtClean="0">
              <a:ln>
                <a:solidFill>
                  <a:schemeClr val="tx1"/>
                </a:solidFill>
              </a:ln>
            </a:endParaRPr>
          </a:p>
          <a:p>
            <a:endParaRPr lang="ru-RU" sz="32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200" b="1" i="1" dirty="0" smtClean="0">
                <a:ln>
                  <a:solidFill>
                    <a:schemeClr val="tx1"/>
                  </a:solidFill>
                </a:ln>
              </a:rPr>
              <a:t>рас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сыпать</a:t>
            </a:r>
            <a:endParaRPr lang="ru-RU" sz="32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200" b="1" i="1" dirty="0" smtClean="0">
                <a:ln>
                  <a:solidFill>
                    <a:schemeClr val="tx1"/>
                  </a:solidFill>
                </a:ln>
              </a:rPr>
              <a:t>раз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</a:rPr>
              <a:t>ъяснить</a:t>
            </a:r>
            <a:endParaRPr lang="ru-RU" sz="32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Заголовок 8"/>
          <p:cNvSpPr txBox="1">
            <a:spLocks/>
          </p:cNvSpPr>
          <p:nvPr/>
        </p:nvSpPr>
        <p:spPr>
          <a:xfrm>
            <a:off x="4932040" y="332656"/>
            <a:ext cx="3688107" cy="936104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Выделяем:</a:t>
            </a:r>
          </a:p>
          <a:p>
            <a:r>
              <a:rPr lang="ru-RU" sz="4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0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орень, приставку.</a:t>
            </a:r>
            <a:endParaRPr lang="ru-RU" sz="4000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51520" y="1628800"/>
            <a:ext cx="4245868" cy="43204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Приставки, которые </a:t>
            </a:r>
          </a:p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заканчиваются на звонкий </a:t>
            </a:r>
          </a:p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согласный.</a:t>
            </a:r>
            <a:endParaRPr lang="ru-RU" sz="2000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791330" y="1285860"/>
            <a:ext cx="4041775" cy="96966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Приставки, которые заканчиваются на глухой согласный</a:t>
            </a:r>
            <a:r>
              <a:rPr lang="ru-RU" sz="2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>
          <a:xfrm>
            <a:off x="457200" y="2786058"/>
            <a:ext cx="4040188" cy="3340104"/>
          </a:xfrm>
        </p:spPr>
        <p:txBody>
          <a:bodyPr>
            <a:normAutofit/>
          </a:bodyPr>
          <a:lstStyle/>
          <a:p>
            <a:r>
              <a:rPr lang="ru-RU" sz="3600" dirty="0">
                <a:ln>
                  <a:solidFill>
                    <a:schemeClr val="tx1"/>
                  </a:solidFill>
                </a:ln>
              </a:rPr>
              <a:t>б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е</a:t>
            </a:r>
            <a:r>
              <a:rPr lang="ru-RU" sz="3600" u="sng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з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-</a:t>
            </a:r>
            <a:endParaRPr lang="ru-RU" sz="3600" dirty="0" smtClean="0">
              <a:ln>
                <a:solidFill>
                  <a:schemeClr val="tx1"/>
                </a:solidFill>
              </a:ln>
            </a:endParaRPr>
          </a:p>
          <a:p>
            <a:endParaRPr lang="ru-RU" sz="36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600" dirty="0">
                <a:ln>
                  <a:solidFill>
                    <a:schemeClr val="tx1"/>
                  </a:solidFill>
                </a:ln>
              </a:rPr>
              <a:t>и</a:t>
            </a:r>
            <a:r>
              <a:rPr lang="ru-RU" sz="3600" u="sng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з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-</a:t>
            </a:r>
            <a:endParaRPr lang="ru-RU" sz="3600" dirty="0" smtClean="0">
              <a:ln>
                <a:solidFill>
                  <a:schemeClr val="tx1"/>
                </a:solidFill>
              </a:ln>
            </a:endParaRPr>
          </a:p>
          <a:p>
            <a:endParaRPr lang="ru-RU" sz="36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600" dirty="0">
                <a:ln>
                  <a:solidFill>
                    <a:schemeClr val="tx1"/>
                  </a:solidFill>
                </a:ln>
              </a:rPr>
              <a:t>р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а</a:t>
            </a:r>
            <a:r>
              <a:rPr lang="ru-RU" sz="3600" u="sng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з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-</a:t>
            </a:r>
            <a:endParaRPr lang="ru-RU" sz="3600" dirty="0" smtClean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645025" y="2714620"/>
            <a:ext cx="4041775" cy="3411542"/>
          </a:xfrm>
        </p:spPr>
        <p:txBody>
          <a:bodyPr/>
          <a:lstStyle/>
          <a:p>
            <a:r>
              <a:rPr lang="ru-RU" sz="3600" dirty="0">
                <a:ln>
                  <a:solidFill>
                    <a:schemeClr val="tx1"/>
                  </a:solidFill>
                </a:ln>
              </a:rPr>
              <a:t>р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а</a:t>
            </a:r>
            <a:r>
              <a:rPr lang="ru-RU" sz="3600" u="sng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с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-</a:t>
            </a:r>
            <a:endParaRPr lang="ru-RU" sz="3600" dirty="0" smtClean="0">
              <a:ln>
                <a:solidFill>
                  <a:schemeClr val="tx1"/>
                </a:solidFill>
              </a:ln>
            </a:endParaRPr>
          </a:p>
          <a:p>
            <a:endParaRPr lang="ru-RU" sz="36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600" dirty="0" err="1">
                <a:ln>
                  <a:solidFill>
                    <a:schemeClr val="tx1"/>
                  </a:solidFill>
                </a:ln>
              </a:rPr>
              <a:t>и</a:t>
            </a:r>
            <a:r>
              <a:rPr lang="ru-RU" sz="3600" u="sng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с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-</a:t>
            </a:r>
            <a:endParaRPr lang="ru-RU" sz="3600" dirty="0" smtClean="0">
              <a:ln>
                <a:solidFill>
                  <a:schemeClr val="tx1"/>
                </a:solidFill>
              </a:ln>
            </a:endParaRPr>
          </a:p>
          <a:p>
            <a:pPr>
              <a:buNone/>
            </a:pPr>
            <a:endParaRPr lang="ru-RU" sz="3600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sz="3600" dirty="0">
                <a:ln>
                  <a:solidFill>
                    <a:schemeClr val="tx1"/>
                  </a:solidFill>
                </a:ln>
              </a:rPr>
              <a:t>б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е</a:t>
            </a:r>
            <a:r>
              <a:rPr lang="ru-RU" sz="3600" u="sng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с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</a:rPr>
              <a:t>-</a:t>
            </a:r>
            <a:endParaRPr lang="ru-RU" sz="3600" dirty="0" smtClean="0">
              <a:ln>
                <a:solidFill>
                  <a:schemeClr val="tx1"/>
                </a:solidFill>
              </a:ln>
            </a:endParaRPr>
          </a:p>
          <a:p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01122" cy="92869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На какие две группы можно разделить приставки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28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-//бе</a:t>
            </a:r>
            <a:r>
              <a:rPr lang="ru-RU" sz="28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b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-//и</a:t>
            </a:r>
            <a:r>
              <a:rPr lang="ru-RU" sz="28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-, ра</a:t>
            </a:r>
            <a:r>
              <a:rPr lang="ru-RU" sz="28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-//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8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?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55892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Какую приставку пишем:</a:t>
            </a:r>
            <a:b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//бе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b="1" dirty="0" err="1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-//и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-, ра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-//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-?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</a:rPr>
              <a:t>бес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ш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умный</a:t>
            </a:r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b="1" dirty="0" smtClean="0">
                <a:ln>
                  <a:solidFill>
                    <a:schemeClr val="tx1"/>
                  </a:solidFill>
                </a:ln>
              </a:rPr>
              <a:t>без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о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пасный</a:t>
            </a:r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endParaRPr lang="ru-RU" dirty="0" smtClean="0"/>
          </a:p>
          <a:p>
            <a:r>
              <a:rPr lang="ru-RU" b="1" dirty="0" smtClean="0">
                <a:ln>
                  <a:solidFill>
                    <a:schemeClr val="tx1"/>
                  </a:solidFill>
                </a:ln>
              </a:rPr>
              <a:t>ис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п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равить</a:t>
            </a:r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b="1" dirty="0" smtClean="0">
                <a:ln>
                  <a:solidFill>
                    <a:schemeClr val="tx1"/>
                  </a:solidFill>
                </a:ln>
              </a:rPr>
              <a:t>из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р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езать</a:t>
            </a:r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b="1" dirty="0" smtClean="0">
                <a:ln>
                  <a:solidFill>
                    <a:schemeClr val="tx1"/>
                  </a:solidFill>
                </a:ln>
              </a:rPr>
              <a:t>рас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с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ыпать</a:t>
            </a:r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b="1" dirty="0" smtClean="0">
                <a:ln>
                  <a:solidFill>
                    <a:schemeClr val="tx1"/>
                  </a:solidFill>
                </a:ln>
              </a:rPr>
              <a:t>разъ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я</a:t>
            </a:r>
            <a:r>
              <a:rPr lang="ru-RU" b="1" dirty="0" smtClean="0">
                <a:ln>
                  <a:solidFill>
                    <a:schemeClr val="tx1"/>
                  </a:solidFill>
                </a:ln>
              </a:rPr>
              <a:t>снить</a:t>
            </a:r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ш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умный</a:t>
            </a:r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о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пасный</a:t>
            </a:r>
          </a:p>
          <a:p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п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равить</a:t>
            </a:r>
          </a:p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р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езать</a:t>
            </a:r>
          </a:p>
          <a:p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с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ыпать</a:t>
            </a:r>
          </a:p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n>
                  <a:solidFill>
                    <a:schemeClr val="tx1"/>
                  </a:solidFill>
                </a:ln>
              </a:rPr>
              <a:t>ъ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я</a:t>
            </a:r>
            <a:r>
              <a:rPr lang="ru-RU" b="1" dirty="0" smtClean="0">
                <a:ln>
                  <a:solidFill>
                    <a:schemeClr val="tx1"/>
                  </a:solidFill>
                </a:ln>
              </a:rPr>
              <a:t>снить</a:t>
            </a:r>
            <a:endParaRPr lang="ru-RU" dirty="0"/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323528" y="260648"/>
            <a:ext cx="8534400" cy="758952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Наблюдаем: на какую букву начинается корень?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План-инструкция</a:t>
            </a:r>
            <a:endParaRPr lang="ru-RU" b="1" dirty="0">
              <a:ln>
                <a:solidFill>
                  <a:sysClr val="windowText" lastClr="000000"/>
                </a:solidFill>
              </a:ln>
              <a:solidFill>
                <a:schemeClr val="accent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340768"/>
            <a:ext cx="86409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/>
              <a:t> Наблюдаем.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 Выделяем корень и приставку.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 Смотрим с какой буквы 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   начинается корень слова.</a:t>
            </a:r>
          </a:p>
          <a:p>
            <a:r>
              <a:rPr lang="ru-RU" sz="3600" dirty="0" smtClean="0"/>
              <a:t>4. Пишем согласную 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  на конце приставки.</a:t>
            </a:r>
          </a:p>
          <a:p>
            <a:pPr algn="ctr"/>
            <a:r>
              <a:rPr lang="ru-RU" sz="3600" b="1" i="1" dirty="0" err="1"/>
              <a:t>с</a:t>
            </a:r>
            <a:r>
              <a:rPr lang="ru-RU" sz="3600" b="1" i="1" dirty="0" err="1" smtClean="0"/>
              <a:t>огл.глух</a:t>
            </a:r>
            <a:r>
              <a:rPr lang="ru-RU" sz="3600" b="1" i="1" dirty="0" smtClean="0"/>
              <a:t> = </a:t>
            </a:r>
            <a:r>
              <a:rPr lang="ru-RU" sz="3600" b="1" i="1" dirty="0" err="1" smtClean="0"/>
              <a:t>согл.глух</a:t>
            </a:r>
            <a:r>
              <a:rPr lang="ru-RU" sz="3600" b="1" i="1" dirty="0" smtClean="0"/>
              <a:t>.</a:t>
            </a:r>
          </a:p>
          <a:p>
            <a:pPr algn="ctr"/>
            <a:r>
              <a:rPr lang="ru-RU" sz="3600" b="1" i="1" dirty="0" err="1" smtClean="0"/>
              <a:t>согл.звон</a:t>
            </a:r>
            <a:r>
              <a:rPr lang="ru-RU" sz="3600" b="1" i="1" dirty="0" smtClean="0"/>
              <a:t>. = </a:t>
            </a:r>
            <a:r>
              <a:rPr lang="ru-RU" sz="3600" b="1" i="1" dirty="0" err="1" smtClean="0"/>
              <a:t>согл.звон</a:t>
            </a:r>
            <a:r>
              <a:rPr lang="ru-RU" sz="3600" b="1" i="1" dirty="0" smtClean="0"/>
              <a:t>.</a:t>
            </a:r>
          </a:p>
          <a:p>
            <a:pPr algn="ctr"/>
            <a:r>
              <a:rPr lang="ru-RU" sz="3600" b="1" i="1" dirty="0"/>
              <a:t>г</a:t>
            </a:r>
            <a:r>
              <a:rPr lang="ru-RU" sz="3600" b="1" i="1" dirty="0" smtClean="0"/>
              <a:t>ласный = </a:t>
            </a:r>
            <a:r>
              <a:rPr lang="ru-RU" sz="3600" b="1" i="1" dirty="0" err="1" smtClean="0"/>
              <a:t>согл.звон</a:t>
            </a:r>
            <a:r>
              <a:rPr lang="ru-RU" sz="3600" b="1" i="1" dirty="0" smtClean="0"/>
              <a:t>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44493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788024" y="1484784"/>
            <a:ext cx="4040188" cy="732974"/>
          </a:xfrm>
        </p:spPr>
        <p:txBody>
          <a:bodyPr/>
          <a:lstStyle/>
          <a:p>
            <a:pPr algn="ctr"/>
            <a:r>
              <a:rPr lang="ru-RU" sz="3200" dirty="0"/>
              <a:t>р</a:t>
            </a:r>
            <a:r>
              <a:rPr lang="ru-RU" sz="3200" dirty="0" smtClean="0"/>
              <a:t>аз-, без-, из-</a:t>
            </a:r>
            <a:endParaRPr lang="ru-RU" sz="32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>
          <a:xfrm>
            <a:off x="323528" y="1484784"/>
            <a:ext cx="4041775" cy="731520"/>
          </a:xfrm>
        </p:spPr>
        <p:txBody>
          <a:bodyPr/>
          <a:lstStyle/>
          <a:p>
            <a:pPr algn="ctr"/>
            <a:r>
              <a:rPr lang="ru-RU" sz="2800" dirty="0"/>
              <a:t>р</a:t>
            </a:r>
            <a:r>
              <a:rPr lang="ru-RU" sz="2800" dirty="0" smtClean="0"/>
              <a:t>ас-, бес-, </a:t>
            </a:r>
            <a:r>
              <a:rPr lang="ru-RU" sz="2800" dirty="0" err="1" smtClean="0"/>
              <a:t>ис</a:t>
            </a:r>
            <a:r>
              <a:rPr lang="ru-RU" sz="2800" dirty="0" smtClean="0"/>
              <a:t>-</a:t>
            </a:r>
            <a:endParaRPr lang="ru-RU" sz="28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2"/>
          </p:nvPr>
        </p:nvSpPr>
        <p:spPr>
          <a:xfrm>
            <a:off x="323528" y="2492896"/>
            <a:ext cx="4041648" cy="3818404"/>
          </a:xfrm>
        </p:spPr>
        <p:txBody>
          <a:bodyPr>
            <a:normAutofit/>
          </a:bodyPr>
          <a:lstStyle/>
          <a:p>
            <a:r>
              <a:rPr lang="ru-RU" sz="3600" b="1" dirty="0"/>
              <a:t>б</a:t>
            </a:r>
            <a:r>
              <a:rPr lang="ru-RU" sz="3600" b="1" dirty="0" smtClean="0"/>
              <a:t>е</a:t>
            </a:r>
            <a:r>
              <a:rPr lang="ru-RU" sz="3600" b="1" u="sng" dirty="0" smtClean="0">
                <a:solidFill>
                  <a:srgbClr val="C00000"/>
                </a:solidFill>
              </a:rPr>
              <a:t>с</a:t>
            </a:r>
            <a:r>
              <a:rPr lang="ru-RU" sz="3600" b="1" u="sng" dirty="0" smtClean="0">
                <a:solidFill>
                  <a:srgbClr val="00B050"/>
                </a:solidFill>
              </a:rPr>
              <a:t>ш</a:t>
            </a:r>
            <a:r>
              <a:rPr lang="ru-RU" sz="3600" dirty="0" smtClean="0"/>
              <a:t>умный</a:t>
            </a:r>
          </a:p>
          <a:p>
            <a:endParaRPr lang="ru-RU" sz="3600" dirty="0"/>
          </a:p>
          <a:p>
            <a:r>
              <a:rPr lang="ru-RU" sz="3600" b="1" dirty="0"/>
              <a:t>и</a:t>
            </a:r>
            <a:r>
              <a:rPr lang="ru-RU" sz="3600" b="1" u="sng" dirty="0" smtClean="0">
                <a:solidFill>
                  <a:srgbClr val="C00000"/>
                </a:solidFill>
              </a:rPr>
              <a:t>с</a:t>
            </a:r>
            <a:r>
              <a:rPr lang="ru-RU" sz="3600" b="1" u="sng" dirty="0" smtClean="0">
                <a:solidFill>
                  <a:srgbClr val="00B050"/>
                </a:solidFill>
              </a:rPr>
              <a:t>п</a:t>
            </a:r>
            <a:r>
              <a:rPr lang="ru-RU" sz="3600" dirty="0" smtClean="0"/>
              <a:t>равить</a:t>
            </a:r>
          </a:p>
          <a:p>
            <a:endParaRPr lang="ru-RU" sz="3600" dirty="0"/>
          </a:p>
          <a:p>
            <a:r>
              <a:rPr lang="ru-RU" sz="3600" b="1" dirty="0" smtClean="0"/>
              <a:t>ра</a:t>
            </a:r>
            <a:r>
              <a:rPr lang="ru-RU" sz="3600" b="1" u="sng" dirty="0" smtClean="0">
                <a:solidFill>
                  <a:srgbClr val="C00000"/>
                </a:solidFill>
              </a:rPr>
              <a:t>с</a:t>
            </a:r>
            <a:r>
              <a:rPr lang="ru-RU" sz="3600" b="1" u="sng" dirty="0" smtClean="0">
                <a:solidFill>
                  <a:srgbClr val="00B050"/>
                </a:solidFill>
              </a:rPr>
              <a:t>с</a:t>
            </a:r>
            <a:r>
              <a:rPr lang="ru-RU" sz="3600" dirty="0" smtClean="0"/>
              <a:t>ыпать</a:t>
            </a:r>
            <a:endParaRPr lang="ru-RU" sz="3600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3600" b="1" dirty="0"/>
              <a:t>б</a:t>
            </a:r>
            <a:r>
              <a:rPr lang="ru-RU" sz="3600" b="1" dirty="0" smtClean="0"/>
              <a:t>е</a:t>
            </a:r>
            <a:r>
              <a:rPr lang="ru-RU" sz="3600" b="1" u="sng" dirty="0" smtClean="0">
                <a:solidFill>
                  <a:srgbClr val="C00000"/>
                </a:solidFill>
              </a:rPr>
              <a:t>з</a:t>
            </a:r>
            <a:r>
              <a:rPr lang="ru-RU" sz="3600" b="1" u="sng" dirty="0" smtClean="0">
                <a:solidFill>
                  <a:srgbClr val="00B050"/>
                </a:solidFill>
              </a:rPr>
              <a:t>о</a:t>
            </a:r>
            <a:r>
              <a:rPr lang="ru-RU" sz="3600" dirty="0" smtClean="0"/>
              <a:t>пасный</a:t>
            </a:r>
          </a:p>
          <a:p>
            <a:endParaRPr lang="ru-RU" sz="3600" dirty="0"/>
          </a:p>
          <a:p>
            <a:r>
              <a:rPr lang="ru-RU" sz="3600" b="1" dirty="0"/>
              <a:t>и</a:t>
            </a:r>
            <a:r>
              <a:rPr lang="ru-RU" sz="3600" b="1" u="sng" dirty="0" smtClean="0">
                <a:solidFill>
                  <a:srgbClr val="C00000"/>
                </a:solidFill>
              </a:rPr>
              <a:t>з</a:t>
            </a:r>
            <a:r>
              <a:rPr lang="ru-RU" sz="3600" b="1" u="sng" dirty="0" smtClean="0">
                <a:solidFill>
                  <a:srgbClr val="00B050"/>
                </a:solidFill>
              </a:rPr>
              <a:t>р</a:t>
            </a:r>
            <a:r>
              <a:rPr lang="ru-RU" sz="3600" dirty="0" smtClean="0"/>
              <a:t>езать</a:t>
            </a:r>
          </a:p>
          <a:p>
            <a:endParaRPr lang="ru-RU" sz="3600" dirty="0"/>
          </a:p>
          <a:p>
            <a:r>
              <a:rPr lang="ru-RU" sz="3600" b="1" dirty="0" smtClean="0"/>
              <a:t>ра</a:t>
            </a:r>
            <a:r>
              <a:rPr lang="ru-RU" sz="3600" b="1" u="sng" dirty="0" smtClean="0">
                <a:solidFill>
                  <a:srgbClr val="C00000"/>
                </a:solidFill>
              </a:rPr>
              <a:t>з</a:t>
            </a:r>
            <a:r>
              <a:rPr lang="ru-RU" sz="3600" dirty="0" smtClean="0"/>
              <a:t>ъ</a:t>
            </a:r>
            <a:r>
              <a:rPr lang="ru-RU" sz="3600" b="1" u="sng" dirty="0" smtClean="0">
                <a:solidFill>
                  <a:srgbClr val="00B050"/>
                </a:solidFill>
              </a:rPr>
              <a:t>я</a:t>
            </a:r>
            <a:r>
              <a:rPr lang="ru-RU" sz="3600" dirty="0" smtClean="0"/>
              <a:t>снить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87092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ru-RU" sz="32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ru-RU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ru-RU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ru-RU" sz="32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ru-RU" sz="32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ru-RU" sz="32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ru-RU" sz="32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ru-RU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/>
            </a:r>
            <a:br>
              <a:rPr lang="ru-RU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ru-RU" sz="32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Распределите </a:t>
            </a:r>
            <a:r>
              <a:rPr lang="ru-RU" sz="32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слова в две </a:t>
            </a:r>
            <a:r>
              <a:rPr lang="ru-RU" sz="32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группы, используя инструкцию.</a:t>
            </a:r>
            <a:endParaRPr lang="ru-RU" b="1" dirty="0">
              <a:ln w="10541" cmpd="sng">
                <a:solidFill>
                  <a:sysClr val="windowText" lastClr="0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92326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  <p:bldP spid="8" grpId="0" build="p"/>
      <p:bldP spid="10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340</TotalTime>
  <Words>221</Words>
  <Application>Microsoft Office PowerPoint</Application>
  <PresentationFormat>Экран (4:3)</PresentationFormat>
  <Paragraphs>106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Тема: правописание приставок без-//бес-;  из-//ис-; раз-//рас-.</vt:lpstr>
      <vt:lpstr>Проблемная ситуация.</vt:lpstr>
      <vt:lpstr>Проблема.</vt:lpstr>
      <vt:lpstr>Цель и результат.</vt:lpstr>
      <vt:lpstr>Наблюдаем.</vt:lpstr>
      <vt:lpstr>На какие две группы можно разделить приставки бес-//без-, ис-//из-, рас-//раз-?</vt:lpstr>
      <vt:lpstr>Какую приставку пишем: бес-//без-, ис-//из-, рас-//раз-?</vt:lpstr>
      <vt:lpstr>План-инструкция</vt:lpstr>
      <vt:lpstr>     Распределите слова в две группы, используя инструкцию.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бес-//без-, ис-//из-, рас-//раз</dc:title>
  <cp:lastModifiedBy>PC</cp:lastModifiedBy>
  <cp:revision>67</cp:revision>
  <dcterms:modified xsi:type="dcterms:W3CDTF">2014-11-05T18:02:50Z</dcterms:modified>
</cp:coreProperties>
</file>