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64" r:id="rId3"/>
    <p:sldId id="268" r:id="rId4"/>
    <p:sldId id="266" r:id="rId5"/>
    <p:sldId id="265" r:id="rId6"/>
    <p:sldId id="258" r:id="rId7"/>
    <p:sldId id="259" r:id="rId8"/>
    <p:sldId id="256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DF3B7-C5D0-4C34-B04B-C7B515B27CC0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7770C-6EC7-4362-9B77-3C8CEB02FE4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07770C-6EC7-4362-9B77-3C8CEB02FE4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FD6C6-D494-417D-870E-40ED652F9EF7}" type="datetimeFigureOut">
              <a:rPr lang="ru-RU" smtClean="0"/>
              <a:pPr/>
              <a:t>19.04.2012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4AE63-B73B-4318-840E-DC5FB7106C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Layout" Target="../slideLayouts/slideLayout5.xml"/><Relationship Id="rId1" Type="http://schemas.openxmlformats.org/officeDocument/2006/relationships/audio" Target="../media/audio1.wav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G:\&#1089;&#1086;%20&#1096;&#1082;&#1086;&#1083;&#1099;\Music\043%20&#1058;&#1054;&#1063;&#1050;&#1040;,%20&#1058;&#1054;&#1063;&#1050;&#1040;,%20&#1047;&#1040;&#1055;&#1071;&#1058;&#1040;&#1071;.MP3" TargetMode="Externa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152127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Урок русского языка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 класс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 УМК «Начальная школа 21 века»)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140968"/>
            <a:ext cx="8458200" cy="288032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5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ПЕРЕНОС СЛОВ</a:t>
            </a:r>
          </a:p>
          <a:p>
            <a:pPr algn="ctr"/>
            <a:r>
              <a:rPr lang="ru-RU" sz="5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(Обобщение)</a:t>
            </a:r>
          </a:p>
          <a:p>
            <a:pPr algn="ctr"/>
            <a:endParaRPr lang="ru-RU" sz="4800" b="1" dirty="0" smtClean="0"/>
          </a:p>
          <a:p>
            <a:pPr algn="r"/>
            <a:r>
              <a:rPr lang="ru-RU" sz="1800" b="1" dirty="0" err="1" smtClean="0">
                <a:solidFill>
                  <a:schemeClr val="tx1"/>
                </a:solidFill>
              </a:rPr>
              <a:t>Т.В.Дыбчинская</a:t>
            </a:r>
            <a:r>
              <a:rPr lang="ru-RU" sz="1800" b="1" dirty="0" smtClean="0">
                <a:solidFill>
                  <a:schemeClr val="tx1"/>
                </a:solidFill>
              </a:rPr>
              <a:t>,</a:t>
            </a:r>
          </a:p>
          <a:p>
            <a:pPr algn="r"/>
            <a:r>
              <a:rPr lang="ru-RU" sz="1800" b="1" dirty="0" smtClean="0">
                <a:solidFill>
                  <a:schemeClr val="tx1"/>
                </a:solidFill>
              </a:rPr>
              <a:t>Учитель начальных классов</a:t>
            </a:r>
          </a:p>
          <a:p>
            <a:pPr algn="r"/>
            <a:r>
              <a:rPr lang="ru-RU" sz="1800" b="1" dirty="0" smtClean="0">
                <a:solidFill>
                  <a:schemeClr val="tx1"/>
                </a:solidFill>
              </a:rPr>
              <a:t>МБОУ «</a:t>
            </a:r>
            <a:r>
              <a:rPr lang="ru-RU" sz="1800" b="1" dirty="0" err="1" smtClean="0">
                <a:solidFill>
                  <a:schemeClr val="tx1"/>
                </a:solidFill>
              </a:rPr>
              <a:t>Термальненская</a:t>
            </a:r>
            <a:r>
              <a:rPr lang="ru-RU" sz="1800" b="1" dirty="0" smtClean="0">
                <a:solidFill>
                  <a:schemeClr val="tx1"/>
                </a:solidFill>
              </a:rPr>
              <a:t> СОШ»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74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55576" y="5661248"/>
            <a:ext cx="3168352" cy="792088"/>
          </a:xfrm>
        </p:spPr>
        <p:txBody>
          <a:bodyPr>
            <a:noAutofit/>
          </a:bodyPr>
          <a:lstStyle/>
          <a:p>
            <a:r>
              <a:rPr lang="ru-RU" sz="3200" dirty="0" smtClean="0"/>
              <a:t>маша     </a:t>
            </a:r>
            <a:r>
              <a:rPr lang="ru-RU" sz="3200" b="0" dirty="0" smtClean="0"/>
              <a:t>                           </a:t>
            </a:r>
            <a:endParaRPr lang="ru-RU" sz="3200" b="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1875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3200" b="1" dirty="0" smtClean="0"/>
              <a:t>О – СЕНЬ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/>
              <a:t>ПО – ДЪЁМ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/>
              <a:t>ПАЛЬ – МА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/>
              <a:t>СТА – Я</a:t>
            </a:r>
          </a:p>
          <a:p>
            <a:pPr>
              <a:buFont typeface="Wingdings" pitchFamily="2" charset="2"/>
              <a:buChar char="v"/>
            </a:pPr>
            <a:r>
              <a:rPr lang="ru-RU" sz="3200" b="1" dirty="0" smtClean="0"/>
              <a:t>ЧА – ЙКА</a:t>
            </a:r>
          </a:p>
          <a:p>
            <a:endParaRPr lang="ru-RU" sz="3200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6084168" y="623627"/>
            <a:ext cx="2831232" cy="548369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b="1" u="sng" dirty="0" smtClean="0"/>
              <a:t>ОСЕНЬ</a:t>
            </a:r>
            <a:endParaRPr lang="ru-RU" b="1" dirty="0" smtClean="0"/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ПОД</a:t>
            </a:r>
            <a:r>
              <a:rPr lang="ru-RU" b="1" dirty="0" smtClean="0">
                <a:solidFill>
                  <a:srgbClr val="00B050"/>
                </a:solidFill>
              </a:rPr>
              <a:t>Ъ</a:t>
            </a:r>
            <a:r>
              <a:rPr lang="ru-RU" b="1" dirty="0" smtClean="0"/>
              <a:t> -ЁМ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ПАЛ</a:t>
            </a:r>
            <a:r>
              <a:rPr lang="ru-RU" b="1" dirty="0" smtClean="0">
                <a:solidFill>
                  <a:srgbClr val="00B050"/>
                </a:solidFill>
              </a:rPr>
              <a:t>Ь </a:t>
            </a:r>
            <a:r>
              <a:rPr lang="ru-RU" b="1" dirty="0" smtClean="0"/>
              <a:t>– МА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СТА</a:t>
            </a:r>
            <a:r>
              <a:rPr lang="ru-RU" b="1" u="sng" dirty="0" smtClean="0"/>
              <a:t>Я</a:t>
            </a:r>
          </a:p>
          <a:p>
            <a:pPr>
              <a:buFont typeface="Wingdings" pitchFamily="2" charset="2"/>
              <a:buChar char="v"/>
            </a:pPr>
            <a:r>
              <a:rPr lang="ru-RU" b="1" dirty="0" smtClean="0"/>
              <a:t>ЧА</a:t>
            </a:r>
            <a:r>
              <a:rPr lang="ru-RU" b="1" dirty="0" smtClean="0">
                <a:solidFill>
                  <a:srgbClr val="00B050"/>
                </a:solidFill>
              </a:rPr>
              <a:t>Й </a:t>
            </a:r>
            <a:r>
              <a:rPr lang="ru-RU" b="1" dirty="0" smtClean="0"/>
              <a:t>- КА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800" b="1" dirty="0" smtClean="0">
                <a:solidFill>
                  <a:srgbClr val="00B050"/>
                </a:solidFill>
              </a:rPr>
              <a:t>М</a:t>
            </a:r>
            <a:r>
              <a:rPr lang="ru-RU" b="1" dirty="0" smtClean="0"/>
              <a:t>аша</a:t>
            </a:r>
          </a:p>
          <a:p>
            <a:pPr>
              <a:buFont typeface="Wingdings" pitchFamily="2" charset="2"/>
              <a:buChar char="v"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755576" y="5949280"/>
            <a:ext cx="504056" cy="21602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1115616" y="692696"/>
            <a:ext cx="648072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V="1">
            <a:off x="1259632" y="1340768"/>
            <a:ext cx="648072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V="1">
            <a:off x="1547664" y="2420888"/>
            <a:ext cx="648072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1259632" y="3068960"/>
            <a:ext cx="648072" cy="43204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 descr="маша 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1214422"/>
            <a:ext cx="2833706" cy="3795143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0872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ДЕРЕВО РАДОСТИ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\Рабочий стол\NA00417_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268760"/>
            <a:ext cx="4176464" cy="5589240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Рабочий стол\sun00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764704"/>
            <a:ext cx="1440160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Текст 1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4"/>
          </p:nvPr>
        </p:nvSpPr>
        <p:spPr>
          <a:xfrm>
            <a:off x="3635896" y="692697"/>
            <a:ext cx="5301370" cy="37444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600" b="1" i="1" dirty="0" smtClean="0">
                <a:solidFill>
                  <a:srgbClr val="C00000"/>
                </a:solidFill>
              </a:rPr>
              <a:t>Благодарю            за</a:t>
            </a:r>
          </a:p>
          <a:p>
            <a:pPr algn="ctr">
              <a:buNone/>
            </a:pPr>
            <a:r>
              <a:rPr lang="ru-RU" sz="6600" b="1" i="1" dirty="0" smtClean="0">
                <a:solidFill>
                  <a:srgbClr val="C00000"/>
                </a:solidFill>
              </a:rPr>
              <a:t> урок !</a:t>
            </a:r>
            <a:endParaRPr lang="ru-RU" sz="6600" b="1" i="1" dirty="0">
              <a:solidFill>
                <a:srgbClr val="C00000"/>
              </a:solidFill>
            </a:endParaRPr>
          </a:p>
        </p:txBody>
      </p:sp>
      <p:pic>
        <p:nvPicPr>
          <p:cNvPr id="8" name="Picture 6" descr="C:\Documents and Settings\Администратор\Рабочий стол\аниме животные\animal145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14600"/>
            <a:ext cx="1981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j0214098.wav">
            <a:hlinkClick r:id="" action="ppaction://media"/>
          </p:cNvPr>
          <p:cNvPicPr>
            <a:picLocks noGrp="1" noRot="1" noChangeAspect="1"/>
          </p:cNvPicPr>
          <p:nvPr>
            <p:ph sz="quarter" idx="2"/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7215206" y="571501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4745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9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428868"/>
            <a:ext cx="8066117" cy="1216156"/>
          </a:xfrm>
        </p:spPr>
        <p:txBody>
          <a:bodyPr>
            <a:noAutofit/>
          </a:bodyPr>
          <a:lstStyle/>
          <a:p>
            <a:endParaRPr lang="ru-RU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6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ru-RU" sz="6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6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Т </a:t>
            </a:r>
            <a:r>
              <a:rPr lang="ru-RU" sz="6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Е </a:t>
            </a:r>
            <a:r>
              <a:rPr lang="ru-RU" sz="6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6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endParaRPr lang="ru-RU" sz="6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ED00172_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0572927">
            <a:off x="785786" y="4714884"/>
            <a:ext cx="2500330" cy="1788992"/>
          </a:xfrm>
          <a:prstGeom prst="rect">
            <a:avLst/>
          </a:prstGeom>
        </p:spPr>
      </p:pic>
      <p:pic>
        <p:nvPicPr>
          <p:cNvPr id="1026" name="Picture 2" descr="E:\Мои рисунки\Изображение\Оформление\смайлик\Рисунок2.Id_7698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0892" y="0"/>
            <a:ext cx="1695450" cy="21240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50825" y="476250"/>
            <a:ext cx="8605838" cy="4392613"/>
            <a:chOff x="158" y="300"/>
            <a:chExt cx="5421" cy="2767"/>
          </a:xfrm>
        </p:grpSpPr>
        <p:sp>
          <p:nvSpPr>
            <p:cNvPr id="20485" name="Line 5"/>
            <p:cNvSpPr>
              <a:spLocks noChangeShapeType="1"/>
            </p:cNvSpPr>
            <p:nvPr/>
          </p:nvSpPr>
          <p:spPr bwMode="auto">
            <a:xfrm>
              <a:off x="158" y="300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86" name="Line 6"/>
            <p:cNvSpPr>
              <a:spLocks noChangeShapeType="1"/>
            </p:cNvSpPr>
            <p:nvPr/>
          </p:nvSpPr>
          <p:spPr bwMode="auto">
            <a:xfrm>
              <a:off x="181" y="1661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87" name="Line 7"/>
            <p:cNvSpPr>
              <a:spLocks noChangeShapeType="1"/>
            </p:cNvSpPr>
            <p:nvPr/>
          </p:nvSpPr>
          <p:spPr bwMode="auto">
            <a:xfrm>
              <a:off x="158" y="3067"/>
              <a:ext cx="5398" cy="0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529263" y="2597150"/>
            <a:ext cx="3578225" cy="2187575"/>
            <a:chOff x="3483" y="1636"/>
            <a:chExt cx="2254" cy="1378"/>
          </a:xfrm>
        </p:grpSpPr>
        <p:sp>
          <p:nvSpPr>
            <p:cNvPr id="20500" name="Freeform 20"/>
            <p:cNvSpPr>
              <a:spLocks/>
            </p:cNvSpPr>
            <p:nvPr/>
          </p:nvSpPr>
          <p:spPr bwMode="auto">
            <a:xfrm>
              <a:off x="3483" y="1691"/>
              <a:ext cx="576" cy="1320"/>
            </a:xfrm>
            <a:custGeom>
              <a:avLst/>
              <a:gdLst/>
              <a:ahLst/>
              <a:cxnLst>
                <a:cxn ang="0">
                  <a:pos x="0" y="1320"/>
                </a:cxn>
                <a:cxn ang="0">
                  <a:pos x="576" y="0"/>
                </a:cxn>
              </a:cxnLst>
              <a:rect l="0" t="0" r="r" b="b"/>
              <a:pathLst>
                <a:path w="576" h="1320">
                  <a:moveTo>
                    <a:pt x="0" y="1320"/>
                  </a:moveTo>
                  <a:cubicBezTo>
                    <a:pt x="96" y="1100"/>
                    <a:pt x="456" y="275"/>
                    <a:pt x="576" y="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01" name="Freeform 21"/>
            <p:cNvSpPr>
              <a:spLocks/>
            </p:cNvSpPr>
            <p:nvPr/>
          </p:nvSpPr>
          <p:spPr bwMode="auto">
            <a:xfrm>
              <a:off x="3895" y="1636"/>
              <a:ext cx="795" cy="1354"/>
            </a:xfrm>
            <a:custGeom>
              <a:avLst/>
              <a:gdLst/>
              <a:ahLst/>
              <a:cxnLst>
                <a:cxn ang="0">
                  <a:pos x="320" y="1354"/>
                </a:cxn>
                <a:cxn ang="0">
                  <a:pos x="512" y="887"/>
                </a:cxn>
                <a:cxn ang="0">
                  <a:pos x="759" y="315"/>
                </a:cxn>
                <a:cxn ang="0">
                  <a:pos x="731" y="96"/>
                </a:cxn>
                <a:cxn ang="0">
                  <a:pos x="539" y="59"/>
                </a:cxn>
                <a:cxn ang="0">
                  <a:pos x="0" y="449"/>
                </a:cxn>
              </a:cxnLst>
              <a:rect l="0" t="0" r="r" b="b"/>
              <a:pathLst>
                <a:path w="795" h="1354">
                  <a:moveTo>
                    <a:pt x="320" y="1354"/>
                  </a:moveTo>
                  <a:cubicBezTo>
                    <a:pt x="352" y="1276"/>
                    <a:pt x="439" y="1060"/>
                    <a:pt x="512" y="887"/>
                  </a:cubicBezTo>
                  <a:cubicBezTo>
                    <a:pt x="585" y="714"/>
                    <a:pt x="723" y="447"/>
                    <a:pt x="759" y="315"/>
                  </a:cubicBezTo>
                  <a:cubicBezTo>
                    <a:pt x="795" y="183"/>
                    <a:pt x="768" y="139"/>
                    <a:pt x="731" y="96"/>
                  </a:cubicBezTo>
                  <a:cubicBezTo>
                    <a:pt x="694" y="53"/>
                    <a:pt x="661" y="0"/>
                    <a:pt x="539" y="59"/>
                  </a:cubicBezTo>
                  <a:cubicBezTo>
                    <a:pt x="417" y="118"/>
                    <a:pt x="112" y="368"/>
                    <a:pt x="0" y="449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502" name="Freeform 22"/>
            <p:cNvSpPr>
              <a:spLocks/>
            </p:cNvSpPr>
            <p:nvPr/>
          </p:nvSpPr>
          <p:spPr bwMode="auto">
            <a:xfrm>
              <a:off x="4645" y="1638"/>
              <a:ext cx="1092" cy="1376"/>
            </a:xfrm>
            <a:custGeom>
              <a:avLst/>
              <a:gdLst/>
              <a:ahLst/>
              <a:cxnLst>
                <a:cxn ang="0">
                  <a:pos x="1092" y="907"/>
                </a:cxn>
                <a:cxn ang="0">
                  <a:pos x="608" y="1301"/>
                </a:cxn>
                <a:cxn ang="0">
                  <a:pos x="379" y="1301"/>
                </a:cxn>
                <a:cxn ang="0">
                  <a:pos x="471" y="853"/>
                </a:cxn>
                <a:cxn ang="0">
                  <a:pos x="727" y="313"/>
                </a:cxn>
                <a:cxn ang="0">
                  <a:pos x="699" y="94"/>
                </a:cxn>
                <a:cxn ang="0">
                  <a:pos x="507" y="57"/>
                </a:cxn>
                <a:cxn ang="0">
                  <a:pos x="0" y="437"/>
                </a:cxn>
              </a:cxnLst>
              <a:rect l="0" t="0" r="r" b="b"/>
              <a:pathLst>
                <a:path w="1092" h="1376">
                  <a:moveTo>
                    <a:pt x="1092" y="907"/>
                  </a:moveTo>
                  <a:cubicBezTo>
                    <a:pt x="1011" y="973"/>
                    <a:pt x="727" y="1235"/>
                    <a:pt x="608" y="1301"/>
                  </a:cubicBezTo>
                  <a:cubicBezTo>
                    <a:pt x="489" y="1367"/>
                    <a:pt x="402" y="1376"/>
                    <a:pt x="379" y="1301"/>
                  </a:cubicBezTo>
                  <a:cubicBezTo>
                    <a:pt x="356" y="1226"/>
                    <a:pt x="413" y="1018"/>
                    <a:pt x="471" y="853"/>
                  </a:cubicBezTo>
                  <a:cubicBezTo>
                    <a:pt x="529" y="688"/>
                    <a:pt x="689" y="440"/>
                    <a:pt x="727" y="313"/>
                  </a:cubicBezTo>
                  <a:cubicBezTo>
                    <a:pt x="765" y="186"/>
                    <a:pt x="736" y="137"/>
                    <a:pt x="699" y="94"/>
                  </a:cubicBezTo>
                  <a:cubicBezTo>
                    <a:pt x="662" y="51"/>
                    <a:pt x="623" y="0"/>
                    <a:pt x="507" y="57"/>
                  </a:cubicBezTo>
                  <a:cubicBezTo>
                    <a:pt x="391" y="114"/>
                    <a:pt x="106" y="358"/>
                    <a:pt x="0" y="437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3" name="AutoShape 13"/>
            <p:cNvSpPr>
              <a:spLocks noChangeArrowheads="1"/>
            </p:cNvSpPr>
            <p:nvPr/>
          </p:nvSpPr>
          <p:spPr bwMode="auto">
            <a:xfrm>
              <a:off x="3878" y="2069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4" name="AutoShape 14"/>
            <p:cNvSpPr>
              <a:spLocks noChangeArrowheads="1"/>
            </p:cNvSpPr>
            <p:nvPr/>
          </p:nvSpPr>
          <p:spPr bwMode="auto">
            <a:xfrm>
              <a:off x="4014" y="1661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142875" y="476250"/>
            <a:ext cx="5991225" cy="4437063"/>
            <a:chOff x="90" y="300"/>
            <a:chExt cx="3774" cy="2795"/>
          </a:xfrm>
        </p:grpSpPr>
        <p:sp>
          <p:nvSpPr>
            <p:cNvPr id="20496" name="Freeform 16"/>
            <p:cNvSpPr>
              <a:spLocks/>
            </p:cNvSpPr>
            <p:nvPr/>
          </p:nvSpPr>
          <p:spPr bwMode="auto">
            <a:xfrm>
              <a:off x="90" y="526"/>
              <a:ext cx="1565" cy="2508"/>
            </a:xfrm>
            <a:custGeom>
              <a:avLst/>
              <a:gdLst/>
              <a:ahLst/>
              <a:cxnLst>
                <a:cxn ang="0">
                  <a:pos x="22" y="2019"/>
                </a:cxn>
                <a:cxn ang="0">
                  <a:pos x="22" y="2226"/>
                </a:cxn>
                <a:cxn ang="0">
                  <a:pos x="153" y="2391"/>
                </a:cxn>
                <a:cxn ang="0">
                  <a:pos x="466" y="2316"/>
                </a:cxn>
                <a:cxn ang="0">
                  <a:pos x="871" y="1781"/>
                </a:cxn>
                <a:cxn ang="0">
                  <a:pos x="1801" y="0"/>
                </a:cxn>
              </a:cxnLst>
              <a:rect l="0" t="0" r="r" b="b"/>
              <a:pathLst>
                <a:path w="1801" h="2417">
                  <a:moveTo>
                    <a:pt x="22" y="2019"/>
                  </a:moveTo>
                  <a:cubicBezTo>
                    <a:pt x="11" y="2091"/>
                    <a:pt x="0" y="2164"/>
                    <a:pt x="22" y="2226"/>
                  </a:cubicBezTo>
                  <a:cubicBezTo>
                    <a:pt x="44" y="2288"/>
                    <a:pt x="79" y="2377"/>
                    <a:pt x="153" y="2391"/>
                  </a:cubicBezTo>
                  <a:cubicBezTo>
                    <a:pt x="227" y="2406"/>
                    <a:pt x="346" y="2417"/>
                    <a:pt x="466" y="2316"/>
                  </a:cubicBezTo>
                  <a:cubicBezTo>
                    <a:pt x="585" y="2214"/>
                    <a:pt x="648" y="2167"/>
                    <a:pt x="871" y="1781"/>
                  </a:cubicBezTo>
                  <a:cubicBezTo>
                    <a:pt x="1094" y="1395"/>
                    <a:pt x="1607" y="371"/>
                    <a:pt x="1801" y="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7" name="Freeform 17"/>
            <p:cNvSpPr>
              <a:spLocks/>
            </p:cNvSpPr>
            <p:nvPr/>
          </p:nvSpPr>
          <p:spPr bwMode="auto">
            <a:xfrm>
              <a:off x="1367" y="572"/>
              <a:ext cx="1014" cy="2439"/>
            </a:xfrm>
            <a:custGeom>
              <a:avLst/>
              <a:gdLst/>
              <a:ahLst/>
              <a:cxnLst>
                <a:cxn ang="0">
                  <a:pos x="0" y="1320"/>
                </a:cxn>
                <a:cxn ang="0">
                  <a:pos x="576" y="0"/>
                </a:cxn>
              </a:cxnLst>
              <a:rect l="0" t="0" r="r" b="b"/>
              <a:pathLst>
                <a:path w="576" h="1320">
                  <a:moveTo>
                    <a:pt x="0" y="1320"/>
                  </a:moveTo>
                  <a:cubicBezTo>
                    <a:pt x="96" y="1100"/>
                    <a:pt x="456" y="275"/>
                    <a:pt x="576" y="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8" name="Freeform 18"/>
            <p:cNvSpPr>
              <a:spLocks/>
            </p:cNvSpPr>
            <p:nvPr/>
          </p:nvSpPr>
          <p:spPr bwMode="auto">
            <a:xfrm>
              <a:off x="2200" y="617"/>
              <a:ext cx="1360" cy="2478"/>
            </a:xfrm>
            <a:custGeom>
              <a:avLst/>
              <a:gdLst/>
              <a:ahLst/>
              <a:cxnLst>
                <a:cxn ang="0">
                  <a:pos x="822" y="1038"/>
                </a:cxn>
                <a:cxn ang="0">
                  <a:pos x="301" y="1431"/>
                </a:cxn>
                <a:cxn ang="0">
                  <a:pos x="21" y="1402"/>
                </a:cxn>
                <a:cxn ang="0">
                  <a:pos x="174" y="971"/>
                </a:cxn>
                <a:cxn ang="0">
                  <a:pos x="601" y="0"/>
                </a:cxn>
              </a:cxnLst>
              <a:rect l="0" t="0" r="r" b="b"/>
              <a:pathLst>
                <a:path w="822" h="1492">
                  <a:moveTo>
                    <a:pt x="822" y="1038"/>
                  </a:moveTo>
                  <a:cubicBezTo>
                    <a:pt x="735" y="1103"/>
                    <a:pt x="434" y="1370"/>
                    <a:pt x="301" y="1431"/>
                  </a:cubicBezTo>
                  <a:cubicBezTo>
                    <a:pt x="168" y="1492"/>
                    <a:pt x="42" y="1479"/>
                    <a:pt x="21" y="1402"/>
                  </a:cubicBezTo>
                  <a:cubicBezTo>
                    <a:pt x="0" y="1325"/>
                    <a:pt x="78" y="1204"/>
                    <a:pt x="174" y="971"/>
                  </a:cubicBezTo>
                  <a:cubicBezTo>
                    <a:pt x="271" y="737"/>
                    <a:pt x="512" y="202"/>
                    <a:pt x="601" y="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99" name="Freeform 19"/>
            <p:cNvSpPr>
              <a:spLocks/>
            </p:cNvSpPr>
            <p:nvPr/>
          </p:nvSpPr>
          <p:spPr bwMode="auto">
            <a:xfrm>
              <a:off x="742" y="300"/>
              <a:ext cx="3122" cy="756"/>
            </a:xfrm>
            <a:custGeom>
              <a:avLst/>
              <a:gdLst/>
              <a:ahLst/>
              <a:cxnLst>
                <a:cxn ang="0">
                  <a:pos x="446" y="738"/>
                </a:cxn>
                <a:cxn ang="0">
                  <a:pos x="260" y="732"/>
                </a:cxn>
                <a:cxn ang="0">
                  <a:pos x="38" y="594"/>
                </a:cxn>
                <a:cxn ang="0">
                  <a:pos x="32" y="282"/>
                </a:cxn>
                <a:cxn ang="0">
                  <a:pos x="224" y="78"/>
                </a:cxn>
                <a:cxn ang="0">
                  <a:pos x="818" y="42"/>
                </a:cxn>
                <a:cxn ang="0">
                  <a:pos x="3122" y="0"/>
                </a:cxn>
              </a:cxnLst>
              <a:rect l="0" t="0" r="r" b="b"/>
              <a:pathLst>
                <a:path w="3122" h="756">
                  <a:moveTo>
                    <a:pt x="446" y="738"/>
                  </a:moveTo>
                  <a:cubicBezTo>
                    <a:pt x="415" y="737"/>
                    <a:pt x="328" y="756"/>
                    <a:pt x="260" y="732"/>
                  </a:cubicBezTo>
                  <a:cubicBezTo>
                    <a:pt x="192" y="708"/>
                    <a:pt x="76" y="669"/>
                    <a:pt x="38" y="594"/>
                  </a:cubicBezTo>
                  <a:cubicBezTo>
                    <a:pt x="0" y="519"/>
                    <a:pt x="1" y="368"/>
                    <a:pt x="32" y="282"/>
                  </a:cubicBezTo>
                  <a:cubicBezTo>
                    <a:pt x="63" y="196"/>
                    <a:pt x="93" y="118"/>
                    <a:pt x="224" y="78"/>
                  </a:cubicBezTo>
                  <a:cubicBezTo>
                    <a:pt x="355" y="38"/>
                    <a:pt x="335" y="55"/>
                    <a:pt x="818" y="42"/>
                  </a:cubicBezTo>
                  <a:cubicBezTo>
                    <a:pt x="1301" y="29"/>
                    <a:pt x="2642" y="9"/>
                    <a:pt x="3122" y="0"/>
                  </a:cubicBezTo>
                </a:path>
              </a:pathLst>
            </a:custGeom>
            <a:noFill/>
            <a:ln w="1524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20489" name="AutoShape 9"/>
            <p:cNvSpPr>
              <a:spLocks noChangeArrowheads="1"/>
            </p:cNvSpPr>
            <p:nvPr/>
          </p:nvSpPr>
          <p:spPr bwMode="auto">
            <a:xfrm>
              <a:off x="1609" y="481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0" name="AutoShape 10"/>
            <p:cNvSpPr>
              <a:spLocks noChangeArrowheads="1"/>
            </p:cNvSpPr>
            <p:nvPr/>
          </p:nvSpPr>
          <p:spPr bwMode="auto">
            <a:xfrm>
              <a:off x="2335" y="526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1" name="AutoShape 11"/>
            <p:cNvSpPr>
              <a:spLocks noChangeArrowheads="1"/>
            </p:cNvSpPr>
            <p:nvPr/>
          </p:nvSpPr>
          <p:spPr bwMode="auto">
            <a:xfrm>
              <a:off x="3152" y="571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495" name="AutoShape 15"/>
            <p:cNvSpPr>
              <a:spLocks noChangeArrowheads="1"/>
            </p:cNvSpPr>
            <p:nvPr/>
          </p:nvSpPr>
          <p:spPr bwMode="auto">
            <a:xfrm>
              <a:off x="1111" y="1010"/>
              <a:ext cx="91" cy="91"/>
            </a:xfrm>
            <a:prstGeom prst="flowChartConnector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505" name="AutoShape 25"/>
          <p:cNvSpPr>
            <a:spLocks noChangeArrowheads="1"/>
          </p:cNvSpPr>
          <p:nvPr/>
        </p:nvSpPr>
        <p:spPr bwMode="auto">
          <a:xfrm rot="12875164">
            <a:off x="2627313" y="1014413"/>
            <a:ext cx="649287" cy="144462"/>
          </a:xfrm>
          <a:prstGeom prst="homePlate">
            <a:avLst>
              <a:gd name="adj" fmla="val 112363"/>
            </a:avLst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7235825" y="3211513"/>
            <a:ext cx="144463" cy="144462"/>
          </a:xfrm>
          <a:prstGeom prst="flowChartConnector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68 0.01734 C -0.01336 0.03306 -0.00642 0.02405 -0.03715 0.11006 C -0.06805 0.19607 -0.15607 0.46058 -0.19409 0.53318 C -0.23211 0.60578 -0.25139 0.55607 -0.26562 0.5459 C -0.27986 0.53572 -0.27691 0.4874 -0.27986 0.47191 " pathEditMode="relative" rAng="0" ptsTypes="aaaaa">
                                      <p:cBhvr>
                                        <p:cTn id="6" dur="3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" y="2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216 0.01318 C 0.04271 0.24647 -0.02673 0.47977 -0.05451 0.57318 " pathEditMode="relative" ptsTypes="aA">
                                      <p:cBhvr>
                                        <p:cTn id="9" dur="3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000"/>
                            </p:stCondLst>
                            <p:childTnLst>
                              <p:par>
                                <p:cTn id="11" presetID="0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504 0.02798 C 0.22934 0.10798 0.12136 0.41133 0.10104 0.50775 C 0.08073 0.60416 0.09445 0.62266 0.13282 0.60717 C 0.17118 0.59168 0.28993 0.4548 0.33125 0.4148 " pathEditMode="relative" rAng="0" ptsTypes="aaaa">
                                      <p:cBhvr>
                                        <p:cTn id="12" dur="3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2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0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53 0.12925 C -0.10069 0.12671 -0.12951 0.13064 -0.14184 0.11445 C -0.15416 0.09827 -0.16684 0.05642 -0.16684 0.03168 C -0.16684 0.00694 -0.17222 -0.02127 -0.14184 -0.03353 C -0.11146 -0.04578 -0.06961 -0.04046 0.01493 -0.04185 C 0.09983 -0.04324 0.29289 -0.04185 0.36598 -0.04185 " pathEditMode="relative" rAng="0" ptsTypes="aaaaaa">
                                      <p:cBhvr>
                                        <p:cTn id="15" dur="3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9" y="-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0434 0.2652 C 0.3882 0.31607 0.32761 0.50636 0.30747 0.56971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0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927 0.37249 C 0.39202 0.34382 0.41476 0.31514 0.4375 0.29642 C 0.46025 0.27769 0.49236 0.26058 0.50591 0.26035 C 0.51945 0.26012 0.53004 0.24139 0.51858 0.29434 C 0.50712 0.34728 0.45104 0.5304 0.4375 0.57757 " pathEditMode="relative" ptsTypes="aaaaA">
                                      <p:cBhvr>
                                        <p:cTn id="21" dur="3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23" presetID="0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0747 0.34289 C 0.52657 0.33017 0.59948 0.27491 0.6217 0.26682 C 0.64393 0.25873 0.64427 0.26751 0.6408 0.29434 C 0.63733 0.32116 0.61181 0.3785 0.60104 0.42751 C 0.59028 0.47653 0.55938 0.58173 0.57622 0.58798 C 0.59306 0.59422 0.67622 0.49087 0.70261 0.46543 " pathEditMode="relative" rAng="0" ptsTypes="aaaaaa">
                                      <p:cBhvr>
                                        <p:cTn id="24" dur="3000" fill="hold"/>
                                        <p:tgtEl>
                                          <p:spTgt spid="20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" y="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5" grpId="0" animBg="1"/>
      <p:bldP spid="20505" grpId="1" animBg="1"/>
      <p:bldP spid="20505" grpId="2" animBg="1"/>
      <p:bldP spid="20505" grpId="3" animBg="1"/>
      <p:bldP spid="20505" grpId="4" animBg="1"/>
      <p:bldP spid="20505" grpId="5" animBg="1"/>
      <p:bldP spid="20505" grpId="6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2792413"/>
            <a:ext cx="8845550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50681595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412776"/>
            <a:ext cx="100344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000" b="1" u="sng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6000" b="1" u="sng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6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И, </a:t>
            </a:r>
            <a:r>
              <a:rPr lang="ru-RU" sz="6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6000" b="1" u="sng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Ь, </a:t>
            </a:r>
            <a:r>
              <a:rPr lang="ru-RU" sz="60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60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6000" b="1" u="sng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962831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WordArt 4"/>
          <p:cNvSpPr>
            <a:spLocks noChangeArrowheads="1" noChangeShapeType="1" noTextEdit="1"/>
          </p:cNvSpPr>
          <p:nvPr/>
        </p:nvSpPr>
        <p:spPr bwMode="auto">
          <a:xfrm>
            <a:off x="395536" y="692696"/>
            <a:ext cx="6096000" cy="3962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5400" b="1" kern="10" dirty="0">
                <a:ln w="9525">
                  <a:noFill/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Bookman Old Style"/>
              </a:rPr>
              <a:t>ПЕРЕНОС</a:t>
            </a:r>
          </a:p>
          <a:p>
            <a:pPr algn="ctr"/>
            <a:r>
              <a:rPr lang="ru-RU" sz="54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Bookman Old Style"/>
              </a:rPr>
              <a:t>СЛОВ</a:t>
            </a:r>
          </a:p>
          <a:p>
            <a:pPr algn="ctr"/>
            <a:r>
              <a:rPr lang="ru-RU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accent1">
                    <a:lumMod val="75000"/>
                  </a:schemeClr>
                </a:solidFill>
                <a:latin typeface="Bookman Old Style"/>
              </a:rPr>
              <a:t>(обобщение)</a:t>
            </a:r>
            <a:endParaRPr lang="ru-RU" sz="5400" b="1" kern="10" dirty="0">
              <a:ln w="9525">
                <a:noFill/>
                <a:round/>
                <a:headEnd/>
                <a:tailEnd/>
              </a:ln>
              <a:solidFill>
                <a:schemeClr val="accent1">
                  <a:lumMod val="75000"/>
                </a:schemeClr>
              </a:solidFill>
              <a:latin typeface="Bookman Old Style"/>
            </a:endParaRPr>
          </a:p>
        </p:txBody>
      </p:sp>
      <p:pic>
        <p:nvPicPr>
          <p:cNvPr id="4099" name="Picture 6" descr="C:\Documents and Settings\Администратор\Рабочий стол\аниме люди\22л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2286000"/>
            <a:ext cx="3505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7" descr="va050502"/>
          <p:cNvPicPr>
            <a:picLocks noChangeAspect="1" noChangeArrowheads="1"/>
          </p:cNvPicPr>
          <p:nvPr/>
        </p:nvPicPr>
        <p:blipFill>
          <a:blip r:embed="rId2" cstate="print">
            <a:lum bright="72000" contrast="-84000"/>
          </a:blip>
          <a:srcRect/>
          <a:stretch>
            <a:fillRect/>
          </a:stretch>
        </p:blipFill>
        <p:spPr bwMode="auto">
          <a:xfrm flipV="1">
            <a:off x="0" y="6857999"/>
            <a:ext cx="9144000" cy="4571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304800" y="260648"/>
            <a:ext cx="505928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Bookman Old Style" pitchFamily="18" charset="0"/>
              </a:rPr>
              <a:t>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1.</a:t>
            </a:r>
            <a:r>
              <a:rPr lang="ru-RU" sz="4400" b="1" dirty="0" smtClean="0">
                <a:latin typeface="Bookman Old Style" pitchFamily="18" charset="0"/>
              </a:rPr>
              <a:t> РЕ - БЯ - ТА</a:t>
            </a:r>
            <a:endParaRPr lang="ru-RU" sz="4400" b="1" dirty="0">
              <a:latin typeface="Bookman Old Style" pitchFamily="18" charset="0"/>
            </a:endParaRP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228600" y="1371600"/>
            <a:ext cx="463143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Bookman Old Style" pitchFamily="18" charset="0"/>
              </a:rPr>
              <a:t> 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2.</a:t>
            </a:r>
            <a:r>
              <a:rPr lang="ru-RU" sz="4400" b="1" dirty="0" smtClean="0">
                <a:latin typeface="Bookman Old Style" pitchFamily="18" charset="0"/>
              </a:rPr>
              <a:t> </a:t>
            </a:r>
            <a:r>
              <a:rPr lang="ru-RU" sz="4400" b="1" dirty="0" smtClean="0">
                <a:solidFill>
                  <a:srgbClr val="FF0000"/>
                </a:solidFill>
                <a:latin typeface="Bookman Old Style" pitchFamily="18" charset="0"/>
              </a:rPr>
              <a:t>А</a:t>
            </a:r>
            <a:r>
              <a:rPr lang="ru-RU" sz="4400" b="1" dirty="0" smtClean="0">
                <a:latin typeface="Bookman Old Style" pitchFamily="18" charset="0"/>
              </a:rPr>
              <a:t>ВА </a:t>
            </a:r>
            <a:r>
              <a:rPr lang="ru-RU" sz="4400" b="1" dirty="0">
                <a:latin typeface="Bookman Old Style" pitchFamily="18" charset="0"/>
              </a:rPr>
              <a:t>- </a:t>
            </a:r>
            <a:r>
              <a:rPr lang="ru-RU" sz="4400" b="1" dirty="0" smtClean="0">
                <a:latin typeface="Bookman Old Style" pitchFamily="18" charset="0"/>
              </a:rPr>
              <a:t>РИ</a:t>
            </a:r>
            <a:r>
              <a:rPr lang="ru-RU" sz="4400" b="1" dirty="0" smtClean="0">
                <a:solidFill>
                  <a:srgbClr val="FF0000"/>
                </a:solidFill>
                <a:latin typeface="Bookman Old Style" pitchFamily="18" charset="0"/>
              </a:rPr>
              <a:t>Я</a:t>
            </a:r>
            <a:endParaRPr lang="ru-RU" sz="44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89941" y="2348880"/>
            <a:ext cx="468109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Bookman Old Style" pitchFamily="18" charset="0"/>
              </a:rPr>
              <a:t>  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3.</a:t>
            </a:r>
            <a:r>
              <a:rPr lang="ru-RU" sz="4400" b="1" dirty="0" smtClean="0">
                <a:latin typeface="Bookman Old Style" pitchFamily="18" charset="0"/>
              </a:rPr>
              <a:t> ПОЛ</a:t>
            </a:r>
            <a:r>
              <a:rPr lang="ru-RU" sz="4400" b="1" dirty="0" smtClean="0">
                <a:solidFill>
                  <a:srgbClr val="00B050"/>
                </a:solidFill>
                <a:latin typeface="Bookman Old Style" pitchFamily="18" charset="0"/>
              </a:rPr>
              <a:t>Ь</a:t>
            </a:r>
            <a:r>
              <a:rPr lang="ru-RU" sz="4400" b="1" dirty="0" smtClean="0">
                <a:latin typeface="Bookman Old Style" pitchFamily="18" charset="0"/>
              </a:rPr>
              <a:t> </a:t>
            </a:r>
            <a:r>
              <a:rPr lang="ru-RU" sz="4400" b="1" dirty="0">
                <a:latin typeface="Bookman Old Style" pitchFamily="18" charset="0"/>
              </a:rPr>
              <a:t>- </a:t>
            </a:r>
            <a:r>
              <a:rPr lang="ru-RU" sz="4400" b="1" dirty="0" smtClean="0">
                <a:latin typeface="Bookman Old Style" pitchFamily="18" charset="0"/>
              </a:rPr>
              <a:t>ЗА</a:t>
            </a:r>
            <a:endParaRPr lang="ru-RU" sz="4400" b="1" dirty="0">
              <a:latin typeface="Bookman Old Style" pitchFamily="18" charset="0"/>
            </a:endParaRP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457200" y="3657600"/>
            <a:ext cx="454684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Bookman Old Style" pitchFamily="18" charset="0"/>
              </a:rPr>
              <a:t>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4.</a:t>
            </a:r>
            <a:r>
              <a:rPr lang="ru-RU" sz="4400" b="1" dirty="0" smtClean="0">
                <a:latin typeface="Bookman Old Style" pitchFamily="18" charset="0"/>
              </a:rPr>
              <a:t> ОТ</a:t>
            </a:r>
            <a:r>
              <a:rPr lang="ru-RU" sz="4400" b="1" dirty="0" smtClean="0">
                <a:solidFill>
                  <a:srgbClr val="00B050"/>
                </a:solidFill>
                <a:latin typeface="Bookman Old Style" pitchFamily="18" charset="0"/>
              </a:rPr>
              <a:t>Ъ</a:t>
            </a:r>
            <a:r>
              <a:rPr lang="ru-RU" sz="4400" b="1" dirty="0" smtClean="0">
                <a:latin typeface="Bookman Old Style" pitchFamily="18" charset="0"/>
              </a:rPr>
              <a:t> </a:t>
            </a:r>
            <a:r>
              <a:rPr lang="ru-RU" sz="4400" b="1" dirty="0">
                <a:latin typeface="Bookman Old Style" pitchFamily="18" charset="0"/>
              </a:rPr>
              <a:t>- </a:t>
            </a:r>
            <a:r>
              <a:rPr lang="ru-RU" sz="4400" b="1" dirty="0" smtClean="0">
                <a:latin typeface="Bookman Old Style" pitchFamily="18" charset="0"/>
              </a:rPr>
              <a:t>ЕЗД</a:t>
            </a:r>
            <a:endParaRPr lang="ru-RU" sz="4400" b="1" dirty="0">
              <a:latin typeface="Bookman Old Style" pitchFamily="18" charset="0"/>
            </a:endParaRP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381000" y="4648200"/>
            <a:ext cx="447903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Bookman Old Style" pitchFamily="18" charset="0"/>
              </a:rPr>
              <a:t> 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Bookman Old Style" pitchFamily="18" charset="0"/>
              </a:rPr>
              <a:t>5.</a:t>
            </a:r>
            <a:r>
              <a:rPr lang="ru-RU" sz="4400" b="1" dirty="0" smtClean="0">
                <a:latin typeface="Bookman Old Style" pitchFamily="18" charset="0"/>
              </a:rPr>
              <a:t>  МА</a:t>
            </a:r>
            <a:r>
              <a:rPr lang="ru-RU" sz="4400" b="1" dirty="0" smtClean="0">
                <a:solidFill>
                  <a:srgbClr val="00B050"/>
                </a:solidFill>
                <a:latin typeface="Bookman Old Style" pitchFamily="18" charset="0"/>
              </a:rPr>
              <a:t>Й</a:t>
            </a:r>
            <a:r>
              <a:rPr lang="ru-RU" sz="4400" b="1" dirty="0" smtClean="0">
                <a:latin typeface="Bookman Old Style" pitchFamily="18" charset="0"/>
              </a:rPr>
              <a:t> - КА</a:t>
            </a:r>
            <a:endParaRPr lang="ru-RU" sz="4400" b="1" dirty="0">
              <a:latin typeface="Bookman Old Style" pitchFamily="18" charset="0"/>
            </a:endParaRPr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4929190" y="2500306"/>
            <a:ext cx="1368152" cy="2880320"/>
          </a:xfrm>
          <a:prstGeom prst="rightBrace">
            <a:avLst/>
          </a:prstGeom>
          <a:ln w="76200"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6" grpId="0"/>
      <p:bldP spid="17417" grpId="0"/>
      <p:bldP spid="17418" grpId="0"/>
      <p:bldP spid="17419" grpId="0"/>
      <p:bldP spid="17420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043 ТОЧКА, ТОЧКА, ЗАПЯТАЯ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500958" y="5214950"/>
            <a:ext cx="304800" cy="304800"/>
          </a:xfrm>
          <a:prstGeom prst="rect">
            <a:avLst/>
          </a:prstGeom>
        </p:spPr>
      </p:pic>
      <p:pic>
        <p:nvPicPr>
          <p:cNvPr id="1026" name="Рисунок 30" descr="j023259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2285992"/>
            <a:ext cx="2428892" cy="33368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Рисунок 32" descr="j02324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88844" y="857232"/>
            <a:ext cx="2429642" cy="18573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TextBox 10"/>
          <p:cNvSpPr txBox="1"/>
          <p:nvPr/>
        </p:nvSpPr>
        <p:spPr>
          <a:xfrm rot="18929259">
            <a:off x="-359810" y="907092"/>
            <a:ext cx="5682862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ФИЗМИНУТКА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8826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4700" b="1" dirty="0" smtClean="0">
                <a:latin typeface="Times New Roman" pitchFamily="18" charset="0"/>
                <a:cs typeface="Times New Roman" pitchFamily="18" charset="0"/>
              </a:rPr>
              <a:t>гласные звуки</a:t>
            </a:r>
          </a:p>
          <a:p>
            <a:pPr algn="ctr">
              <a:buNone/>
            </a:pPr>
            <a:endParaRPr lang="ru-RU" sz="4400" b="1" dirty="0" smtClean="0"/>
          </a:p>
          <a:p>
            <a:pPr algn="ctr">
              <a:buNone/>
            </a:pPr>
            <a:endParaRPr lang="ru-RU" sz="4800" b="1" dirty="0" smtClean="0"/>
          </a:p>
          <a:p>
            <a:pPr algn="ctr">
              <a:buNone/>
            </a:pP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СЛОГ</a:t>
            </a:r>
          </a:p>
          <a:p>
            <a:pPr algn="ctr">
              <a:buNone/>
            </a:pPr>
            <a:endParaRPr lang="ru-RU" sz="4400" b="1" dirty="0" smtClean="0"/>
          </a:p>
          <a:p>
            <a:pPr algn="ctr">
              <a:buNone/>
            </a:pPr>
            <a:endParaRPr lang="ru-RU" sz="4400" b="1" dirty="0" smtClean="0"/>
          </a:p>
          <a:p>
            <a:pPr algn="ctr">
              <a:buNone/>
            </a:pPr>
            <a:r>
              <a:rPr lang="ru-RU" sz="5800" b="1" dirty="0" smtClean="0"/>
              <a:t>ПЕРЕНОС СЛОВ</a:t>
            </a:r>
          </a:p>
          <a:p>
            <a:pPr algn="ctr">
              <a:buNone/>
            </a:pPr>
            <a:r>
              <a:rPr lang="ru-RU" sz="4300" b="1" dirty="0" smtClean="0"/>
              <a:t>( ПО ПРАВИЛУ)</a:t>
            </a:r>
          </a:p>
          <a:p>
            <a:pPr algn="ctr"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908720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smtClean="0">
                <a:solidFill>
                  <a:srgbClr val="FF0000"/>
                </a:solidFill>
              </a:rPr>
              <a:t>?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355976" y="1772816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4355976" y="3717032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25437C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25437C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253</TotalTime>
  <Words>119</Words>
  <Application>Microsoft Office PowerPoint</Application>
  <PresentationFormat>Экран (4:3)</PresentationFormat>
  <Paragraphs>54</Paragraphs>
  <Slides>12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Урок русского языка 1 класс  ( УМК «Начальная школа 21 века»)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?</vt:lpstr>
      <vt:lpstr>маша                                </vt:lpstr>
      <vt:lpstr>ДЕРЕВО РАДОСТИ</vt:lpstr>
      <vt:lpstr>Слайд 12</vt:lpstr>
    </vt:vector>
  </TitlesOfParts>
  <Company>WolfishLair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1 класс  ( УМК «Начальная школа 21 века»)</dc:title>
  <dc:creator>Grey Wolf</dc:creator>
  <cp:lastModifiedBy>Grey Wolf</cp:lastModifiedBy>
  <cp:revision>20</cp:revision>
  <dcterms:created xsi:type="dcterms:W3CDTF">2012-04-17T12:04:52Z</dcterms:created>
  <dcterms:modified xsi:type="dcterms:W3CDTF">2012-04-18T13:42:06Z</dcterms:modified>
</cp:coreProperties>
</file>