
<file path=[Content_Types].xml><?xml version="1.0" encoding="utf-8"?>
<Types xmlns="http://schemas.openxmlformats.org/package/2006/content-types">
  <Default Extension="png" ContentType="image/png"/>
  <Default Extension="tmp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4"/>
  </p:notesMasterIdLst>
  <p:handoutMasterIdLst>
    <p:handoutMasterId r:id="rId25"/>
  </p:handoutMasterIdLst>
  <p:sldIdLst>
    <p:sldId id="256" r:id="rId2"/>
    <p:sldId id="277" r:id="rId3"/>
    <p:sldId id="279" r:id="rId4"/>
    <p:sldId id="280" r:id="rId5"/>
    <p:sldId id="281" r:id="rId6"/>
    <p:sldId id="282" r:id="rId7"/>
    <p:sldId id="288" r:id="rId8"/>
    <p:sldId id="289" r:id="rId9"/>
    <p:sldId id="304" r:id="rId10"/>
    <p:sldId id="302" r:id="rId11"/>
    <p:sldId id="260" r:id="rId12"/>
    <p:sldId id="262" r:id="rId13"/>
    <p:sldId id="305" r:id="rId14"/>
    <p:sldId id="292" r:id="rId15"/>
    <p:sldId id="298" r:id="rId16"/>
    <p:sldId id="284" r:id="rId17"/>
    <p:sldId id="306" r:id="rId18"/>
    <p:sldId id="307" r:id="rId19"/>
    <p:sldId id="290" r:id="rId20"/>
    <p:sldId id="266" r:id="rId21"/>
    <p:sldId id="287" r:id="rId22"/>
    <p:sldId id="293" r:id="rId23"/>
  </p:sldIdLst>
  <p:sldSz cx="9144000" cy="6858000" type="screen4x3"/>
  <p:notesSz cx="9710738" cy="68818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CFC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903" autoAdjust="0"/>
    <p:restoredTop sz="94639" autoAdjust="0"/>
  </p:normalViewPr>
  <p:slideViewPr>
    <p:cSldViewPr showGuides="1">
      <p:cViewPr varScale="1">
        <p:scale>
          <a:sx n="123" d="100"/>
          <a:sy n="123" d="100"/>
        </p:scale>
        <p:origin x="-66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3A967-1CC2-45C6-9DA3-513F74AE65D3}" type="doc">
      <dgm:prSet loTypeId="urn:microsoft.com/office/officeart/2005/8/layout/vList6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3BE5EB3-B429-4A3D-8A20-8CAAA55623E0}">
      <dgm:prSet phldrT="[Текст]" custT="1"/>
      <dgm:spPr/>
      <dgm:t>
        <a:bodyPr lIns="0" tIns="0" rIns="0" bIns="0"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ЛИЧНОСТЬ</a:t>
          </a:r>
        </a:p>
      </dgm:t>
    </dgm:pt>
    <dgm:pt modelId="{31CE491A-4C93-4187-BE6C-B3241722E672}" type="parTrans" cxnId="{2AB9E384-A7CD-4E6E-A69B-A1230203F70B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E2376520-F0CA-4EEA-B7CD-EFEA87DF9EF0}" type="sibTrans" cxnId="{2AB9E384-A7CD-4E6E-A69B-A1230203F70B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4DECDCF9-DB1B-4CEC-9584-D766E24D5452}">
      <dgm:prSet phldrT="[Текст]" custT="1"/>
      <dgm:spPr/>
      <dgm:t>
        <a:bodyPr anchor="ctr" anchorCtr="0"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Целостное формирование и развитие личности школьника на основе развивающего и воспитывающего обучения</a:t>
          </a:r>
        </a:p>
      </dgm:t>
    </dgm:pt>
    <dgm:pt modelId="{55003B80-B29F-44C5-A742-9C7D1D0AD924}" type="parTrans" cxnId="{A5B5DA25-4B4F-4B47-8DB2-0DAD3244AB2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401F1801-6598-4E00-8556-456F31F9F59F}" type="sibTrans" cxnId="{A5B5DA25-4B4F-4B47-8DB2-0DAD3244AB2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F0C0B64B-3E66-4460-87F4-E88216DA8FA0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ЗНАНИЕ</a:t>
          </a:r>
        </a:p>
      </dgm:t>
    </dgm:pt>
    <dgm:pt modelId="{B51EF381-000D-4A8B-A159-AED03BA00D7F}" type="parTrans" cxnId="{9C02AAF1-6DDF-4ED8-AEFC-3CDEE4EF2763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7D42D29-1186-4F9A-AE9B-6823157832AD}" type="sibTrans" cxnId="{9C02AAF1-6DDF-4ED8-AEFC-3CDEE4EF2763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CE46DDD1-8A9E-4343-B49B-3234EB984FDF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Развивать запоминания и воспроизведения изученного материала ученика</a:t>
          </a:r>
        </a:p>
      </dgm:t>
    </dgm:pt>
    <dgm:pt modelId="{3666519C-CC92-468D-8ADD-56FA2A9CEA29}" type="parTrans" cxnId="{1684BE43-DF3D-442D-80F1-508C36C0497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DC83F68-55A1-4C0C-9DE0-42B7F23587BF}" type="sibTrans" cxnId="{1684BE43-DF3D-442D-80F1-508C36C0497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348C5D6C-21FD-4EC4-8518-8A6CD968F5DB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ПОНИМАНИЕ</a:t>
          </a:r>
        </a:p>
      </dgm:t>
    </dgm:pt>
    <dgm:pt modelId="{26E5E9DD-30CB-4490-80E5-4345D91C0997}" type="parTrans" cxnId="{ED280FCD-E563-4394-A5D0-787E4503D1C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CEA4BB4B-B201-4619-921C-61638A79A711}" type="sibTrans" cxnId="{ED280FCD-E563-4394-A5D0-787E4503D1C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A34ECDC6-D0C1-4234-AC4B-ECAFF13D8BA4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Формировать у ученика способности преобразования материала из одной формы выражения в другую, “перевод” его с одного “языка” на другой</a:t>
          </a:r>
        </a:p>
      </dgm:t>
    </dgm:pt>
    <dgm:pt modelId="{28F24204-8354-4D39-8385-D6AE180DC3DB}" type="parTrans" cxnId="{E137EAF8-71D0-4254-B5C8-3B580D5C16C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B92B224-FBD0-4B26-8220-5F6BBF904570}" type="sibTrans" cxnId="{E137EAF8-71D0-4254-B5C8-3B580D5C16C9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D40878E-9260-46AD-94AA-DA23C21D8FCA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Научить не останавливаться перед трудностями, а преодолевать их</a:t>
          </a:r>
        </a:p>
      </dgm:t>
    </dgm:pt>
    <dgm:pt modelId="{255FDEC8-1BC3-4578-8B2B-0BDA1C11288B}" type="parTrans" cxnId="{A509E71B-8562-453B-84D1-1B01452196B0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6F1A2FBE-CCDC-49B9-800D-6AE3AE2C2728}" type="sibTrans" cxnId="{A509E71B-8562-453B-84D1-1B01452196B0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D423A6F2-4D54-4C58-AEFC-6944F9351BE8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ТРУДНОСТИ</a:t>
          </a:r>
        </a:p>
      </dgm:t>
    </dgm:pt>
    <dgm:pt modelId="{C77FE1F7-7033-4126-B8AC-F772E5037065}" type="parTrans" cxnId="{84C9D2A7-BD42-441C-A7E1-B1B4F2EEBB8E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91F995C1-2B3D-46CA-A725-040F65B1FA5F}" type="sibTrans" cxnId="{84C9D2A7-BD42-441C-A7E1-B1B4F2EEBB8E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4181CD4A-E07C-4223-A19C-CF28D98F3932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ПРИМЕНЕНИЕ</a:t>
          </a:r>
        </a:p>
      </dgm:t>
    </dgm:pt>
    <dgm:pt modelId="{AB76F89A-51A0-4880-B2DF-628F8DC02989}" type="parTrans" cxnId="{46C277E1-F263-4104-B8D2-CCEA8EABFA71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ED3BB41A-E34C-4961-913E-37220D2FD087}" type="sibTrans" cxnId="{46C277E1-F263-4104-B8D2-CCEA8EABFA71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AD3B057-C623-488B-A79D-7A8BB1C06DC1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Развивать умения использовать изученный материал в конкретных условиях и новых ситуациях</a:t>
          </a:r>
        </a:p>
      </dgm:t>
    </dgm:pt>
    <dgm:pt modelId="{75C36130-E00D-4FD3-8302-2CE2BB3AA83C}" type="parTrans" cxnId="{2CA6E957-92AE-45DF-8E1E-BFD41DAA2FC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D564BEB7-B4CC-44B0-994B-7F884FAA17E8}" type="sibTrans" cxnId="{2CA6E957-92AE-45DF-8E1E-BFD41DAA2FC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BB4A285C-F626-4AAB-A4B1-1A767CA90A03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АНАЛИЗ</a:t>
          </a:r>
          <a:endParaRPr lang="ru-RU" sz="1600" cap="all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EA7B916-4549-4D81-929C-9AF5F10212F1}" type="parTrans" cxnId="{A51C56B3-4FA8-4981-8290-0C83E85FB483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C8B3D6EC-ABE0-48E3-A5DA-DA57C7503537}" type="sibTrans" cxnId="{A51C56B3-4FA8-4981-8290-0C83E85FB483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303CE403-7455-4686-9A24-51F7AF829D4F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Прививать умения разбирать материал на составляющие так, чтобы легко выступала</a:t>
          </a: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его структура</a:t>
          </a:r>
          <a:endParaRPr lang="ru-RU" sz="16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0D3EB18-1E6C-42BF-9126-B5B3D6A9F470}" type="parTrans" cxnId="{849C6B59-1AAD-4B5D-BD39-82A8FFF960F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5147226-09B4-4F0D-A619-1590D4F03CE6}" type="sibTrans" cxnId="{849C6B59-1AAD-4B5D-BD39-82A8FFF960F5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E0FA2DA4-F6BD-46E4-91FF-E3591ED0EBCE}">
      <dgm:prSet phldrT="[Текст]" custT="1"/>
      <dgm:spPr/>
      <dgm:t>
        <a:bodyPr lIns="0" tIns="0" rIns="0" bIns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Ошибки</a:t>
          </a:r>
        </a:p>
      </dgm:t>
    </dgm:pt>
    <dgm:pt modelId="{A494519C-431E-41E1-94C3-74163E854A80}" type="parTrans" cxnId="{27316545-8722-4282-8A42-2A06B55C9720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0363FFF9-B922-4739-8592-B0FFC32D20F5}" type="sibTrans" cxnId="{27316545-8722-4282-8A42-2A06B55C9720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222D3832-0EAD-4174-B209-5419C669005A}">
      <dgm:prSet phldrT="[Текст]" custT="1"/>
      <dgm:spPr/>
      <dgm:t>
        <a:bodyPr anchor="ctr" anchorCtr="0"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Научить уметь признавать свои ошибки  и исправлять их</a:t>
          </a:r>
        </a:p>
      </dgm:t>
    </dgm:pt>
    <dgm:pt modelId="{0AC0F4B6-CD10-4F50-8117-0FC55EBED552}" type="parTrans" cxnId="{B274BCF9-E725-4759-BEC4-A773D2A058E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82011202-182D-4428-BAD5-EBFB73951861}" type="sibTrans" cxnId="{B274BCF9-E725-4759-BEC4-A773D2A058E8}">
      <dgm:prSet/>
      <dgm:spPr/>
      <dgm:t>
        <a:bodyPr/>
        <a:lstStyle/>
        <a:p>
          <a:endParaRPr lang="ru-RU" sz="1000">
            <a:solidFill>
              <a:schemeClr val="tx1"/>
            </a:solidFill>
          </a:endParaRPr>
        </a:p>
      </dgm:t>
    </dgm:pt>
    <dgm:pt modelId="{97E4EF8A-2F94-4D05-AC25-52A9475088F4}" type="pres">
      <dgm:prSet presAssocID="{D883A967-1CC2-45C6-9DA3-513F74AE65D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E7DC3AD-8F29-4562-A2DA-4728BEC49225}" type="pres">
      <dgm:prSet presAssocID="{B3BE5EB3-B429-4A3D-8A20-8CAAA55623E0}" presName="linNode" presStyleCnt="0"/>
      <dgm:spPr/>
      <dgm:t>
        <a:bodyPr/>
        <a:lstStyle/>
        <a:p>
          <a:endParaRPr lang="ru-RU"/>
        </a:p>
      </dgm:t>
    </dgm:pt>
    <dgm:pt modelId="{C15EF9E6-467E-47C5-9F58-79E06A19D443}" type="pres">
      <dgm:prSet presAssocID="{B3BE5EB3-B429-4A3D-8A20-8CAAA55623E0}" presName="parentShp" presStyleLbl="node1" presStyleIdx="0" presStyleCnt="7" custScaleX="53225" custScaleY="77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12C1AF-33EE-45DE-A1D6-119ACB675E2B}" type="pres">
      <dgm:prSet presAssocID="{B3BE5EB3-B429-4A3D-8A20-8CAAA55623E0}" presName="childShp" presStyleLbl="bgAccFollowNode1" presStyleIdx="0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E40AAA-70B7-43BB-9B2F-B29CDA3F6F62}" type="pres">
      <dgm:prSet presAssocID="{E2376520-F0CA-4EEA-B7CD-EFEA87DF9EF0}" presName="spacing" presStyleCnt="0"/>
      <dgm:spPr/>
      <dgm:t>
        <a:bodyPr/>
        <a:lstStyle/>
        <a:p>
          <a:endParaRPr lang="ru-RU"/>
        </a:p>
      </dgm:t>
    </dgm:pt>
    <dgm:pt modelId="{017B8A1E-977B-455A-A2C2-D68100E43256}" type="pres">
      <dgm:prSet presAssocID="{F0C0B64B-3E66-4460-87F4-E88216DA8FA0}" presName="linNode" presStyleCnt="0"/>
      <dgm:spPr/>
      <dgm:t>
        <a:bodyPr/>
        <a:lstStyle/>
        <a:p>
          <a:endParaRPr lang="ru-RU"/>
        </a:p>
      </dgm:t>
    </dgm:pt>
    <dgm:pt modelId="{6CDA1969-647D-4CC8-AB0B-51560492395F}" type="pres">
      <dgm:prSet presAssocID="{F0C0B64B-3E66-4460-87F4-E88216DA8FA0}" presName="parentShp" presStyleLbl="node1" presStyleIdx="1" presStyleCnt="7" custScaleX="53225" custScaleY="709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C1F471-F5F6-4917-A594-07291397ED59}" type="pres">
      <dgm:prSet presAssocID="{F0C0B64B-3E66-4460-87F4-E88216DA8FA0}" presName="childShp" presStyleLbl="bgAccFollowNode1" presStyleIdx="1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E2608-A371-4B80-AD89-45D6997A3575}" type="pres">
      <dgm:prSet presAssocID="{87D42D29-1186-4F9A-AE9B-6823157832AD}" presName="spacing" presStyleCnt="0"/>
      <dgm:spPr/>
      <dgm:t>
        <a:bodyPr/>
        <a:lstStyle/>
        <a:p>
          <a:endParaRPr lang="ru-RU"/>
        </a:p>
      </dgm:t>
    </dgm:pt>
    <dgm:pt modelId="{679D58BC-2B9B-44D6-9A50-11E7E0E628EE}" type="pres">
      <dgm:prSet presAssocID="{348C5D6C-21FD-4EC4-8518-8A6CD968F5DB}" presName="linNode" presStyleCnt="0"/>
      <dgm:spPr/>
      <dgm:t>
        <a:bodyPr/>
        <a:lstStyle/>
        <a:p>
          <a:endParaRPr lang="ru-RU"/>
        </a:p>
      </dgm:t>
    </dgm:pt>
    <dgm:pt modelId="{0F582724-33B4-4797-952A-E5DDB9C04854}" type="pres">
      <dgm:prSet presAssocID="{348C5D6C-21FD-4EC4-8518-8A6CD968F5DB}" presName="parentShp" presStyleLbl="node1" presStyleIdx="2" presStyleCnt="7" custScaleX="53225" custScaleY="62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912EC-E7E2-4775-9294-DDCD0D41B5E2}" type="pres">
      <dgm:prSet presAssocID="{348C5D6C-21FD-4EC4-8518-8A6CD968F5DB}" presName="childShp" presStyleLbl="bgAccFollowNode1" presStyleIdx="2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101BFB-2F12-425A-9214-43A2F1A59CC5}" type="pres">
      <dgm:prSet presAssocID="{CEA4BB4B-B201-4619-921C-61638A79A711}" presName="spacing" presStyleCnt="0"/>
      <dgm:spPr/>
      <dgm:t>
        <a:bodyPr/>
        <a:lstStyle/>
        <a:p>
          <a:endParaRPr lang="ru-RU"/>
        </a:p>
      </dgm:t>
    </dgm:pt>
    <dgm:pt modelId="{CBBB372A-DA22-40BE-801F-2EB51A4ABD5E}" type="pres">
      <dgm:prSet presAssocID="{4181CD4A-E07C-4223-A19C-CF28D98F3932}" presName="linNode" presStyleCnt="0"/>
      <dgm:spPr/>
      <dgm:t>
        <a:bodyPr/>
        <a:lstStyle/>
        <a:p>
          <a:endParaRPr lang="ru-RU"/>
        </a:p>
      </dgm:t>
    </dgm:pt>
    <dgm:pt modelId="{68966BAF-E645-43B0-951E-9FCA2BDD68A2}" type="pres">
      <dgm:prSet presAssocID="{4181CD4A-E07C-4223-A19C-CF28D98F3932}" presName="parentShp" presStyleLbl="node1" presStyleIdx="3" presStyleCnt="7" custScaleX="53225" custScaleY="54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1F5279-A08A-42D1-8C2C-43F49BB0A190}" type="pres">
      <dgm:prSet presAssocID="{4181CD4A-E07C-4223-A19C-CF28D98F3932}" presName="childShp" presStyleLbl="bgAccFollowNode1" presStyleIdx="3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D1ECE-3DE3-4E9C-9524-6CD375842746}" type="pres">
      <dgm:prSet presAssocID="{ED3BB41A-E34C-4961-913E-37220D2FD087}" presName="spacing" presStyleCnt="0"/>
      <dgm:spPr/>
      <dgm:t>
        <a:bodyPr/>
        <a:lstStyle/>
        <a:p>
          <a:endParaRPr lang="ru-RU"/>
        </a:p>
      </dgm:t>
    </dgm:pt>
    <dgm:pt modelId="{7A70A52D-062D-421C-9B10-88D70D183F51}" type="pres">
      <dgm:prSet presAssocID="{BB4A285C-F626-4AAB-A4B1-1A767CA90A03}" presName="linNode" presStyleCnt="0"/>
      <dgm:spPr/>
      <dgm:t>
        <a:bodyPr/>
        <a:lstStyle/>
        <a:p>
          <a:endParaRPr lang="ru-RU"/>
        </a:p>
      </dgm:t>
    </dgm:pt>
    <dgm:pt modelId="{B6539458-4888-43EE-A1BB-1CDA81DBC1B2}" type="pres">
      <dgm:prSet presAssocID="{BB4A285C-F626-4AAB-A4B1-1A767CA90A03}" presName="parentShp" presStyleLbl="node1" presStyleIdx="4" presStyleCnt="7" custScaleX="53225" custScaleY="70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243D5-BC40-4ADC-A458-AD68FEF8B0DC}" type="pres">
      <dgm:prSet presAssocID="{BB4A285C-F626-4AAB-A4B1-1A767CA90A03}" presName="childShp" presStyleLbl="bgAccFollowNode1" presStyleIdx="4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23785B-2149-455C-8C7B-9E9B0D646D29}" type="pres">
      <dgm:prSet presAssocID="{C8B3D6EC-ABE0-48E3-A5DA-DA57C7503537}" presName="spacing" presStyleCnt="0"/>
      <dgm:spPr/>
      <dgm:t>
        <a:bodyPr/>
        <a:lstStyle/>
        <a:p>
          <a:endParaRPr lang="ru-RU"/>
        </a:p>
      </dgm:t>
    </dgm:pt>
    <dgm:pt modelId="{0A956107-6D9B-41B6-9ADA-BD20903E848B}" type="pres">
      <dgm:prSet presAssocID="{E0FA2DA4-F6BD-46E4-91FF-E3591ED0EBCE}" presName="linNode" presStyleCnt="0"/>
      <dgm:spPr/>
      <dgm:t>
        <a:bodyPr/>
        <a:lstStyle/>
        <a:p>
          <a:endParaRPr lang="ru-RU"/>
        </a:p>
      </dgm:t>
    </dgm:pt>
    <dgm:pt modelId="{E5A31050-D8B8-4B2E-8B42-96F27C06B171}" type="pres">
      <dgm:prSet presAssocID="{E0FA2DA4-F6BD-46E4-91FF-E3591ED0EBCE}" presName="parentShp" presStyleLbl="node1" presStyleIdx="5" presStyleCnt="7" custScaleX="53225" custScaleY="67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B0275-F1B3-46E3-BFB2-F168CC41D875}" type="pres">
      <dgm:prSet presAssocID="{E0FA2DA4-F6BD-46E4-91FF-E3591ED0EBCE}" presName="childShp" presStyleLbl="bgAccFollowNode1" presStyleIdx="5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A65E42-E1F1-4A5C-8516-807423BA4F2E}" type="pres">
      <dgm:prSet presAssocID="{0363FFF9-B922-4739-8592-B0FFC32D20F5}" presName="spacing" presStyleCnt="0"/>
      <dgm:spPr/>
      <dgm:t>
        <a:bodyPr/>
        <a:lstStyle/>
        <a:p>
          <a:endParaRPr lang="ru-RU"/>
        </a:p>
      </dgm:t>
    </dgm:pt>
    <dgm:pt modelId="{52E4A801-CA93-4B03-9684-C08DD701ED31}" type="pres">
      <dgm:prSet presAssocID="{D423A6F2-4D54-4C58-AEFC-6944F9351BE8}" presName="linNode" presStyleCnt="0"/>
      <dgm:spPr/>
      <dgm:t>
        <a:bodyPr/>
        <a:lstStyle/>
        <a:p>
          <a:endParaRPr lang="ru-RU"/>
        </a:p>
      </dgm:t>
    </dgm:pt>
    <dgm:pt modelId="{E6C96AE0-4299-48CC-928F-BC96BDA29D48}" type="pres">
      <dgm:prSet presAssocID="{D423A6F2-4D54-4C58-AEFC-6944F9351BE8}" presName="parentShp" presStyleLbl="node1" presStyleIdx="6" presStyleCnt="7" custScaleX="53225" custScaleY="77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E8821-B764-406C-87B1-0BC2BBAD7069}" type="pres">
      <dgm:prSet presAssocID="{D423A6F2-4D54-4C58-AEFC-6944F9351BE8}" presName="childShp" presStyleLbl="bgAccFollowNode1" presStyleIdx="6" presStyleCnt="7" custScaleX="1311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2FA6EA-398C-43FC-82F4-F1A58D3ADF81}" type="presOf" srcId="{E0FA2DA4-F6BD-46E4-91FF-E3591ED0EBCE}" destId="{E5A31050-D8B8-4B2E-8B42-96F27C06B171}" srcOrd="0" destOrd="0" presId="urn:microsoft.com/office/officeart/2005/8/layout/vList6"/>
    <dgm:cxn modelId="{27316545-8722-4282-8A42-2A06B55C9720}" srcId="{D883A967-1CC2-45C6-9DA3-513F74AE65D3}" destId="{E0FA2DA4-F6BD-46E4-91FF-E3591ED0EBCE}" srcOrd="5" destOrd="0" parTransId="{A494519C-431E-41E1-94C3-74163E854A80}" sibTransId="{0363FFF9-B922-4739-8592-B0FFC32D20F5}"/>
    <dgm:cxn modelId="{B4DE3CA7-1C27-44EE-8E2B-D496976FC7D2}" type="presOf" srcId="{0D40878E-9260-46AD-94AA-DA23C21D8FCA}" destId="{477E8821-B764-406C-87B1-0BC2BBAD7069}" srcOrd="0" destOrd="0" presId="urn:microsoft.com/office/officeart/2005/8/layout/vList6"/>
    <dgm:cxn modelId="{9C2B4DA5-5A81-4245-B1C0-F4987B66D84A}" type="presOf" srcId="{222D3832-0EAD-4174-B209-5419C669005A}" destId="{18BB0275-F1B3-46E3-BFB2-F168CC41D875}" srcOrd="0" destOrd="0" presId="urn:microsoft.com/office/officeart/2005/8/layout/vList6"/>
    <dgm:cxn modelId="{59E1F766-CBC1-4073-8DAC-C0579515D49C}" type="presOf" srcId="{A34ECDC6-D0C1-4234-AC4B-ECAFF13D8BA4}" destId="{086912EC-E7E2-4775-9294-DDCD0D41B5E2}" srcOrd="0" destOrd="0" presId="urn:microsoft.com/office/officeart/2005/8/layout/vList6"/>
    <dgm:cxn modelId="{ED280FCD-E563-4394-A5D0-787E4503D1C8}" srcId="{D883A967-1CC2-45C6-9DA3-513F74AE65D3}" destId="{348C5D6C-21FD-4EC4-8518-8A6CD968F5DB}" srcOrd="2" destOrd="0" parTransId="{26E5E9DD-30CB-4490-80E5-4345D91C0997}" sibTransId="{CEA4BB4B-B201-4619-921C-61638A79A711}"/>
    <dgm:cxn modelId="{2CA6E957-92AE-45DF-8E1E-BFD41DAA2FC5}" srcId="{4181CD4A-E07C-4223-A19C-CF28D98F3932}" destId="{0AD3B057-C623-488B-A79D-7A8BB1C06DC1}" srcOrd="0" destOrd="0" parTransId="{75C36130-E00D-4FD3-8302-2CE2BB3AA83C}" sibTransId="{D564BEB7-B4CC-44B0-994B-7F884FAA17E8}"/>
    <dgm:cxn modelId="{E137EAF8-71D0-4254-B5C8-3B580D5C16C9}" srcId="{348C5D6C-21FD-4EC4-8518-8A6CD968F5DB}" destId="{A34ECDC6-D0C1-4234-AC4B-ECAFF13D8BA4}" srcOrd="0" destOrd="0" parTransId="{28F24204-8354-4D39-8385-D6AE180DC3DB}" sibTransId="{0B92B224-FBD0-4B26-8220-5F6BBF904570}"/>
    <dgm:cxn modelId="{EEDC2700-978C-4DF4-B5B5-8F3FBA695CF4}" type="presOf" srcId="{4181CD4A-E07C-4223-A19C-CF28D98F3932}" destId="{68966BAF-E645-43B0-951E-9FCA2BDD68A2}" srcOrd="0" destOrd="0" presId="urn:microsoft.com/office/officeart/2005/8/layout/vList6"/>
    <dgm:cxn modelId="{E66DAF85-E18C-451C-8EF7-6B5C7360509D}" type="presOf" srcId="{D883A967-1CC2-45C6-9DA3-513F74AE65D3}" destId="{97E4EF8A-2F94-4D05-AC25-52A9475088F4}" srcOrd="0" destOrd="0" presId="urn:microsoft.com/office/officeart/2005/8/layout/vList6"/>
    <dgm:cxn modelId="{5F9EE568-6454-4C68-B2E7-8D5DA016CE51}" type="presOf" srcId="{303CE403-7455-4686-9A24-51F7AF829D4F}" destId="{3BD243D5-BC40-4ADC-A458-AD68FEF8B0DC}" srcOrd="0" destOrd="0" presId="urn:microsoft.com/office/officeart/2005/8/layout/vList6"/>
    <dgm:cxn modelId="{A509E71B-8562-453B-84D1-1B01452196B0}" srcId="{D423A6F2-4D54-4C58-AEFC-6944F9351BE8}" destId="{0D40878E-9260-46AD-94AA-DA23C21D8FCA}" srcOrd="0" destOrd="0" parTransId="{255FDEC8-1BC3-4578-8B2B-0BDA1C11288B}" sibTransId="{6F1A2FBE-CCDC-49B9-800D-6AE3AE2C2728}"/>
    <dgm:cxn modelId="{DA4C6BA8-C1A8-48E0-9AC1-7DE23C688A87}" type="presOf" srcId="{CE46DDD1-8A9E-4343-B49B-3234EB984FDF}" destId="{B5C1F471-F5F6-4917-A594-07291397ED59}" srcOrd="0" destOrd="0" presId="urn:microsoft.com/office/officeart/2005/8/layout/vList6"/>
    <dgm:cxn modelId="{2AB9E384-A7CD-4E6E-A69B-A1230203F70B}" srcId="{D883A967-1CC2-45C6-9DA3-513F74AE65D3}" destId="{B3BE5EB3-B429-4A3D-8A20-8CAAA55623E0}" srcOrd="0" destOrd="0" parTransId="{31CE491A-4C93-4187-BE6C-B3241722E672}" sibTransId="{E2376520-F0CA-4EEA-B7CD-EFEA87DF9EF0}"/>
    <dgm:cxn modelId="{849C6B59-1AAD-4B5D-BD39-82A8FFF960F5}" srcId="{BB4A285C-F626-4AAB-A4B1-1A767CA90A03}" destId="{303CE403-7455-4686-9A24-51F7AF829D4F}" srcOrd="0" destOrd="0" parTransId="{60D3EB18-1E6C-42BF-9126-B5B3D6A9F470}" sibTransId="{85147226-09B4-4F0D-A619-1590D4F03CE6}"/>
    <dgm:cxn modelId="{2385FBE9-8D14-4600-A3EF-5EDFB7704EA7}" type="presOf" srcId="{0AD3B057-C623-488B-A79D-7A8BB1C06DC1}" destId="{571F5279-A08A-42D1-8C2C-43F49BB0A190}" srcOrd="0" destOrd="0" presId="urn:microsoft.com/office/officeart/2005/8/layout/vList6"/>
    <dgm:cxn modelId="{F9061FDC-A2F9-4A1E-A5DF-093BECE0DA14}" type="presOf" srcId="{B3BE5EB3-B429-4A3D-8A20-8CAAA55623E0}" destId="{C15EF9E6-467E-47C5-9F58-79E06A19D443}" srcOrd="0" destOrd="0" presId="urn:microsoft.com/office/officeart/2005/8/layout/vList6"/>
    <dgm:cxn modelId="{11154002-4B6A-49BD-A1E0-A0263F20F347}" type="presOf" srcId="{D423A6F2-4D54-4C58-AEFC-6944F9351BE8}" destId="{E6C96AE0-4299-48CC-928F-BC96BDA29D48}" srcOrd="0" destOrd="0" presId="urn:microsoft.com/office/officeart/2005/8/layout/vList6"/>
    <dgm:cxn modelId="{1684BE43-DF3D-442D-80F1-508C36C04979}" srcId="{F0C0B64B-3E66-4460-87F4-E88216DA8FA0}" destId="{CE46DDD1-8A9E-4343-B49B-3234EB984FDF}" srcOrd="0" destOrd="0" parTransId="{3666519C-CC92-468D-8ADD-56FA2A9CEA29}" sibTransId="{8DC83F68-55A1-4C0C-9DE0-42B7F23587BF}"/>
    <dgm:cxn modelId="{A51C56B3-4FA8-4981-8290-0C83E85FB483}" srcId="{D883A967-1CC2-45C6-9DA3-513F74AE65D3}" destId="{BB4A285C-F626-4AAB-A4B1-1A767CA90A03}" srcOrd="4" destOrd="0" parTransId="{EEA7B916-4549-4D81-929C-9AF5F10212F1}" sibTransId="{C8B3D6EC-ABE0-48E3-A5DA-DA57C7503537}"/>
    <dgm:cxn modelId="{D33B32AD-AA83-44D2-9EC8-9817E3A0E641}" type="presOf" srcId="{F0C0B64B-3E66-4460-87F4-E88216DA8FA0}" destId="{6CDA1969-647D-4CC8-AB0B-51560492395F}" srcOrd="0" destOrd="0" presId="urn:microsoft.com/office/officeart/2005/8/layout/vList6"/>
    <dgm:cxn modelId="{46C277E1-F263-4104-B8D2-CCEA8EABFA71}" srcId="{D883A967-1CC2-45C6-9DA3-513F74AE65D3}" destId="{4181CD4A-E07C-4223-A19C-CF28D98F3932}" srcOrd="3" destOrd="0" parTransId="{AB76F89A-51A0-4880-B2DF-628F8DC02989}" sibTransId="{ED3BB41A-E34C-4961-913E-37220D2FD087}"/>
    <dgm:cxn modelId="{3CAD6362-CC4E-4A73-B14F-DF6A0BEC6FF7}" type="presOf" srcId="{BB4A285C-F626-4AAB-A4B1-1A767CA90A03}" destId="{B6539458-4888-43EE-A1BB-1CDA81DBC1B2}" srcOrd="0" destOrd="0" presId="urn:microsoft.com/office/officeart/2005/8/layout/vList6"/>
    <dgm:cxn modelId="{B274BCF9-E725-4759-BEC4-A773D2A058E8}" srcId="{E0FA2DA4-F6BD-46E4-91FF-E3591ED0EBCE}" destId="{222D3832-0EAD-4174-B209-5419C669005A}" srcOrd="0" destOrd="0" parTransId="{0AC0F4B6-CD10-4F50-8117-0FC55EBED552}" sibTransId="{82011202-182D-4428-BAD5-EBFB73951861}"/>
    <dgm:cxn modelId="{48F73327-BCDD-4775-A308-C7015AD2F0ED}" type="presOf" srcId="{348C5D6C-21FD-4EC4-8518-8A6CD968F5DB}" destId="{0F582724-33B4-4797-952A-E5DDB9C04854}" srcOrd="0" destOrd="0" presId="urn:microsoft.com/office/officeart/2005/8/layout/vList6"/>
    <dgm:cxn modelId="{99AA4277-46C9-4504-B206-8A18220E1C92}" type="presOf" srcId="{4DECDCF9-DB1B-4CEC-9584-D766E24D5452}" destId="{0512C1AF-33EE-45DE-A1D6-119ACB675E2B}" srcOrd="0" destOrd="0" presId="urn:microsoft.com/office/officeart/2005/8/layout/vList6"/>
    <dgm:cxn modelId="{84C9D2A7-BD42-441C-A7E1-B1B4F2EEBB8E}" srcId="{D883A967-1CC2-45C6-9DA3-513F74AE65D3}" destId="{D423A6F2-4D54-4C58-AEFC-6944F9351BE8}" srcOrd="6" destOrd="0" parTransId="{C77FE1F7-7033-4126-B8AC-F772E5037065}" sibTransId="{91F995C1-2B3D-46CA-A725-040F65B1FA5F}"/>
    <dgm:cxn modelId="{9C02AAF1-6DDF-4ED8-AEFC-3CDEE4EF2763}" srcId="{D883A967-1CC2-45C6-9DA3-513F74AE65D3}" destId="{F0C0B64B-3E66-4460-87F4-E88216DA8FA0}" srcOrd="1" destOrd="0" parTransId="{B51EF381-000D-4A8B-A159-AED03BA00D7F}" sibTransId="{87D42D29-1186-4F9A-AE9B-6823157832AD}"/>
    <dgm:cxn modelId="{A5B5DA25-4B4F-4B47-8DB2-0DAD3244AB25}" srcId="{B3BE5EB3-B429-4A3D-8A20-8CAAA55623E0}" destId="{4DECDCF9-DB1B-4CEC-9584-D766E24D5452}" srcOrd="0" destOrd="0" parTransId="{55003B80-B29F-44C5-A742-9C7D1D0AD924}" sibTransId="{401F1801-6598-4E00-8556-456F31F9F59F}"/>
    <dgm:cxn modelId="{41C3651F-4E6D-45EC-90C6-9D1851031DC6}" type="presParOf" srcId="{97E4EF8A-2F94-4D05-AC25-52A9475088F4}" destId="{1E7DC3AD-8F29-4562-A2DA-4728BEC49225}" srcOrd="0" destOrd="0" presId="urn:microsoft.com/office/officeart/2005/8/layout/vList6"/>
    <dgm:cxn modelId="{A5C42F15-9685-463B-B29E-78C78D943AD6}" type="presParOf" srcId="{1E7DC3AD-8F29-4562-A2DA-4728BEC49225}" destId="{C15EF9E6-467E-47C5-9F58-79E06A19D443}" srcOrd="0" destOrd="0" presId="urn:microsoft.com/office/officeart/2005/8/layout/vList6"/>
    <dgm:cxn modelId="{9EEE1F4D-4AD9-4790-AC14-B5F9FF76C00A}" type="presParOf" srcId="{1E7DC3AD-8F29-4562-A2DA-4728BEC49225}" destId="{0512C1AF-33EE-45DE-A1D6-119ACB675E2B}" srcOrd="1" destOrd="0" presId="urn:microsoft.com/office/officeart/2005/8/layout/vList6"/>
    <dgm:cxn modelId="{7B1E03E6-ED11-4559-A642-37A0F85FC73A}" type="presParOf" srcId="{97E4EF8A-2F94-4D05-AC25-52A9475088F4}" destId="{0FE40AAA-70B7-43BB-9B2F-B29CDA3F6F62}" srcOrd="1" destOrd="0" presId="urn:microsoft.com/office/officeart/2005/8/layout/vList6"/>
    <dgm:cxn modelId="{3A3C8AEF-2D8A-4349-9C77-A8869FBD398E}" type="presParOf" srcId="{97E4EF8A-2F94-4D05-AC25-52A9475088F4}" destId="{017B8A1E-977B-455A-A2C2-D68100E43256}" srcOrd="2" destOrd="0" presId="urn:microsoft.com/office/officeart/2005/8/layout/vList6"/>
    <dgm:cxn modelId="{C36ABE7B-47F9-4AE9-9430-1BA975C1C1C6}" type="presParOf" srcId="{017B8A1E-977B-455A-A2C2-D68100E43256}" destId="{6CDA1969-647D-4CC8-AB0B-51560492395F}" srcOrd="0" destOrd="0" presId="urn:microsoft.com/office/officeart/2005/8/layout/vList6"/>
    <dgm:cxn modelId="{ADA0E925-E8DF-41E0-97A0-9C743C8B07D8}" type="presParOf" srcId="{017B8A1E-977B-455A-A2C2-D68100E43256}" destId="{B5C1F471-F5F6-4917-A594-07291397ED59}" srcOrd="1" destOrd="0" presId="urn:microsoft.com/office/officeart/2005/8/layout/vList6"/>
    <dgm:cxn modelId="{1F6741AB-9553-4ED7-91FF-A6F65B9A3974}" type="presParOf" srcId="{97E4EF8A-2F94-4D05-AC25-52A9475088F4}" destId="{2FFE2608-A371-4B80-AD89-45D6997A3575}" srcOrd="3" destOrd="0" presId="urn:microsoft.com/office/officeart/2005/8/layout/vList6"/>
    <dgm:cxn modelId="{AAE213F5-BC6D-40B0-AC70-418431348062}" type="presParOf" srcId="{97E4EF8A-2F94-4D05-AC25-52A9475088F4}" destId="{679D58BC-2B9B-44D6-9A50-11E7E0E628EE}" srcOrd="4" destOrd="0" presId="urn:microsoft.com/office/officeart/2005/8/layout/vList6"/>
    <dgm:cxn modelId="{36538118-9D61-4795-892E-03032639A5E1}" type="presParOf" srcId="{679D58BC-2B9B-44D6-9A50-11E7E0E628EE}" destId="{0F582724-33B4-4797-952A-E5DDB9C04854}" srcOrd="0" destOrd="0" presId="urn:microsoft.com/office/officeart/2005/8/layout/vList6"/>
    <dgm:cxn modelId="{1C25A554-5D16-41AE-AE5F-3E7EE1A4BECC}" type="presParOf" srcId="{679D58BC-2B9B-44D6-9A50-11E7E0E628EE}" destId="{086912EC-E7E2-4775-9294-DDCD0D41B5E2}" srcOrd="1" destOrd="0" presId="urn:microsoft.com/office/officeart/2005/8/layout/vList6"/>
    <dgm:cxn modelId="{F7E55C48-5586-4B0C-BC7B-D7A7D1029D9F}" type="presParOf" srcId="{97E4EF8A-2F94-4D05-AC25-52A9475088F4}" destId="{DB101BFB-2F12-425A-9214-43A2F1A59CC5}" srcOrd="5" destOrd="0" presId="urn:microsoft.com/office/officeart/2005/8/layout/vList6"/>
    <dgm:cxn modelId="{F7F49D71-70C4-44C6-83DB-7696EDA9FC21}" type="presParOf" srcId="{97E4EF8A-2F94-4D05-AC25-52A9475088F4}" destId="{CBBB372A-DA22-40BE-801F-2EB51A4ABD5E}" srcOrd="6" destOrd="0" presId="urn:microsoft.com/office/officeart/2005/8/layout/vList6"/>
    <dgm:cxn modelId="{4803297F-0C49-4A80-8F71-55F4040B2C29}" type="presParOf" srcId="{CBBB372A-DA22-40BE-801F-2EB51A4ABD5E}" destId="{68966BAF-E645-43B0-951E-9FCA2BDD68A2}" srcOrd="0" destOrd="0" presId="urn:microsoft.com/office/officeart/2005/8/layout/vList6"/>
    <dgm:cxn modelId="{80C7F95D-0CA3-4FBE-9A04-52AEB88A25D7}" type="presParOf" srcId="{CBBB372A-DA22-40BE-801F-2EB51A4ABD5E}" destId="{571F5279-A08A-42D1-8C2C-43F49BB0A190}" srcOrd="1" destOrd="0" presId="urn:microsoft.com/office/officeart/2005/8/layout/vList6"/>
    <dgm:cxn modelId="{C57B0D39-C0DE-4F8E-AACA-D43E36648CC2}" type="presParOf" srcId="{97E4EF8A-2F94-4D05-AC25-52A9475088F4}" destId="{BCDD1ECE-3DE3-4E9C-9524-6CD375842746}" srcOrd="7" destOrd="0" presId="urn:microsoft.com/office/officeart/2005/8/layout/vList6"/>
    <dgm:cxn modelId="{6A3B2F66-3D11-4B0E-B92F-94F7E54C48A7}" type="presParOf" srcId="{97E4EF8A-2F94-4D05-AC25-52A9475088F4}" destId="{7A70A52D-062D-421C-9B10-88D70D183F51}" srcOrd="8" destOrd="0" presId="urn:microsoft.com/office/officeart/2005/8/layout/vList6"/>
    <dgm:cxn modelId="{3E3B436E-F6C2-4176-9BC3-12AFE416FD51}" type="presParOf" srcId="{7A70A52D-062D-421C-9B10-88D70D183F51}" destId="{B6539458-4888-43EE-A1BB-1CDA81DBC1B2}" srcOrd="0" destOrd="0" presId="urn:microsoft.com/office/officeart/2005/8/layout/vList6"/>
    <dgm:cxn modelId="{3E870923-7723-4498-89AE-A9D03371E574}" type="presParOf" srcId="{7A70A52D-062D-421C-9B10-88D70D183F51}" destId="{3BD243D5-BC40-4ADC-A458-AD68FEF8B0DC}" srcOrd="1" destOrd="0" presId="urn:microsoft.com/office/officeart/2005/8/layout/vList6"/>
    <dgm:cxn modelId="{53FCC330-7150-4A98-A937-4FEFB13AF603}" type="presParOf" srcId="{97E4EF8A-2F94-4D05-AC25-52A9475088F4}" destId="{C623785B-2149-455C-8C7B-9E9B0D646D29}" srcOrd="9" destOrd="0" presId="urn:microsoft.com/office/officeart/2005/8/layout/vList6"/>
    <dgm:cxn modelId="{3BE787F6-08AD-4043-A1D6-D1B30BED6A39}" type="presParOf" srcId="{97E4EF8A-2F94-4D05-AC25-52A9475088F4}" destId="{0A956107-6D9B-41B6-9ADA-BD20903E848B}" srcOrd="10" destOrd="0" presId="urn:microsoft.com/office/officeart/2005/8/layout/vList6"/>
    <dgm:cxn modelId="{5A386CEC-5297-4B33-A313-6EF681B238C9}" type="presParOf" srcId="{0A956107-6D9B-41B6-9ADA-BD20903E848B}" destId="{E5A31050-D8B8-4B2E-8B42-96F27C06B171}" srcOrd="0" destOrd="0" presId="urn:microsoft.com/office/officeart/2005/8/layout/vList6"/>
    <dgm:cxn modelId="{56897B57-13CD-4BF3-A0EE-1FCD75156934}" type="presParOf" srcId="{0A956107-6D9B-41B6-9ADA-BD20903E848B}" destId="{18BB0275-F1B3-46E3-BFB2-F168CC41D875}" srcOrd="1" destOrd="0" presId="urn:microsoft.com/office/officeart/2005/8/layout/vList6"/>
    <dgm:cxn modelId="{A7B5E883-C90F-41DB-8314-D8B56FD40D7C}" type="presParOf" srcId="{97E4EF8A-2F94-4D05-AC25-52A9475088F4}" destId="{ACA65E42-E1F1-4A5C-8516-807423BA4F2E}" srcOrd="11" destOrd="0" presId="urn:microsoft.com/office/officeart/2005/8/layout/vList6"/>
    <dgm:cxn modelId="{5591A26C-A080-41AF-99BE-2259A08DF3AC}" type="presParOf" srcId="{97E4EF8A-2F94-4D05-AC25-52A9475088F4}" destId="{52E4A801-CA93-4B03-9684-C08DD701ED31}" srcOrd="12" destOrd="0" presId="urn:microsoft.com/office/officeart/2005/8/layout/vList6"/>
    <dgm:cxn modelId="{35C0D80C-BE18-409A-BA6F-12223E00C086}" type="presParOf" srcId="{52E4A801-CA93-4B03-9684-C08DD701ED31}" destId="{E6C96AE0-4299-48CC-928F-BC96BDA29D48}" srcOrd="0" destOrd="0" presId="urn:microsoft.com/office/officeart/2005/8/layout/vList6"/>
    <dgm:cxn modelId="{64CF003E-71D8-402C-A1E4-8D6CF8718D91}" type="presParOf" srcId="{52E4A801-CA93-4B03-9684-C08DD701ED31}" destId="{477E8821-B764-406C-87B1-0BC2BBAD706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455B16-3D18-41B6-9A7A-E84F721F88A2}" type="doc">
      <dgm:prSet loTypeId="urn:microsoft.com/office/officeart/2005/8/layout/pyramid2" loCatId="pyramid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83E33828-B7B6-48E7-BEE3-113A986C0D75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Создание атмосферы заинтересованности каждого ученика в работе класса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B4135B8-E9A1-461C-A589-736FD8698CFC}" type="parTrans" cxnId="{D9C64E4C-C75B-495F-8C7D-5A50203F2A9C}">
      <dgm:prSet/>
      <dgm:spPr/>
      <dgm:t>
        <a:bodyPr/>
        <a:lstStyle/>
        <a:p>
          <a:endParaRPr lang="ru-RU"/>
        </a:p>
      </dgm:t>
    </dgm:pt>
    <dgm:pt modelId="{4EA8444E-AB3A-4537-8AA6-474629102846}" type="sibTrans" cxnId="{D9C64E4C-C75B-495F-8C7D-5A50203F2A9C}">
      <dgm:prSet/>
      <dgm:spPr/>
      <dgm:t>
        <a:bodyPr/>
        <a:lstStyle/>
        <a:p>
          <a:endParaRPr lang="ru-RU"/>
        </a:p>
      </dgm:t>
    </dgm:pt>
    <dgm:pt modelId="{D8C4755D-53DB-4077-838C-247CD86CAF60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Стимулирование учащихся к высказываниям, использованию различных способов выполнения заданий без боязни ошибиться, получить неправильный ответ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937F8AD-6A08-4AD5-9822-0F50A5D05B58}" type="parTrans" cxnId="{E194260B-16A4-4D37-BFE8-7115901BA1E4}">
      <dgm:prSet/>
      <dgm:spPr/>
      <dgm:t>
        <a:bodyPr/>
        <a:lstStyle/>
        <a:p>
          <a:endParaRPr lang="ru-RU"/>
        </a:p>
      </dgm:t>
    </dgm:pt>
    <dgm:pt modelId="{72290485-9123-4454-895D-E3DBCF7B9928}" type="sibTrans" cxnId="{E194260B-16A4-4D37-BFE8-7115901BA1E4}">
      <dgm:prSet/>
      <dgm:spPr/>
      <dgm:t>
        <a:bodyPr/>
        <a:lstStyle/>
        <a:p>
          <a:endParaRPr lang="ru-RU"/>
        </a:p>
      </dgm:t>
    </dgm:pt>
    <dgm:pt modelId="{09D0547F-02D9-4970-8C63-97A0A3154114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Создание педагогических ситуаций общения на уроке, позволяющих каждому ученику проявлять инициативу, самостоятельность, избирательность в способах работы; создание обстановки для естественного самовыражения ученика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508A4C3-F6D0-4B19-A29E-38B7755023CF}" type="parTrans" cxnId="{EF1BA3EF-F45A-460C-89D7-E99F078B262B}">
      <dgm:prSet/>
      <dgm:spPr/>
      <dgm:t>
        <a:bodyPr/>
        <a:lstStyle/>
        <a:p>
          <a:endParaRPr lang="ru-RU"/>
        </a:p>
      </dgm:t>
    </dgm:pt>
    <dgm:pt modelId="{99DB5A39-F2D2-4FD7-B1CB-D76846DB8E48}" type="sibTrans" cxnId="{EF1BA3EF-F45A-460C-89D7-E99F078B262B}">
      <dgm:prSet/>
      <dgm:spPr/>
      <dgm:t>
        <a:bodyPr/>
        <a:lstStyle/>
        <a:p>
          <a:endParaRPr lang="ru-RU"/>
        </a:p>
      </dgm:t>
    </dgm:pt>
    <dgm:pt modelId="{B9D5E5E7-141C-4F49-A465-12EC8C0B16AA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Поощрение стремления ученика находить свой способ работы (решения задачи), анализировать способы работы других учеников в ходе урока, выбирать и осваивать наиболее рациональные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84CE28C-6749-40BA-BACC-6C291CA2FC61}" type="parTrans" cxnId="{39742A40-FCAA-48A9-9320-CCE0355EE9EC}">
      <dgm:prSet/>
      <dgm:spPr/>
      <dgm:t>
        <a:bodyPr/>
        <a:lstStyle/>
        <a:p>
          <a:endParaRPr lang="ru-RU"/>
        </a:p>
      </dgm:t>
    </dgm:pt>
    <dgm:pt modelId="{189C0AB7-2899-4099-A31A-B9A6C5099556}" type="sibTrans" cxnId="{39742A40-FCAA-48A9-9320-CCE0355EE9EC}">
      <dgm:prSet/>
      <dgm:spPr/>
      <dgm:t>
        <a:bodyPr/>
        <a:lstStyle/>
        <a:p>
          <a:endParaRPr lang="ru-RU"/>
        </a:p>
      </dgm:t>
    </dgm:pt>
    <dgm:pt modelId="{D659FFDF-7714-4195-B391-55FF0AB06B48}">
      <dgm:prSet phldrT="[Текст]"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Оценка деятельности ученика не только по конечному результату (правильно-неправильно), но и по процессу его достижения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96C52C0F-2FE6-44BF-BE33-5F0AD4962712}" type="parTrans" cxnId="{75F8BF0D-7F19-4543-8E45-A911F4ED3508}">
      <dgm:prSet/>
      <dgm:spPr/>
      <dgm:t>
        <a:bodyPr/>
        <a:lstStyle/>
        <a:p>
          <a:endParaRPr lang="ru-RU"/>
        </a:p>
      </dgm:t>
    </dgm:pt>
    <dgm:pt modelId="{7107B226-0663-43EE-B997-97595DE60AC9}" type="sibTrans" cxnId="{75F8BF0D-7F19-4543-8E45-A911F4ED3508}">
      <dgm:prSet/>
      <dgm:spPr/>
      <dgm:t>
        <a:bodyPr/>
        <a:lstStyle/>
        <a:p>
          <a:endParaRPr lang="ru-RU"/>
        </a:p>
      </dgm:t>
    </dgm:pt>
    <dgm:pt modelId="{3835E099-653B-4F4A-A66D-64530B2A39BF}">
      <dgm:prSet custT="1"/>
      <dgm:spPr/>
      <dgm:t>
        <a:bodyPr/>
        <a:lstStyle/>
        <a:p>
          <a:r>
            <a:rPr lang="ru-RU" sz="1600" b="0" i="0" dirty="0" smtClean="0">
              <a:latin typeface="Times New Roman" pitchFamily="18" charset="0"/>
              <a:cs typeface="Times New Roman" pitchFamily="18" charset="0"/>
            </a:rPr>
            <a:t>Использование в ходе урока дидактического материала, позволяющего ученику выбирать наиболее значимые для него вид и форму учебного содержания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72246080-EDEF-4235-AEAD-27C67808D0B7}" type="parTrans" cxnId="{5EBEC0E6-B688-48C6-80C2-3F1486BF0DD8}">
      <dgm:prSet/>
      <dgm:spPr/>
      <dgm:t>
        <a:bodyPr/>
        <a:lstStyle/>
        <a:p>
          <a:endParaRPr lang="ru-RU"/>
        </a:p>
      </dgm:t>
    </dgm:pt>
    <dgm:pt modelId="{82318C37-30E3-4FC6-9AC8-50E733891951}" type="sibTrans" cxnId="{5EBEC0E6-B688-48C6-80C2-3F1486BF0DD8}">
      <dgm:prSet/>
      <dgm:spPr/>
      <dgm:t>
        <a:bodyPr/>
        <a:lstStyle/>
        <a:p>
          <a:endParaRPr lang="ru-RU"/>
        </a:p>
      </dgm:t>
    </dgm:pt>
    <dgm:pt modelId="{E0B12772-041D-4F68-8E52-86616445AFE8}" type="pres">
      <dgm:prSet presAssocID="{8E455B16-3D18-41B6-9A7A-E84F721F88A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187727A9-3AC9-43BE-9BB6-ECCB8EAB4F96}" type="pres">
      <dgm:prSet presAssocID="{8E455B16-3D18-41B6-9A7A-E84F721F88A2}" presName="pyramid" presStyleLbl="node1" presStyleIdx="0" presStyleCnt="1" custFlipVert="0" custFlipHor="1" custScaleX="70786" custScaleY="70531" custLinFactNeighborX="23685" custLinFactNeighborY="746"/>
      <dgm:spPr/>
      <dgm:t>
        <a:bodyPr/>
        <a:lstStyle/>
        <a:p>
          <a:endParaRPr lang="ru-RU"/>
        </a:p>
      </dgm:t>
    </dgm:pt>
    <dgm:pt modelId="{6BCFBA75-A064-4C6C-A2DB-31F0602BCB4C}" type="pres">
      <dgm:prSet presAssocID="{8E455B16-3D18-41B6-9A7A-E84F721F88A2}" presName="theList" presStyleCnt="0"/>
      <dgm:spPr/>
      <dgm:t>
        <a:bodyPr/>
        <a:lstStyle/>
        <a:p>
          <a:endParaRPr lang="ru-RU"/>
        </a:p>
      </dgm:t>
    </dgm:pt>
    <dgm:pt modelId="{0E8F60D8-5C2B-439F-A30C-A1FCD11A4860}" type="pres">
      <dgm:prSet presAssocID="{83E33828-B7B6-48E7-BEE3-113A986C0D75}" presName="aNode" presStyleLbl="fgAcc1" presStyleIdx="0" presStyleCnt="6" custScaleX="160521" custScaleY="138530" custLinFactY="76246" custLinFactNeighborX="-35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B7D86-A916-4EF1-B861-B803B92D6EF4}" type="pres">
      <dgm:prSet presAssocID="{83E33828-B7B6-48E7-BEE3-113A986C0D75}" presName="aSpace" presStyleCnt="0"/>
      <dgm:spPr/>
      <dgm:t>
        <a:bodyPr/>
        <a:lstStyle/>
        <a:p>
          <a:endParaRPr lang="ru-RU"/>
        </a:p>
      </dgm:t>
    </dgm:pt>
    <dgm:pt modelId="{711E60FD-695D-40D4-AE6A-AA264E8B1EE5}" type="pres">
      <dgm:prSet presAssocID="{D8C4755D-53DB-4077-838C-247CD86CAF60}" presName="aNode" presStyleLbl="fgAcc1" presStyleIdx="1" presStyleCnt="6" custScaleX="169135" custScaleY="184477" custLinFactY="89129" custLinFactNeighborX="-57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C99E1A-02CB-4103-88E3-884FA4A091EA}" type="pres">
      <dgm:prSet presAssocID="{D8C4755D-53DB-4077-838C-247CD86CAF60}" presName="aSpace" presStyleCnt="0"/>
      <dgm:spPr/>
      <dgm:t>
        <a:bodyPr/>
        <a:lstStyle/>
        <a:p>
          <a:endParaRPr lang="ru-RU"/>
        </a:p>
      </dgm:t>
    </dgm:pt>
    <dgm:pt modelId="{F1685AA6-5E7A-4D77-A9B5-F51B453EB477}" type="pres">
      <dgm:prSet presAssocID="{3835E099-653B-4F4A-A66D-64530B2A39BF}" presName="aNode" presStyleLbl="fgAcc1" presStyleIdx="2" presStyleCnt="6" custScaleX="177748" custScaleY="212572" custLinFactY="92089" custLinFactNeighborX="-582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0B12F-9407-4131-8D84-DE5F51C0E132}" type="pres">
      <dgm:prSet presAssocID="{3835E099-653B-4F4A-A66D-64530B2A39BF}" presName="aSpace" presStyleCnt="0"/>
      <dgm:spPr/>
      <dgm:t>
        <a:bodyPr/>
        <a:lstStyle/>
        <a:p>
          <a:endParaRPr lang="ru-RU"/>
        </a:p>
      </dgm:t>
    </dgm:pt>
    <dgm:pt modelId="{49CB1066-80EB-421E-A746-89EB101143F2}" type="pres">
      <dgm:prSet presAssocID="{D659FFDF-7714-4195-B391-55FF0AB06B48}" presName="aNode" presStyleLbl="fgAcc1" presStyleIdx="3" presStyleCnt="6" custScaleX="186362" custScaleY="167773" custLinFactY="98125" custLinFactNeighborX="-804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F167A-FFF6-4EC8-909C-EF2859F46D53}" type="pres">
      <dgm:prSet presAssocID="{D659FFDF-7714-4195-B391-55FF0AB06B48}" presName="aSpace" presStyleCnt="0"/>
      <dgm:spPr/>
      <dgm:t>
        <a:bodyPr/>
        <a:lstStyle/>
        <a:p>
          <a:endParaRPr lang="ru-RU"/>
        </a:p>
      </dgm:t>
    </dgm:pt>
    <dgm:pt modelId="{6E5AB499-C83A-4B6E-945B-777C6B2438F1}" type="pres">
      <dgm:prSet presAssocID="{B9D5E5E7-141C-4F49-A465-12EC8C0B16AA}" presName="aNode" presStyleLbl="fgAcc1" presStyleIdx="4" presStyleCnt="6" custScaleX="196695" custScaleY="199467" custLinFactY="100000" custLinFactNeighborX="-9405" custLinFactNeighborY="149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38239-AA79-48BA-9118-B8C057A1F440}" type="pres">
      <dgm:prSet presAssocID="{B9D5E5E7-141C-4F49-A465-12EC8C0B16AA}" presName="aSpace" presStyleCnt="0"/>
      <dgm:spPr/>
      <dgm:t>
        <a:bodyPr/>
        <a:lstStyle/>
        <a:p>
          <a:endParaRPr lang="ru-RU"/>
        </a:p>
      </dgm:t>
    </dgm:pt>
    <dgm:pt modelId="{70B99719-165A-4981-960A-DF51F38E302C}" type="pres">
      <dgm:prSet presAssocID="{09D0547F-02D9-4970-8C63-97A0A3154114}" presName="aNode" presStyleLbl="fgAcc1" presStyleIdx="5" presStyleCnt="6" custScaleX="204162" custScaleY="250446" custLinFactY="100000" custLinFactNeighborX="-7846" custLinFactNeighborY="1914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54387-63E3-4840-86E1-EE19DF6104DD}" type="pres">
      <dgm:prSet presAssocID="{09D0547F-02D9-4970-8C63-97A0A3154114}" presName="aSpace" presStyleCnt="0"/>
      <dgm:spPr/>
      <dgm:t>
        <a:bodyPr/>
        <a:lstStyle/>
        <a:p>
          <a:endParaRPr lang="ru-RU"/>
        </a:p>
      </dgm:t>
    </dgm:pt>
  </dgm:ptLst>
  <dgm:cxnLst>
    <dgm:cxn modelId="{EF1BA3EF-F45A-460C-89D7-E99F078B262B}" srcId="{8E455B16-3D18-41B6-9A7A-E84F721F88A2}" destId="{09D0547F-02D9-4970-8C63-97A0A3154114}" srcOrd="5" destOrd="0" parTransId="{7508A4C3-F6D0-4B19-A29E-38B7755023CF}" sibTransId="{99DB5A39-F2D2-4FD7-B1CB-D76846DB8E48}"/>
    <dgm:cxn modelId="{B074231C-22B7-473F-B325-4A3CA8E3CA35}" type="presOf" srcId="{8E455B16-3D18-41B6-9A7A-E84F721F88A2}" destId="{E0B12772-041D-4F68-8E52-86616445AFE8}" srcOrd="0" destOrd="0" presId="urn:microsoft.com/office/officeart/2005/8/layout/pyramid2"/>
    <dgm:cxn modelId="{D9C64E4C-C75B-495F-8C7D-5A50203F2A9C}" srcId="{8E455B16-3D18-41B6-9A7A-E84F721F88A2}" destId="{83E33828-B7B6-48E7-BEE3-113A986C0D75}" srcOrd="0" destOrd="0" parTransId="{7B4135B8-E9A1-461C-A589-736FD8698CFC}" sibTransId="{4EA8444E-AB3A-4537-8AA6-474629102846}"/>
    <dgm:cxn modelId="{20CA3C87-29F1-42A1-B86D-E09C2A3E5862}" type="presOf" srcId="{83E33828-B7B6-48E7-BEE3-113A986C0D75}" destId="{0E8F60D8-5C2B-439F-A30C-A1FCD11A4860}" srcOrd="0" destOrd="0" presId="urn:microsoft.com/office/officeart/2005/8/layout/pyramid2"/>
    <dgm:cxn modelId="{12178A26-A8B4-46C8-9AEE-54EECFDDBA09}" type="presOf" srcId="{D8C4755D-53DB-4077-838C-247CD86CAF60}" destId="{711E60FD-695D-40D4-AE6A-AA264E8B1EE5}" srcOrd="0" destOrd="0" presId="urn:microsoft.com/office/officeart/2005/8/layout/pyramid2"/>
    <dgm:cxn modelId="{92D47D43-2AA1-4CA7-A752-BFAED4BCB88D}" type="presOf" srcId="{3835E099-653B-4F4A-A66D-64530B2A39BF}" destId="{F1685AA6-5E7A-4D77-A9B5-F51B453EB477}" srcOrd="0" destOrd="0" presId="urn:microsoft.com/office/officeart/2005/8/layout/pyramid2"/>
    <dgm:cxn modelId="{E194260B-16A4-4D37-BFE8-7115901BA1E4}" srcId="{8E455B16-3D18-41B6-9A7A-E84F721F88A2}" destId="{D8C4755D-53DB-4077-838C-247CD86CAF60}" srcOrd="1" destOrd="0" parTransId="{C937F8AD-6A08-4AD5-9822-0F50A5D05B58}" sibTransId="{72290485-9123-4454-895D-E3DBCF7B9928}"/>
    <dgm:cxn modelId="{5EBEC0E6-B688-48C6-80C2-3F1486BF0DD8}" srcId="{8E455B16-3D18-41B6-9A7A-E84F721F88A2}" destId="{3835E099-653B-4F4A-A66D-64530B2A39BF}" srcOrd="2" destOrd="0" parTransId="{72246080-EDEF-4235-AEAD-27C67808D0B7}" sibTransId="{82318C37-30E3-4FC6-9AC8-50E733891951}"/>
    <dgm:cxn modelId="{01CE0CB5-ED2D-4A4E-BF55-26DD02D9172D}" type="presOf" srcId="{09D0547F-02D9-4970-8C63-97A0A3154114}" destId="{70B99719-165A-4981-960A-DF51F38E302C}" srcOrd="0" destOrd="0" presId="urn:microsoft.com/office/officeart/2005/8/layout/pyramid2"/>
    <dgm:cxn modelId="{79A826B9-DF3E-4463-8793-510569755DD9}" type="presOf" srcId="{D659FFDF-7714-4195-B391-55FF0AB06B48}" destId="{49CB1066-80EB-421E-A746-89EB101143F2}" srcOrd="0" destOrd="0" presId="urn:microsoft.com/office/officeart/2005/8/layout/pyramid2"/>
    <dgm:cxn modelId="{75F8BF0D-7F19-4543-8E45-A911F4ED3508}" srcId="{8E455B16-3D18-41B6-9A7A-E84F721F88A2}" destId="{D659FFDF-7714-4195-B391-55FF0AB06B48}" srcOrd="3" destOrd="0" parTransId="{96C52C0F-2FE6-44BF-BE33-5F0AD4962712}" sibTransId="{7107B226-0663-43EE-B997-97595DE60AC9}"/>
    <dgm:cxn modelId="{39742A40-FCAA-48A9-9320-CCE0355EE9EC}" srcId="{8E455B16-3D18-41B6-9A7A-E84F721F88A2}" destId="{B9D5E5E7-141C-4F49-A465-12EC8C0B16AA}" srcOrd="4" destOrd="0" parTransId="{984CE28C-6749-40BA-BACC-6C291CA2FC61}" sibTransId="{189C0AB7-2899-4099-A31A-B9A6C5099556}"/>
    <dgm:cxn modelId="{959261EF-1051-4116-9782-67BB0BABF446}" type="presOf" srcId="{B9D5E5E7-141C-4F49-A465-12EC8C0B16AA}" destId="{6E5AB499-C83A-4B6E-945B-777C6B2438F1}" srcOrd="0" destOrd="0" presId="urn:microsoft.com/office/officeart/2005/8/layout/pyramid2"/>
    <dgm:cxn modelId="{889B123E-4509-4018-9929-1637F2965B9B}" type="presParOf" srcId="{E0B12772-041D-4F68-8E52-86616445AFE8}" destId="{187727A9-3AC9-43BE-9BB6-ECCB8EAB4F96}" srcOrd="0" destOrd="0" presId="urn:microsoft.com/office/officeart/2005/8/layout/pyramid2"/>
    <dgm:cxn modelId="{C92E7265-12E2-4FE3-9AEF-430B1C3BE802}" type="presParOf" srcId="{E0B12772-041D-4F68-8E52-86616445AFE8}" destId="{6BCFBA75-A064-4C6C-A2DB-31F0602BCB4C}" srcOrd="1" destOrd="0" presId="urn:microsoft.com/office/officeart/2005/8/layout/pyramid2"/>
    <dgm:cxn modelId="{2AD75909-496A-4F12-A05C-F823EFC06E50}" type="presParOf" srcId="{6BCFBA75-A064-4C6C-A2DB-31F0602BCB4C}" destId="{0E8F60D8-5C2B-439F-A30C-A1FCD11A4860}" srcOrd="0" destOrd="0" presId="urn:microsoft.com/office/officeart/2005/8/layout/pyramid2"/>
    <dgm:cxn modelId="{96307DBD-B299-4388-81E5-CFF576BEC085}" type="presParOf" srcId="{6BCFBA75-A064-4C6C-A2DB-31F0602BCB4C}" destId="{316B7D86-A916-4EF1-B861-B803B92D6EF4}" srcOrd="1" destOrd="0" presId="urn:microsoft.com/office/officeart/2005/8/layout/pyramid2"/>
    <dgm:cxn modelId="{4E2BB433-B17E-4DD8-AF74-D5918A5C5E05}" type="presParOf" srcId="{6BCFBA75-A064-4C6C-A2DB-31F0602BCB4C}" destId="{711E60FD-695D-40D4-AE6A-AA264E8B1EE5}" srcOrd="2" destOrd="0" presId="urn:microsoft.com/office/officeart/2005/8/layout/pyramid2"/>
    <dgm:cxn modelId="{FDDEEC11-16E1-4E68-9A92-1A5FF96A7F1F}" type="presParOf" srcId="{6BCFBA75-A064-4C6C-A2DB-31F0602BCB4C}" destId="{74C99E1A-02CB-4103-88E3-884FA4A091EA}" srcOrd="3" destOrd="0" presId="urn:microsoft.com/office/officeart/2005/8/layout/pyramid2"/>
    <dgm:cxn modelId="{7B083027-0409-4863-9675-DE417046C861}" type="presParOf" srcId="{6BCFBA75-A064-4C6C-A2DB-31F0602BCB4C}" destId="{F1685AA6-5E7A-4D77-A9B5-F51B453EB477}" srcOrd="4" destOrd="0" presId="urn:microsoft.com/office/officeart/2005/8/layout/pyramid2"/>
    <dgm:cxn modelId="{49B1C60D-981B-4AFE-8B01-EA30AAE586D5}" type="presParOf" srcId="{6BCFBA75-A064-4C6C-A2DB-31F0602BCB4C}" destId="{FD70B12F-9407-4131-8D84-DE5F51C0E132}" srcOrd="5" destOrd="0" presId="urn:microsoft.com/office/officeart/2005/8/layout/pyramid2"/>
    <dgm:cxn modelId="{62A63658-99A2-4166-9DC3-AC4281A647D4}" type="presParOf" srcId="{6BCFBA75-A064-4C6C-A2DB-31F0602BCB4C}" destId="{49CB1066-80EB-421E-A746-89EB101143F2}" srcOrd="6" destOrd="0" presId="urn:microsoft.com/office/officeart/2005/8/layout/pyramid2"/>
    <dgm:cxn modelId="{B52A5DC3-C29D-4555-8AF6-9536B19AD3AE}" type="presParOf" srcId="{6BCFBA75-A064-4C6C-A2DB-31F0602BCB4C}" destId="{A0BF167A-FFF6-4EC8-909C-EF2859F46D53}" srcOrd="7" destOrd="0" presId="urn:microsoft.com/office/officeart/2005/8/layout/pyramid2"/>
    <dgm:cxn modelId="{F5DBC38E-4B6B-4944-91A0-6F4A9D4A04EA}" type="presParOf" srcId="{6BCFBA75-A064-4C6C-A2DB-31F0602BCB4C}" destId="{6E5AB499-C83A-4B6E-945B-777C6B2438F1}" srcOrd="8" destOrd="0" presId="urn:microsoft.com/office/officeart/2005/8/layout/pyramid2"/>
    <dgm:cxn modelId="{E8E132F3-FB8A-4066-ADAA-364DA2569FF6}" type="presParOf" srcId="{6BCFBA75-A064-4C6C-A2DB-31F0602BCB4C}" destId="{45538239-AA79-48BA-9118-B8C057A1F440}" srcOrd="9" destOrd="0" presId="urn:microsoft.com/office/officeart/2005/8/layout/pyramid2"/>
    <dgm:cxn modelId="{2E80B210-1314-45A4-A9FF-61531CA7BD41}" type="presParOf" srcId="{6BCFBA75-A064-4C6C-A2DB-31F0602BCB4C}" destId="{70B99719-165A-4981-960A-DF51F38E302C}" srcOrd="10" destOrd="0" presId="urn:microsoft.com/office/officeart/2005/8/layout/pyramid2"/>
    <dgm:cxn modelId="{5FE3C4B6-00C2-469A-B05B-89A2108A8A14}" type="presParOf" srcId="{6BCFBA75-A064-4C6C-A2DB-31F0602BCB4C}" destId="{0DB54387-63E3-4840-86E1-EE19DF6104DD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2C1AF-33EE-45DE-A1D6-119ACB675E2B}">
      <dsp:nvSpPr>
        <dsp:cNvPr id="0" name=""/>
        <dsp:cNvSpPr/>
      </dsp:nvSpPr>
      <dsp:spPr>
        <a:xfrm>
          <a:off x="1885936" y="4092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Целостное формирование и развитие личности школьника на основе развивающего и воспитывающего обучения</a:t>
          </a:r>
        </a:p>
      </dsp:txBody>
      <dsp:txXfrm>
        <a:off x="1885936" y="80537"/>
        <a:ext cx="6743001" cy="458667"/>
      </dsp:txXfrm>
    </dsp:sp>
    <dsp:sp modelId="{C15EF9E6-467E-47C5-9F58-79E06A19D443}">
      <dsp:nvSpPr>
        <dsp:cNvPr id="0" name=""/>
        <dsp:cNvSpPr/>
      </dsp:nvSpPr>
      <dsp:spPr>
        <a:xfrm>
          <a:off x="8" y="71583"/>
          <a:ext cx="1885927" cy="47657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ЛИЧНОСТЬ</a:t>
          </a:r>
        </a:p>
      </dsp:txBody>
      <dsp:txXfrm>
        <a:off x="23272" y="94847"/>
        <a:ext cx="1839399" cy="430045"/>
      </dsp:txXfrm>
    </dsp:sp>
    <dsp:sp modelId="{B5C1F471-F5F6-4917-A594-07291397ED59}">
      <dsp:nvSpPr>
        <dsp:cNvPr id="0" name=""/>
        <dsp:cNvSpPr/>
      </dsp:nvSpPr>
      <dsp:spPr>
        <a:xfrm>
          <a:off x="1885936" y="676803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Развивать запоминания и воспроизведения изученного материала ученика</a:t>
          </a:r>
        </a:p>
      </dsp:txBody>
      <dsp:txXfrm>
        <a:off x="1885936" y="753248"/>
        <a:ext cx="6743001" cy="458667"/>
      </dsp:txXfrm>
    </dsp:sp>
    <dsp:sp modelId="{6CDA1969-647D-4CC8-AB0B-51560492395F}">
      <dsp:nvSpPr>
        <dsp:cNvPr id="0" name=""/>
        <dsp:cNvSpPr/>
      </dsp:nvSpPr>
      <dsp:spPr>
        <a:xfrm>
          <a:off x="8" y="765626"/>
          <a:ext cx="1885927" cy="4339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ЗНАНИЕ</a:t>
          </a:r>
        </a:p>
      </dsp:txBody>
      <dsp:txXfrm>
        <a:off x="21190" y="786808"/>
        <a:ext cx="1843563" cy="391547"/>
      </dsp:txXfrm>
    </dsp:sp>
    <dsp:sp modelId="{086912EC-E7E2-4775-9294-DDCD0D41B5E2}">
      <dsp:nvSpPr>
        <dsp:cNvPr id="0" name=""/>
        <dsp:cNvSpPr/>
      </dsp:nvSpPr>
      <dsp:spPr>
        <a:xfrm>
          <a:off x="1885936" y="1349515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Формировать у ученика способности преобразования материала из одной формы выражения в другую, “перевод” его с одного “языка” на другой</a:t>
          </a:r>
        </a:p>
      </dsp:txBody>
      <dsp:txXfrm>
        <a:off x="1885936" y="1425960"/>
        <a:ext cx="6743001" cy="458667"/>
      </dsp:txXfrm>
    </dsp:sp>
    <dsp:sp modelId="{0F582724-33B4-4797-952A-E5DDB9C04854}">
      <dsp:nvSpPr>
        <dsp:cNvPr id="0" name=""/>
        <dsp:cNvSpPr/>
      </dsp:nvSpPr>
      <dsp:spPr>
        <a:xfrm>
          <a:off x="8" y="1462977"/>
          <a:ext cx="1885927" cy="38463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ПОНИМАНИЕ</a:t>
          </a:r>
        </a:p>
      </dsp:txBody>
      <dsp:txXfrm>
        <a:off x="18784" y="1481753"/>
        <a:ext cx="1848375" cy="347080"/>
      </dsp:txXfrm>
    </dsp:sp>
    <dsp:sp modelId="{571F5279-A08A-42D1-8C2C-43F49BB0A190}">
      <dsp:nvSpPr>
        <dsp:cNvPr id="0" name=""/>
        <dsp:cNvSpPr/>
      </dsp:nvSpPr>
      <dsp:spPr>
        <a:xfrm>
          <a:off x="1885936" y="2022226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Развивать умения использовать изученный материал в конкретных условиях и новых ситуациях</a:t>
          </a:r>
        </a:p>
      </dsp:txBody>
      <dsp:txXfrm>
        <a:off x="1885936" y="2098671"/>
        <a:ext cx="6743001" cy="458667"/>
      </dsp:txXfrm>
    </dsp:sp>
    <dsp:sp modelId="{68966BAF-E645-43B0-951E-9FCA2BDD68A2}">
      <dsp:nvSpPr>
        <dsp:cNvPr id="0" name=""/>
        <dsp:cNvSpPr/>
      </dsp:nvSpPr>
      <dsp:spPr>
        <a:xfrm>
          <a:off x="8" y="2160328"/>
          <a:ext cx="1885927" cy="3353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ПРИМЕНЕНИЕ</a:t>
          </a:r>
        </a:p>
      </dsp:txBody>
      <dsp:txXfrm>
        <a:off x="16379" y="2176699"/>
        <a:ext cx="1853185" cy="302610"/>
      </dsp:txXfrm>
    </dsp:sp>
    <dsp:sp modelId="{3BD243D5-BC40-4ADC-A458-AD68FEF8B0DC}">
      <dsp:nvSpPr>
        <dsp:cNvPr id="0" name=""/>
        <dsp:cNvSpPr/>
      </dsp:nvSpPr>
      <dsp:spPr>
        <a:xfrm>
          <a:off x="1885936" y="2694938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Прививать умения разбирать материал на составляющие так, чтобы легко выступала</a:t>
          </a: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его структура</a:t>
          </a:r>
          <a:endParaRPr lang="ru-RU" sz="1600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85936" y="2771383"/>
        <a:ext cx="6743001" cy="458667"/>
      </dsp:txXfrm>
    </dsp:sp>
    <dsp:sp modelId="{B6539458-4888-43EE-A1BB-1CDA81DBC1B2}">
      <dsp:nvSpPr>
        <dsp:cNvPr id="0" name=""/>
        <dsp:cNvSpPr/>
      </dsp:nvSpPr>
      <dsp:spPr>
        <a:xfrm>
          <a:off x="8" y="2785672"/>
          <a:ext cx="1885927" cy="43008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АНАЛИЗ</a:t>
          </a:r>
          <a:endParaRPr lang="ru-RU" sz="1600" kern="1200" cap="all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1003" y="2806667"/>
        <a:ext cx="1843937" cy="388098"/>
      </dsp:txXfrm>
    </dsp:sp>
    <dsp:sp modelId="{18BB0275-F1B3-46E3-BFB2-F168CC41D875}">
      <dsp:nvSpPr>
        <dsp:cNvPr id="0" name=""/>
        <dsp:cNvSpPr/>
      </dsp:nvSpPr>
      <dsp:spPr>
        <a:xfrm>
          <a:off x="1885936" y="3367650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Научить уметь признавать свои ошибки  и исправлять их</a:t>
          </a:r>
        </a:p>
      </dsp:txBody>
      <dsp:txXfrm>
        <a:off x="1885936" y="3444095"/>
        <a:ext cx="6743001" cy="458667"/>
      </dsp:txXfrm>
    </dsp:sp>
    <dsp:sp modelId="{E5A31050-D8B8-4B2E-8B42-96F27C06B171}">
      <dsp:nvSpPr>
        <dsp:cNvPr id="0" name=""/>
        <dsp:cNvSpPr/>
      </dsp:nvSpPr>
      <dsp:spPr>
        <a:xfrm>
          <a:off x="8" y="3465700"/>
          <a:ext cx="1885927" cy="4154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cap="all" baseline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Ошибки</a:t>
          </a:r>
        </a:p>
      </dsp:txBody>
      <dsp:txXfrm>
        <a:off x="20289" y="3485981"/>
        <a:ext cx="1845365" cy="374892"/>
      </dsp:txXfrm>
    </dsp:sp>
    <dsp:sp modelId="{477E8821-B764-406C-87B1-0BC2BBAD7069}">
      <dsp:nvSpPr>
        <dsp:cNvPr id="0" name=""/>
        <dsp:cNvSpPr/>
      </dsp:nvSpPr>
      <dsp:spPr>
        <a:xfrm>
          <a:off x="1885936" y="4040361"/>
          <a:ext cx="6972334" cy="611556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Научить не останавливаться перед трудностями, а преодолевать их</a:t>
          </a:r>
        </a:p>
      </dsp:txBody>
      <dsp:txXfrm>
        <a:off x="1885936" y="4116806"/>
        <a:ext cx="6743001" cy="458667"/>
      </dsp:txXfrm>
    </dsp:sp>
    <dsp:sp modelId="{E6C96AE0-4299-48CC-928F-BC96BDA29D48}">
      <dsp:nvSpPr>
        <dsp:cNvPr id="0" name=""/>
        <dsp:cNvSpPr/>
      </dsp:nvSpPr>
      <dsp:spPr>
        <a:xfrm>
          <a:off x="8" y="4108366"/>
          <a:ext cx="1885927" cy="47554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ТРУДНОСТИ</a:t>
          </a:r>
        </a:p>
      </dsp:txBody>
      <dsp:txXfrm>
        <a:off x="23222" y="4131580"/>
        <a:ext cx="1839499" cy="429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727A9-3AC9-43BE-9BB6-ECCB8EAB4F96}">
      <dsp:nvSpPr>
        <dsp:cNvPr id="0" name=""/>
        <dsp:cNvSpPr/>
      </dsp:nvSpPr>
      <dsp:spPr>
        <a:xfrm flipH="1">
          <a:off x="2073662" y="788539"/>
          <a:ext cx="3605667" cy="3592678"/>
        </a:xfrm>
        <a:prstGeom prst="triangl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8F60D8-5C2B-439F-A30C-A1FCD11A4860}">
      <dsp:nvSpPr>
        <dsp:cNvPr id="0" name=""/>
        <dsp:cNvSpPr/>
      </dsp:nvSpPr>
      <dsp:spPr>
        <a:xfrm>
          <a:off x="1549964" y="806309"/>
          <a:ext cx="5314758" cy="45894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Создание атмосферы заинтересованности каждого ученика в работе класса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72368" y="828713"/>
        <a:ext cx="5269950" cy="414132"/>
      </dsp:txXfrm>
    </dsp:sp>
    <dsp:sp modelId="{711E60FD-695D-40D4-AE6A-AA264E8B1EE5}">
      <dsp:nvSpPr>
        <dsp:cNvPr id="0" name=""/>
        <dsp:cNvSpPr/>
      </dsp:nvSpPr>
      <dsp:spPr>
        <a:xfrm>
          <a:off x="1333958" y="1349341"/>
          <a:ext cx="5599962" cy="611159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Стимулирование учащихся к высказываниям, использованию различных способов выполнения заданий без боязни ошибиться, получить неправильный ответ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63792" y="1379175"/>
        <a:ext cx="5540294" cy="551491"/>
      </dsp:txXfrm>
    </dsp:sp>
    <dsp:sp modelId="{F1685AA6-5E7A-4D77-A9B5-F51B453EB477}">
      <dsp:nvSpPr>
        <dsp:cNvPr id="0" name=""/>
        <dsp:cNvSpPr/>
      </dsp:nvSpPr>
      <dsp:spPr>
        <a:xfrm>
          <a:off x="1189948" y="2011719"/>
          <a:ext cx="5885134" cy="704236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Использование в ходе урока дидактического материала, позволяющего ученику выбирать наиболее значимые для него вид и форму учебного содержания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4326" y="2046097"/>
        <a:ext cx="5816378" cy="635480"/>
      </dsp:txXfrm>
    </dsp:sp>
    <dsp:sp modelId="{49CB1066-80EB-421E-A746-89EB101143F2}">
      <dsp:nvSpPr>
        <dsp:cNvPr id="0" name=""/>
        <dsp:cNvSpPr/>
      </dsp:nvSpPr>
      <dsp:spPr>
        <a:xfrm>
          <a:off x="973909" y="2777364"/>
          <a:ext cx="6170339" cy="55582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Оценка деятельности ученика не только по конечному результату (правильно-неправильно), но и по процессу его достижения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01042" y="2804497"/>
        <a:ext cx="6116073" cy="501554"/>
      </dsp:txXfrm>
    </dsp:sp>
    <dsp:sp modelId="{6E5AB499-C83A-4B6E-945B-777C6B2438F1}">
      <dsp:nvSpPr>
        <dsp:cNvPr id="0" name=""/>
        <dsp:cNvSpPr/>
      </dsp:nvSpPr>
      <dsp:spPr>
        <a:xfrm>
          <a:off x="757887" y="3401106"/>
          <a:ext cx="6512458" cy="66082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Поощрение стремления ученика находить свой способ работы (решения задачи), анализировать способы работы других учеников в ходе урока, выбирать и осваивать наиболее рациональные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90146" y="3433365"/>
        <a:ext cx="6447940" cy="596302"/>
      </dsp:txXfrm>
    </dsp:sp>
    <dsp:sp modelId="{70B99719-165A-4981-960A-DF51F38E302C}">
      <dsp:nvSpPr>
        <dsp:cNvPr id="0" name=""/>
        <dsp:cNvSpPr/>
      </dsp:nvSpPr>
      <dsp:spPr>
        <a:xfrm>
          <a:off x="685890" y="4120900"/>
          <a:ext cx="6759686" cy="829710"/>
        </a:xfrm>
        <a:prstGeom prst="round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 smtClean="0">
              <a:latin typeface="Times New Roman" pitchFamily="18" charset="0"/>
              <a:cs typeface="Times New Roman" pitchFamily="18" charset="0"/>
            </a:rPr>
            <a:t>Создание педагогических ситуаций общения на уроке, позволяющих каждому ученику проявлять инициативу, самостоятельность, избирательность в способах работы; создание обстановки для естественного самовыражения ученика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26393" y="4161403"/>
        <a:ext cx="6678680" cy="748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07987" cy="345286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00506" y="0"/>
            <a:ext cx="4207987" cy="345286"/>
          </a:xfrm>
          <a:prstGeom prst="rect">
            <a:avLst/>
          </a:prstGeom>
        </p:spPr>
        <p:txBody>
          <a:bodyPr vert="horz" lIns="94814" tIns="47407" rIns="94814" bIns="47407" rtlCol="0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06480C-1DF7-41B6-A39C-49075156AB87}" type="datetimeFigureOut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207987" cy="345285"/>
          </a:xfrm>
          <a:prstGeom prst="rect">
            <a:avLst/>
          </a:prstGeom>
        </p:spPr>
        <p:txBody>
          <a:bodyPr vert="horz" lIns="94814" tIns="47407" rIns="94814" bIns="47407" rtlCol="0" anchor="b"/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00506" y="6536528"/>
            <a:ext cx="4207987" cy="345285"/>
          </a:xfrm>
          <a:prstGeom prst="rect">
            <a:avLst/>
          </a:prstGeom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1FBA65C-0B82-4CF4-A1DC-87408D76821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55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7987" cy="3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00506" y="0"/>
            <a:ext cx="4207987" cy="3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135313" y="515938"/>
            <a:ext cx="3443287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1075" y="3268861"/>
            <a:ext cx="7768590" cy="3096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6528"/>
            <a:ext cx="4207987" cy="3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00506" y="6536528"/>
            <a:ext cx="4207987" cy="344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14" tIns="47407" rIns="94814" bIns="4740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76B0068-106F-4505-8E7E-92353BBB725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85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91BFC55-2B97-480E-834E-510DEFCD651C}" type="slidenum">
              <a:rPr lang="ru-RU">
                <a:solidFill>
                  <a:srgbClr val="000000"/>
                </a:solidFill>
              </a:rPr>
              <a:pPr/>
              <a:t>2</a:t>
            </a:fld>
            <a:endParaRPr lang="ru-RU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dirty="0" smtClean="0">
              <a:latin typeface="Arial" charset="0"/>
            </a:endParaRPr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FFBCD9-C90A-40A5-9FE9-7C3DF16B8E3F}" type="slidenum">
              <a:rPr lang="ru-RU"/>
              <a:pPr/>
              <a:t>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8FB87EA-2B79-4B82-AC41-D0C4EA30E78D}" type="slidenum">
              <a:rPr lang="ru-RU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1229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1C87B2D-D8DA-43B1-9FC5-B05C1B3863AF}" type="slidenum">
              <a:rPr lang="ru-RU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E5B5BFD-6D22-4AC3-9E23-505D9E5A8418}" type="slidenum">
              <a:rPr lang="ru-RU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B0068-106F-4505-8E7E-92353BBB725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340768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7F5ED-4718-4FF9-B955-C89CB0F01566}" type="datetime1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895D98-425F-4B89-98F4-7656A6684E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94E34-B439-4BDA-9F07-2F786947DC02}" type="datetime1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09F63-3729-4BB4-B408-7E2AF071C5F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83575" y="117475"/>
            <a:ext cx="1981200" cy="5930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339975" y="117475"/>
            <a:ext cx="5791200" cy="5930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0C97F-53BD-4BE6-B949-27139D4F7C04}" type="datetime1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49AB0-05DE-4AC4-811A-7C140489EA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560FA-FB1F-4C56-A9D8-222600CAB2EB}" type="datetime1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CD99BA-B9C3-49CC-947A-5AE2D04E4D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1ACED-D1AA-470C-B1FC-58C0A49E8D1F}" type="datetime1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2F30F6-AF91-405D-AF95-F912D6FF5D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39975" y="1628775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78575" y="1628775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4BF8-B350-4923-AE17-5BC90225D2D2}" type="datetime1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A8FA1-0C1E-4B33-B416-CB2D3DE473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92678-B801-4B59-9D04-75C49C72C86F}" type="datetime1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5D8BB-3671-40CE-AB5B-E23C1E9CAB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6A4BF-1613-4E30-8945-D2DB788B57A7}" type="datetime1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4BFF2-F0EA-48CF-8114-2D628DBC28D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75812-13E8-472E-A6C2-02665A4C8B04}" type="datetime1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6BA31A-51A4-459A-8450-AA6A62112A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9D731-4BE3-4CFE-8903-8884198933D8}" type="datetime1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D1ED85-DD89-483A-9F01-605AE185C4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AA62C-450D-405C-9D49-E5C7173B8E8C}" type="datetime1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169FAC-2B8F-442E-A042-C77283679E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3"/>
          <p:cNvSpPr>
            <a:spLocks noChangeArrowheads="1"/>
          </p:cNvSpPr>
          <p:nvPr/>
        </p:nvSpPr>
        <p:spPr bwMode="auto">
          <a:xfrm>
            <a:off x="0" y="6237288"/>
            <a:ext cx="9323388" cy="144462"/>
          </a:xfrm>
          <a:prstGeom prst="roundRect">
            <a:avLst>
              <a:gd name="adj" fmla="val 0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sz="2400" smtClean="0">
              <a:latin typeface="Times New Roman" panose="02020603050405020304" pitchFamily="18" charset="0"/>
            </a:endParaRPr>
          </a:p>
        </p:txBody>
      </p:sp>
      <p:sp>
        <p:nvSpPr>
          <p:cNvPr id="1027" name="AutoShape 4"/>
          <p:cNvSpPr>
            <a:spLocks noChangeArrowheads="1"/>
          </p:cNvSpPr>
          <p:nvPr/>
        </p:nvSpPr>
        <p:spPr bwMode="blackWhite">
          <a:xfrm>
            <a:off x="0" y="0"/>
            <a:ext cx="9864725" cy="765175"/>
          </a:xfrm>
          <a:custGeom>
            <a:avLst/>
            <a:gdLst>
              <a:gd name="T0" fmla="*/ 0 w 12892"/>
              <a:gd name="T1" fmla="*/ 0 h 1000"/>
              <a:gd name="T2" fmla="*/ 2147483646 w 12892"/>
              <a:gd name="T3" fmla="*/ 0 h 1000"/>
              <a:gd name="T4" fmla="*/ 2147483646 w 12892"/>
              <a:gd name="T5" fmla="*/ 2147483646 h 1000"/>
              <a:gd name="T6" fmla="*/ 2147483646 w 12892"/>
              <a:gd name="T7" fmla="*/ 2147483646 h 1000"/>
              <a:gd name="T8" fmla="*/ 0 w 12892"/>
              <a:gd name="T9" fmla="*/ 2147483646 h 1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892"/>
              <a:gd name="T16" fmla="*/ 0 h 1000"/>
              <a:gd name="T17" fmla="*/ 6446 w 12892"/>
              <a:gd name="T18" fmla="*/ 1000 h 1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892" h="1000">
                <a:moveTo>
                  <a:pt x="0" y="0"/>
                </a:moveTo>
                <a:lnTo>
                  <a:pt x="12392" y="0"/>
                </a:lnTo>
                <a:cubicBezTo>
                  <a:pt x="12668" y="0"/>
                  <a:pt x="12892" y="223"/>
                  <a:pt x="12892" y="500"/>
                </a:cubicBezTo>
                <a:cubicBezTo>
                  <a:pt x="12892" y="776"/>
                  <a:pt x="12668" y="1000"/>
                  <a:pt x="12392" y="1000"/>
                </a:cubicBezTo>
                <a:lnTo>
                  <a:pt x="0" y="100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" name="Line 5"/>
          <p:cNvSpPr>
            <a:spLocks noChangeShapeType="1"/>
          </p:cNvSpPr>
          <p:nvPr/>
        </p:nvSpPr>
        <p:spPr bwMode="auto">
          <a:xfrm>
            <a:off x="0" y="620713"/>
            <a:ext cx="914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716213" y="117475"/>
            <a:ext cx="45926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ПОРТФОЛИО ПЕДАГОГА</a:t>
            </a: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39975" y="1628775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1" 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6D9D193-5C12-4208-ABC4-E13DB835DB76}" type="datetime1">
              <a:rPr lang="ru-RU"/>
              <a:pPr>
                <a:defRPr/>
              </a:pPr>
              <a:t>08.10.2014</a:t>
            </a:fld>
            <a:endParaRPr lang="ru-RU"/>
          </a:p>
        </p:txBody>
      </p:sp>
      <p:sp>
        <p:nvSpPr>
          <p:cNvPr id="1024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23728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fld id="{3DD41A2C-90C3-4173-ABCF-3E3AC8153105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anose="020B0A04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anose="020B0A04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anose="020B0A04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anose="020B0A04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sportal.ru/krinitsina-lidiya-vasilevn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uchmet.ru/library/material/242696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mp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tmp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tmp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tm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_________Microsoft_Word_97-2003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>
          <a:xfrm>
            <a:off x="2716213" y="117475"/>
            <a:ext cx="4592637" cy="503238"/>
          </a:xfrm>
        </p:spPr>
        <p:txBody>
          <a:bodyPr anchor="t"/>
          <a:lstStyle/>
          <a:p>
            <a:pPr algn="l"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ПОРТФОЛИО УЧИТЕЛЯ</a:t>
            </a:r>
          </a:p>
        </p:txBody>
      </p:sp>
      <p:sp>
        <p:nvSpPr>
          <p:cNvPr id="410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1260475"/>
            <a:ext cx="6472237" cy="3243965"/>
          </a:xfrm>
        </p:spPr>
        <p:txBody>
          <a:bodyPr>
            <a:spAutoFit/>
          </a:bodyPr>
          <a:lstStyle/>
          <a:p>
            <a:pPr eaLnBrk="1" hangingPunct="1"/>
            <a:r>
              <a:rPr lang="ru-RU" sz="4400" i="1" dirty="0" smtClean="0">
                <a:solidFill>
                  <a:srgbClr val="00B050"/>
                </a:solidFill>
                <a:latin typeface="Monotype Corsiva" pitchFamily="66" charset="0"/>
              </a:rPr>
              <a:t>Криницина </a:t>
            </a:r>
          </a:p>
          <a:p>
            <a:pPr eaLnBrk="1" hangingPunct="1"/>
            <a:r>
              <a:rPr lang="ru-RU" sz="4400" i="1" dirty="0" smtClean="0">
                <a:solidFill>
                  <a:srgbClr val="00B050"/>
                </a:solidFill>
                <a:latin typeface="Monotype Corsiva" pitchFamily="66" charset="0"/>
              </a:rPr>
              <a:t>Лидия  Васильевна</a:t>
            </a:r>
          </a:p>
          <a:p>
            <a:pPr eaLnBrk="1" hangingPunct="1"/>
            <a:endParaRPr lang="ru-RU" sz="4000" i="1" dirty="0" smtClean="0">
              <a:latin typeface="Monotype Corsiva" pitchFamily="66" charset="0"/>
            </a:endParaRPr>
          </a:p>
          <a:p>
            <a:pPr eaLnBrk="1" hangingPunct="1"/>
            <a:r>
              <a:rPr lang="ru-RU" sz="3200" i="1" dirty="0" smtClean="0">
                <a:latin typeface="Monotype Corsiva" pitchFamily="66" charset="0"/>
              </a:rPr>
              <a:t>учитель начальных классов</a:t>
            </a:r>
          </a:p>
          <a:p>
            <a:pPr eaLnBrk="1" hangingPunct="1"/>
            <a:endParaRPr lang="ru-RU" sz="1800" i="1" dirty="0" smtClean="0"/>
          </a:p>
        </p:txBody>
      </p:sp>
      <p:sp>
        <p:nvSpPr>
          <p:cNvPr id="4102" name="Прямоугольник 2"/>
          <p:cNvSpPr>
            <a:spLocks noChangeArrowheads="1"/>
          </p:cNvSpPr>
          <p:nvPr/>
        </p:nvSpPr>
        <p:spPr bwMode="auto">
          <a:xfrm>
            <a:off x="2189163" y="4818063"/>
            <a:ext cx="66897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ru-RU" sz="2000" b="1" i="1" dirty="0">
                <a:latin typeface="Times New Roman" pitchFamily="18" charset="0"/>
              </a:rPr>
              <a:t>Муниципальное</a:t>
            </a:r>
            <a:r>
              <a:rPr lang="ru-RU" sz="2000" i="1" dirty="0">
                <a:latin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</a:rPr>
              <a:t>казенное</a:t>
            </a:r>
            <a:r>
              <a:rPr lang="ru-RU" sz="2000" i="1" dirty="0">
                <a:latin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</a:rPr>
              <a:t>образовательное</a:t>
            </a:r>
            <a:r>
              <a:rPr lang="ru-RU" sz="2000" i="1" dirty="0">
                <a:latin typeface="Times New Roman" pitchFamily="18" charset="0"/>
              </a:rPr>
              <a:t> </a:t>
            </a:r>
            <a:r>
              <a:rPr lang="ru-RU" sz="2000" b="1" i="1" dirty="0">
                <a:latin typeface="Times New Roman" pitchFamily="18" charset="0"/>
              </a:rPr>
              <a:t>учреждение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000" b="1" i="1" dirty="0" smtClean="0">
                <a:latin typeface="Times New Roman" pitchFamily="18" charset="0"/>
              </a:rPr>
              <a:t>Средняя общеобразовательная школа № 253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000" b="1" i="1" dirty="0" smtClean="0">
                <a:latin typeface="Times New Roman" pitchFamily="18" charset="0"/>
              </a:rPr>
              <a:t>ЗАТО г. Фокино (п. Дунай )</a:t>
            </a:r>
            <a:endParaRPr lang="ru-RU" sz="2000" b="1" i="1" dirty="0">
              <a:latin typeface="Times New Roman" pitchFamily="18" charset="0"/>
            </a:endParaRPr>
          </a:p>
        </p:txBody>
      </p:sp>
      <p:pic>
        <p:nvPicPr>
          <p:cNvPr id="7" name="Рисунок 6" descr="сканиров_0.t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643050"/>
            <a:ext cx="2062716" cy="28495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Прямоугольник 3"/>
          <p:cNvSpPr>
            <a:spLocks noChangeArrowheads="1"/>
          </p:cNvSpPr>
          <p:nvPr/>
        </p:nvSpPr>
        <p:spPr bwMode="auto">
          <a:xfrm>
            <a:off x="1142976" y="2071678"/>
            <a:ext cx="6553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200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20" name="Прямоугольник 2"/>
          <p:cNvSpPr>
            <a:spLocks noChangeArrowheads="1"/>
          </p:cNvSpPr>
          <p:nvPr/>
        </p:nvSpPr>
        <p:spPr bwMode="auto">
          <a:xfrm>
            <a:off x="1219200" y="85725"/>
            <a:ext cx="768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z="2800" b="1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1439" y="928670"/>
            <a:ext cx="85011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широкий спектр форм обучения: классных и внеклассных; фронтальных, групповых, индивидуальных в соответствии с особенностями учебного предмета, особенностями класса и индивидуальными предпочтениями учеников.</a:t>
            </a:r>
          </a:p>
          <a:p>
            <a:r>
              <a:rPr lang="ru-RU" sz="1200" dirty="0" smtClean="0"/>
              <a:t>         Для изучения результативности освоения учебных программ и В процессе обучения используется разработанных на их основе УМК учителю предлагаются материалы по качественному учету успешности обучения школьников, в том числе и интегрированные проверочные работы, что соответствует позиции Министерства образования и науки РФ. Отметками оцениваются только результаты выполнения письменных работ со второго полугодия 2 класса. Поурочный балл не выставляется.</a:t>
            </a:r>
          </a:p>
          <a:p>
            <a:r>
              <a:rPr lang="ru-RU" sz="1200" dirty="0" smtClean="0"/>
              <a:t>         Изначальная нацеленность учебных программ и УМК на развитие каждого ученика создает условия для его реализации во всех видах учебных заведений (общеобразовательных, гимназиях, лицеях).</a:t>
            </a:r>
          </a:p>
          <a:p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 txBox="1">
            <a:spLocks noChangeArrowheads="1"/>
          </p:cNvSpPr>
          <p:nvPr/>
        </p:nvSpPr>
        <p:spPr bwMode="auto">
          <a:xfrm>
            <a:off x="1258888" y="117475"/>
            <a:ext cx="75390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z="2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217488" y="2289175"/>
            <a:ext cx="7704137" cy="1381125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2010-2012 г.Тема: Развитие универсальных учебных действий на уроках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начальной школе.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темы: методическая выставка, открытый урок. </a:t>
            </a: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252413" y="4275138"/>
            <a:ext cx="7704137" cy="1357312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2012-2015г. Тема: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Информатизация процесса обучения в начальной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темы: открытый урок.</a:t>
            </a:r>
          </a:p>
        </p:txBody>
      </p:sp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>
          <a:xfrm>
            <a:off x="323850" y="1211263"/>
            <a:ext cx="5111750" cy="584200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Тема по самообразованию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18439" name="Рисунок 6" descr="AL0YCZQCAOEWQ6GCA6QT1HZCABVSIT2CAX7Q1SICA62KID3CA9LMV7CCASUYBVACA7PS2QYCA2J9GN6CAJGPR0HCAPH2KGJCALW8K6ZCANQ45J6CA6LT408CAK809JECA2WE7NICAO7C9VJCAYM2I8FCAFM8RV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5284788"/>
            <a:ext cx="1087438" cy="94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471988" y="763588"/>
            <a:ext cx="4572000" cy="9858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«Вся гордость учителя в учениках, </a:t>
            </a:r>
          </a:p>
          <a:p>
            <a:pPr algn="r"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в росте посеянных им семян»</a:t>
            </a:r>
          </a:p>
          <a:p>
            <a:pPr algn="r"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  <a:cs typeface="Times New Roman" pitchFamily="18" charset="0"/>
              </a:rPr>
              <a:t>Дмитрий Менделеев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258888" y="117475"/>
            <a:ext cx="75390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8" name="Заголовок 16"/>
          <p:cNvSpPr txBox="1">
            <a:spLocks/>
          </p:cNvSpPr>
          <p:nvPr/>
        </p:nvSpPr>
        <p:spPr bwMode="auto">
          <a:xfrm>
            <a:off x="827088" y="765175"/>
            <a:ext cx="6858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Распространение педагогического опыта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357298"/>
          <a:ext cx="8618537" cy="420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836"/>
                <a:gridCol w="7940701"/>
              </a:tblGrid>
              <a:tr h="32550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Тема. Уровень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4438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Выступление</a:t>
                      </a: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краевом</a:t>
                      </a:r>
                      <a:r>
                        <a:rPr lang="ru-RU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семинаре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«Создание среды для проявления и развития способностей </a:t>
                      </a:r>
                      <a:b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школьников.»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2959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C0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Межрайонный семинар: «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2C0E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Развивающая система Л.В.Занкова. »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4438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r>
                        <a:rPr lang="ru-RU" sz="1200" b="1" u="sng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семинар учителей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«Портфолио учащихся начальной школы как способ оценки качества </a:t>
                      </a:r>
                      <a:b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образования.»  Представила портфолио своих учащихся.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4438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Городской</a:t>
                      </a:r>
                      <a:r>
                        <a:rPr lang="ru-RU" sz="1200" b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семинар </a:t>
                      </a:r>
                      <a:r>
                        <a:rPr lang="ru-RU" sz="12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открытый урок по теме: «Природные сообщества» 3 класс.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4438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Выступление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методическом совете: «Метод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ассоциаций». Слайд-презентация.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6213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Выступление</a:t>
                      </a: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педагогических советах: «Использование ИКТ на уроках  в начальных классах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b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ФГОС как ориентир для выбора собственного пути формирования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системы знаний, умений, навыков и способов </a:t>
                      </a:r>
                      <a:b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деятельности, развития, воспитания и социализации личности».</a:t>
                      </a:r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62138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«Школьные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конфликты: причины, характеристика, пути выхода.» «Роль межпредметных связей и деятельностного</a:t>
                      </a:r>
                      <a:b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подхода в развитии личности и формировании мировоззрения учащихся». «Концепция духовно-нравственного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воспитания и развития школьников, её роль во втором поколении государственных стандартов общего образования.»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44385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«Технология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педагогической диагностики ожидаемых результатов обучения.»  «Сотрудничество школы, УДО, семьи в </a:t>
                      </a:r>
                      <a:b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процессе духовно-нравственного развития и воспитания школьников.» </a:t>
                      </a:r>
                    </a:p>
                  </a:txBody>
                  <a:tcPr marL="91449" marR="91449" marT="45739" marB="457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 txBox="1">
            <a:spLocks noChangeArrowheads="1"/>
          </p:cNvSpPr>
          <p:nvPr/>
        </p:nvSpPr>
        <p:spPr bwMode="auto">
          <a:xfrm>
            <a:off x="1258888" y="117475"/>
            <a:ext cx="75390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z="2400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8" name="Заголовок 16"/>
          <p:cNvSpPr txBox="1">
            <a:spLocks/>
          </p:cNvSpPr>
          <p:nvPr/>
        </p:nvSpPr>
        <p:spPr bwMode="auto">
          <a:xfrm>
            <a:off x="827088" y="765175"/>
            <a:ext cx="6858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Распространение педагогического опыта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1357298"/>
          <a:ext cx="8618537" cy="4760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836"/>
                <a:gridCol w="7940701"/>
              </a:tblGrid>
              <a:tr h="3168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Тема. Уровень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4320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Выступления</a:t>
                      </a:r>
                      <a:r>
                        <a:rPr lang="ru-RU" sz="120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педагогических советах: «Технология  критического мышления – отправная точка для развития </a:t>
                      </a:r>
                      <a:b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творческого мышления школьников».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28804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«Результаты учебной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деятельности как показатель развития и сформированности УУД».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37581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внеклассной работы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формированию у школьников представлений о родном крае».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43205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r>
                        <a:rPr lang="ru-RU" sz="1200" b="0" u="non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«Формирование регулятивных УУД посредством реализации технологии</a:t>
                      </a:r>
                      <a:r>
                        <a:rPr lang="ru-RU" sz="12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проблемного диалога».</a:t>
                      </a:r>
                      <a:endParaRPr lang="ru-RU" sz="1200" b="0" u="none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1036877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Мои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методические разработки представлены на сайтах «Социальная сеть работников образования»</a:t>
                      </a:r>
                      <a:b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hlinkClick r:id="rId3"/>
                        </a:rPr>
                        <a:t>http://nsportal.ru/krinitsina-lidiya-vasilevna</a:t>
                      </a: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«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Первое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сентября</a:t>
                      </a: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(личный кабинет), Учебно-методический портал</a:t>
                      </a:r>
                      <a:b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(личный кабинет) 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www.uchmet.ru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/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library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/</a:t>
                      </a:r>
                      <a:r>
                        <a:rPr lang="ru-RU" sz="12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material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/242696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/>
                        </a:rPr>
                        <a:t>/</a:t>
                      </a:r>
                      <a:endParaRPr lang="ru-RU" sz="1800" b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2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526133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endParaRPr lang="ru-RU" sz="120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526133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375817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endParaRPr lang="ru-RU" sz="120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  <a:tr h="288047"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9" marR="91449" marT="45739" marB="45739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1258888" y="117475"/>
            <a:ext cx="75390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z="2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8" name="Заголовок 16"/>
          <p:cNvSpPr txBox="1">
            <a:spLocks/>
          </p:cNvSpPr>
          <p:nvPr/>
        </p:nvSpPr>
        <p:spPr bwMode="auto">
          <a:xfrm>
            <a:off x="827088" y="765175"/>
            <a:ext cx="6858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Участие в профессиональных конкурсах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89013" y="1628775"/>
          <a:ext cx="6696075" cy="4334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345"/>
                <a:gridCol w="6006730"/>
              </a:tblGrid>
              <a:tr h="3353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0" marB="4573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Тема. Уровень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0" marB="45730"/>
                </a:tc>
              </a:tr>
              <a:tr h="3353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0" marB="45730"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конкурс профессионального мастерства</a:t>
                      </a:r>
                      <a:b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учителей начальных классов «Метапредметный урок в </a:t>
                      </a:r>
                      <a:b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начальной школе»</a:t>
                      </a:r>
                      <a:b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Урок математики «Положительные и отрицательные числа»</a:t>
                      </a:r>
                      <a:b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место.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0" marB="45730"/>
                </a:tc>
              </a:tr>
              <a:tr h="3353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0" marB="4573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Учебно-методический портал. Конкурс профессионального мастерства учителей начальных классов . Урок математики.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0" marB="45730"/>
                </a:tc>
              </a:tr>
              <a:tr h="37193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0" marB="4573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Школьный конкурс «Смотр кабинетов». 1 место.</a:t>
                      </a:r>
                    </a:p>
                  </a:txBody>
                  <a:tcPr marL="91442" marR="91442" marT="45730" marB="45730"/>
                </a:tc>
              </a:tr>
              <a:tr h="579235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0" marB="45730"/>
                </a:tc>
                <a:tc>
                  <a:txBody>
                    <a:bodyPr/>
                    <a:lstStyle/>
                    <a:p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30" marB="45730"/>
                </a:tc>
              </a:tr>
              <a:tr h="335347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0" marB="45730"/>
                </a:tc>
                <a:tc>
                  <a:txBody>
                    <a:bodyPr/>
                    <a:lstStyle/>
                    <a:p>
                      <a:endParaRPr lang="ru-RU" sz="1600" b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30" marB="45730"/>
                </a:tc>
              </a:tr>
              <a:tr h="579235">
                <a:tc>
                  <a:txBody>
                    <a:bodyPr/>
                    <a:lstStyle/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42" marR="91442" marT="45730" marB="45730"/>
                </a:tc>
                <a:tc>
                  <a:txBody>
                    <a:bodyPr/>
                    <a:lstStyle/>
                    <a:p>
                      <a:endParaRPr lang="ru-RU" sz="1600" b="1" i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42" marR="91442" marT="45730" marB="4573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571604" y="928671"/>
          <a:ext cx="7272338" cy="4616670"/>
        </p:xfrm>
        <a:graphic>
          <a:graphicData uri="http://schemas.openxmlformats.org/drawingml/2006/table">
            <a:tbl>
              <a:tblPr/>
              <a:tblGrid>
                <a:gridCol w="1124201"/>
                <a:gridCol w="5067980"/>
                <a:gridCol w="1080157"/>
              </a:tblGrid>
              <a:tr h="425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Награждения, благодарности</a:t>
                      </a: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5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за подготовку призёра Всероссийского «Молодёжного математического чемпионата».</a:t>
                      </a: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5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за подготовку призёра Всероссийского «Молодёжного чемпионата «Старт».</a:t>
                      </a: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912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МКУ «Управление образования» городского округа ЗАТО город Фокино. За значительный вклад в организацию и совершенствование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Воспитательного процесса, формирование  интеллектуального, культурного и нравственного развития личности и добросовестный плодотворный труд.</a:t>
                      </a: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140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Почётная Грамота Министерство Образования и Науки РФ за значительные успехи в организации и совершенствовании учебного и воспитательного процессов, формирование интеллектуального, культурного и нравственного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развития личности, большой личный вклад в практическую подготовку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учащихся и воспитанников.</a:t>
                      </a: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от 25 апреля 2012 г.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№721/ к-н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684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за подготовку призёра Всероссийского «Молодёжного чемпионата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«Старт»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45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 за 2 место в городском конкурсе «Метапредметный урок в начальной школе.</a:t>
                      </a: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Грамота</a:t>
                      </a: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11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за подготовку призёра Всероссийского «Молодёжного чемпионата «Старт».</a:t>
                      </a: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</a:t>
                      </a:r>
                    </a:p>
                  </a:txBody>
                  <a:tcPr marL="46039" marR="46039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61" name="Rectangle 3"/>
          <p:cNvSpPr txBox="1">
            <a:spLocks noChangeArrowheads="1"/>
          </p:cNvSpPr>
          <p:nvPr/>
        </p:nvSpPr>
        <p:spPr bwMode="auto">
          <a:xfrm>
            <a:off x="0" y="117475"/>
            <a:ext cx="98282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</a:t>
            </a:r>
            <a:endParaRPr lang="ru-RU" sz="240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21562" name="Picture 1" descr="юдщшшш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94986">
            <a:off x="311150" y="1184275"/>
            <a:ext cx="1150938" cy="158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0" y="117475"/>
            <a:ext cx="98282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</a:t>
            </a:r>
            <a:endParaRPr lang="ru-RU" sz="2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4580" name="Прямоугольник 6"/>
          <p:cNvSpPr>
            <a:spLocks noChangeArrowheads="1"/>
          </p:cNvSpPr>
          <p:nvPr/>
        </p:nvSpPr>
        <p:spPr bwMode="auto">
          <a:xfrm>
            <a:off x="273050" y="5516563"/>
            <a:ext cx="84963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Вывод: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Наблюдается стабильный уровень качества знаний учащихся. Неуспевающих по предметам нет. </a:t>
            </a:r>
          </a:p>
        </p:txBody>
      </p:sp>
      <p:pic>
        <p:nvPicPr>
          <p:cNvPr id="24581" name="Рисунок 10" descr="44д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909905">
            <a:off x="6911975" y="1063625"/>
            <a:ext cx="19065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6"/>
          <p:cNvSpPr txBox="1">
            <a:spLocks/>
          </p:cNvSpPr>
          <p:nvPr/>
        </p:nvSpPr>
        <p:spPr bwMode="auto">
          <a:xfrm>
            <a:off x="827088" y="765175"/>
            <a:ext cx="6858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Динамика достижений учащихся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14348" y="1714488"/>
          <a:ext cx="6099946" cy="109018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669962"/>
                <a:gridCol w="1159802"/>
                <a:gridCol w="1635091"/>
                <a:gridCol w="1635091"/>
              </a:tblGrid>
              <a:tr h="3439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Класс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dirty="0"/>
                        <a:t>Средний балл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Качество знаний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Успеваемость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6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4 класс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4,0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65%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100%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6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 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без отметок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без отметок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без отметок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6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2 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4,0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74%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100%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6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/>
                        <a:t>3 класс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4,1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73,9%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/>
                        <a:t>100%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428728" y="1390810"/>
            <a:ext cx="42862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Результаты работы за 2010 – 2014 учебные годы.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714348" y="2786058"/>
            <a:ext cx="6938949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745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745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Уровень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обученности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по основным предметам за 2010-2014 учебные годы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4574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714348" y="3429000"/>
          <a:ext cx="6096000" cy="149701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класс/год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математика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русский язык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/>
                        <a:t>чтение</a:t>
                      </a:r>
                      <a:endParaRPr lang="ru-RU" sz="1200" b="0" dirty="0"/>
                    </a:p>
                  </a:txBody>
                  <a:tcPr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 класс (2010-11г.)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4,3</a:t>
                      </a:r>
                      <a:endParaRPr lang="ru-RU" sz="1200" dirty="0"/>
                    </a:p>
                  </a:txBody>
                  <a:tcPr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класс (2011-12г.)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 отметок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 отметок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без отметок</a:t>
                      </a:r>
                      <a:endParaRPr lang="ru-RU" sz="1200" dirty="0"/>
                    </a:p>
                  </a:txBody>
                  <a:tcPr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 класс (2012-13г.)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4,4</a:t>
                      </a:r>
                      <a:endParaRPr lang="ru-RU" sz="1200" dirty="0"/>
                    </a:p>
                  </a:txBody>
                  <a:tcPr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 класс (2013-14г.)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4,3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0" y="117475"/>
            <a:ext cx="98282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</a:t>
            </a:r>
            <a:endParaRPr lang="ru-RU" sz="2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Заголовок 16"/>
          <p:cNvSpPr txBox="1">
            <a:spLocks/>
          </p:cNvSpPr>
          <p:nvPr/>
        </p:nvSpPr>
        <p:spPr bwMode="auto">
          <a:xfrm>
            <a:off x="827088" y="765175"/>
            <a:ext cx="6858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Участие учащихся в конкурсах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1484313"/>
          <a:ext cx="8605868" cy="4345566"/>
        </p:xfrm>
        <a:graphic>
          <a:graphicData uri="http://schemas.openxmlformats.org/drawingml/2006/table">
            <a:tbl>
              <a:tblPr/>
              <a:tblGrid>
                <a:gridCol w="571158"/>
                <a:gridCol w="3268470"/>
                <a:gridCol w="2383120"/>
                <a:gridCol w="2383120"/>
              </a:tblGrid>
              <a:tr h="3222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2010-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2011г.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Юбилей ФГУП 30 СРЗ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«Алло, мы ищем таланты»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Молодежный предметный чемпионат «Старт»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Математический конкурс-игра «Кенгуру»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Молодежный предметный чемпионат «Старт»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Благодарность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и 3 место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дипломанта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 за 1 место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Дипломы за 2 и 3 место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0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2012г.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«Поселок у моря»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детского творчества «Лучик»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Молодежный чемпионат «Старт»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Выставка декоративно-прикладного творчества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«Радуга талантов»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место в конкурсе хоров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дипломантов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диплома, 4 грамоты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2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2012-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2013г.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«Минута славы»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Игра-конкурс «Русский медвежонок»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Фестиваль детского творчества «Лучик»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Интеллектуальная игра 1-2 классов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Конкурс «Радуга талантов»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Краевой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место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ученика в десятке лучших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победителя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Победитель по русскому  языку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победителя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9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Минута славы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«Творчество умников и умниц»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творческих работ «Новогодняя поделка»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детского рисунка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декоративно-прикладного искусства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«Елки-палки»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Международный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Всероссийский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диплома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диплома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диплома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91" name="Рисунок 5" descr="1191269027_c4112.jpg"/>
          <p:cNvPicPr>
            <a:picLocks noChangeAspect="1" noChangeArrowheads="1"/>
          </p:cNvPicPr>
          <p:nvPr/>
        </p:nvPicPr>
        <p:blipFill>
          <a:blip r:embed="rId3"/>
          <a:srcRect b="11003"/>
          <a:stretch>
            <a:fillRect/>
          </a:stretch>
        </p:blipFill>
        <p:spPr bwMode="auto">
          <a:xfrm>
            <a:off x="0" y="0"/>
            <a:ext cx="111918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571472" y="5500702"/>
            <a:ext cx="7504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 txBox="1">
            <a:spLocks noChangeArrowheads="1"/>
          </p:cNvSpPr>
          <p:nvPr/>
        </p:nvSpPr>
        <p:spPr bwMode="auto">
          <a:xfrm>
            <a:off x="0" y="117475"/>
            <a:ext cx="98282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Результаты педагогической деятельности</a:t>
            </a:r>
            <a:endParaRPr lang="ru-RU" sz="2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4" name="Заголовок 16"/>
          <p:cNvSpPr txBox="1">
            <a:spLocks/>
          </p:cNvSpPr>
          <p:nvPr/>
        </p:nvSpPr>
        <p:spPr bwMode="auto">
          <a:xfrm>
            <a:off x="827088" y="765175"/>
            <a:ext cx="68580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Участие учащихся в конкурсах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850" y="1484313"/>
          <a:ext cx="8605868" cy="2882526"/>
        </p:xfrm>
        <a:graphic>
          <a:graphicData uri="http://schemas.openxmlformats.org/drawingml/2006/table">
            <a:tbl>
              <a:tblPr/>
              <a:tblGrid>
                <a:gridCol w="571158"/>
                <a:gridCol w="3268470"/>
                <a:gridCol w="2383120"/>
                <a:gridCol w="2383120"/>
              </a:tblGrid>
              <a:tr h="32220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9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2014г.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defRPr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40000"/>
                        <a:buFont typeface="Wingdings" panose="05000000000000000000" pitchFamily="2" charset="2"/>
                        <a:defRPr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Детский творческий конкурс поделок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Выставка декоративно-прикладного творчества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Выставка декоративно-прикладного творчества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«Радуга талантов»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Фестиваль детского творчества «Лучик»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детского творчества «Техасские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звездочки»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«Прелюдия»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декоративно-прикладного творчества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«Будьте уверены, друзья, с огнем шутить нельзя.»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Конкурс рисунков «Огонь-это не игрушка.»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Выставка декоративно-прикладного творчества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«Радуга талантов»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Международный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Краевой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Краевой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Зональный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Муниципальный 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Краевой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Краевой 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грамот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Диплом 1 степени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дипломанта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место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место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грамоты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грамоты, ценные подарки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диплома 1 степени</a:t>
                      </a:r>
                      <a:b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Грамоты</a:t>
                      </a:r>
                    </a:p>
                  </a:txBody>
                  <a:tcPr marL="41805" marR="418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91" name="Рисунок 5" descr="1191269027_c4112.jpg"/>
          <p:cNvPicPr>
            <a:picLocks noChangeAspect="1" noChangeArrowheads="1"/>
          </p:cNvPicPr>
          <p:nvPr/>
        </p:nvPicPr>
        <p:blipFill>
          <a:blip r:embed="rId3"/>
          <a:srcRect b="11003"/>
          <a:stretch>
            <a:fillRect/>
          </a:stretch>
        </p:blipFill>
        <p:spPr bwMode="auto">
          <a:xfrm>
            <a:off x="0" y="0"/>
            <a:ext cx="111918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2"/>
          <p:cNvSpPr>
            <a:spLocks noChangeArrowheads="1"/>
          </p:cNvSpPr>
          <p:nvPr/>
        </p:nvSpPr>
        <p:spPr bwMode="auto">
          <a:xfrm>
            <a:off x="571472" y="5500702"/>
            <a:ext cx="75041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4500570"/>
            <a:ext cx="75535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400" b="1" dirty="0" smtClean="0"/>
          </a:p>
          <a:p>
            <a:r>
              <a:rPr lang="ru-RU" sz="1400" b="1" dirty="0" smtClean="0"/>
              <a:t>Выводы: ученики с большим интересом занимаются на внеклассных занятиях по</a:t>
            </a:r>
            <a:br>
              <a:rPr lang="ru-RU" sz="1400" b="1" dirty="0" smtClean="0"/>
            </a:br>
            <a:r>
              <a:rPr lang="ru-RU" sz="1400" b="1" dirty="0" smtClean="0"/>
              <a:t>предметам и полученные на конкурсах результаты показывают стабильный рост</a:t>
            </a:r>
            <a:br>
              <a:rPr lang="ru-RU" sz="1400" b="1" dirty="0" smtClean="0"/>
            </a:br>
            <a:r>
              <a:rPr lang="ru-RU" sz="1400" b="1" dirty="0" smtClean="0"/>
              <a:t>познавательной активности.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1042988" y="117475"/>
            <a:ext cx="6265862" cy="503238"/>
          </a:xfrm>
        </p:spPr>
        <p:txBody>
          <a:bodyPr/>
          <a:lstStyle/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92275" y="781050"/>
            <a:ext cx="5832475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Духовно-нравственное развитие – важнейший компонент социального заказа для образования </a:t>
            </a:r>
          </a:p>
        </p:txBody>
      </p:sp>
      <p:sp>
        <p:nvSpPr>
          <p:cNvPr id="28677" name="Прямоугольник 2"/>
          <p:cNvSpPr>
            <a:spLocks noChangeArrowheads="1"/>
          </p:cNvSpPr>
          <p:nvPr/>
        </p:nvSpPr>
        <p:spPr bwMode="auto">
          <a:xfrm>
            <a:off x="280988" y="1704975"/>
            <a:ext cx="81375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dirty="0">
                <a:latin typeface="Times New Roman" pitchFamily="18" charset="0"/>
                <a:cs typeface="Times New Roman" pitchFamily="18" charset="0"/>
              </a:rPr>
              <a:t>Цель — воспитание, социально-педагогическая поддержка становления и развития высоконравственного, ответственного, инициативного и компетентного гражданина России.</a:t>
            </a:r>
          </a:p>
        </p:txBody>
      </p:sp>
      <p:pic>
        <p:nvPicPr>
          <p:cNvPr id="2867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0988" y="2700338"/>
            <a:ext cx="2044700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Прямоугольник 3"/>
          <p:cNvSpPr>
            <a:spLocks noChangeArrowheads="1"/>
          </p:cNvSpPr>
          <p:nvPr/>
        </p:nvSpPr>
        <p:spPr bwMode="auto">
          <a:xfrm>
            <a:off x="214313" y="4165600"/>
            <a:ext cx="2773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400" b="1">
                <a:latin typeface="Times New Roman" pitchFamily="18" charset="0"/>
                <a:cs typeface="Times New Roman" pitchFamily="18" charset="0"/>
              </a:rPr>
              <a:t>Встречи с ветеранами</a:t>
            </a:r>
          </a:p>
          <a:p>
            <a:pPr eaLnBrk="1" hangingPunct="1"/>
            <a:r>
              <a:rPr lang="ru-RU" sz="1400" b="1">
                <a:latin typeface="Times New Roman" pitchFamily="18" charset="0"/>
                <a:cs typeface="Times New Roman" pitchFamily="18" charset="0"/>
              </a:rPr>
              <a:t>Великой Отечественной войны</a:t>
            </a:r>
          </a:p>
        </p:txBody>
      </p:sp>
      <p:sp>
        <p:nvSpPr>
          <p:cNvPr id="28682" name="Прямоугольник 4"/>
          <p:cNvSpPr>
            <a:spLocks noChangeArrowheads="1"/>
          </p:cNvSpPr>
          <p:nvPr/>
        </p:nvSpPr>
        <p:spPr bwMode="auto">
          <a:xfrm>
            <a:off x="3732213" y="5449888"/>
            <a:ext cx="5413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1600" b="1">
                <a:latin typeface="Monotype Corsiva" pitchFamily="66" charset="0"/>
                <a:cs typeface="Times New Roman" pitchFamily="18" charset="0"/>
              </a:rPr>
              <a:t>«Чем больше я люблю Отечество, тем более стремлюсь  обогатить </a:t>
            </a:r>
          </a:p>
          <a:p>
            <a:pPr algn="r" eaLnBrk="1" hangingPunct="1"/>
            <a:r>
              <a:rPr lang="ru-RU" sz="1600" b="1">
                <a:latin typeface="Monotype Corsiva" pitchFamily="66" charset="0"/>
                <a:cs typeface="Times New Roman" pitchFamily="18" charset="0"/>
              </a:rPr>
              <a:t>мою страну сокровищами, извлеченными не из его недр» </a:t>
            </a:r>
          </a:p>
          <a:p>
            <a:pPr algn="r" eaLnBrk="1" hangingPunct="1"/>
            <a:r>
              <a:rPr lang="ru-RU" sz="1600" b="1">
                <a:latin typeface="Monotype Corsiva" pitchFamily="66" charset="0"/>
                <a:cs typeface="Times New Roman" pitchFamily="18" charset="0"/>
              </a:rPr>
              <a:t>Вольтер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001923"/>
            <a:ext cx="2202196" cy="17904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713242"/>
            <a:ext cx="2520280" cy="207917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652629"/>
            <a:ext cx="1988552" cy="1491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AutoShape 52"/>
          <p:cNvSpPr>
            <a:spLocks noChangeArrowheads="1"/>
          </p:cNvSpPr>
          <p:nvPr/>
        </p:nvSpPr>
        <p:spPr bwMode="gray">
          <a:xfrm>
            <a:off x="1577975" y="1008063"/>
            <a:ext cx="3467100" cy="3524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tint val="2117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12700" algn="ctr">
            <a:solidFill>
              <a:schemeClr val="bg1"/>
            </a:solidFill>
            <a:round/>
            <a:headEnd/>
            <a:tailEnd/>
          </a:ln>
          <a:effectLst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/>
          <a:p>
            <a:pPr indent="396000" eaLnBrk="1" hangingPunct="1"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Общие сведения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883957" y="820677"/>
            <a:ext cx="685800" cy="685800"/>
            <a:chOff x="1302" y="1824"/>
            <a:chExt cx="432" cy="43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grpSpPr>
        <p:sp>
          <p:nvSpPr>
            <p:cNvPr id="57" name="AutoShape 48"/>
            <p:cNvSpPr>
              <a:spLocks noChangeArrowheads="1"/>
            </p:cNvSpPr>
            <p:nvPr/>
          </p:nvSpPr>
          <p:spPr bwMode="gray">
            <a:xfrm>
              <a:off x="1302" y="1824"/>
              <a:ext cx="432" cy="432"/>
            </a:xfrm>
            <a:prstGeom prst="diamond">
              <a:avLst/>
            </a:prstGeom>
            <a:solidFill>
              <a:schemeClr val="accent5">
                <a:lumMod val="9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124" name="Group 51"/>
          <p:cNvGrpSpPr>
            <a:grpSpLocks/>
          </p:cNvGrpSpPr>
          <p:nvPr/>
        </p:nvGrpSpPr>
        <p:grpSpPr bwMode="auto">
          <a:xfrm>
            <a:off x="1550988" y="1603375"/>
            <a:ext cx="5156200" cy="609600"/>
            <a:chOff x="1640" y="1586"/>
            <a:chExt cx="3461" cy="406"/>
          </a:xfrm>
        </p:grpSpPr>
        <p:sp>
          <p:nvSpPr>
            <p:cNvPr id="61" name="AutoShape 52"/>
            <p:cNvSpPr>
              <a:spLocks noChangeArrowheads="1"/>
            </p:cNvSpPr>
            <p:nvPr/>
          </p:nvSpPr>
          <p:spPr bwMode="gray">
            <a:xfrm>
              <a:off x="1640" y="1586"/>
              <a:ext cx="3461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>
                    <a:gamma/>
                    <a:tint val="21176"/>
                    <a:invGamma/>
                  </a:schemeClr>
                </a:gs>
                <a:gs pos="100000">
                  <a:schemeClr val="accent1">
                    <a:lumMod val="90000"/>
                  </a:schemeClr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indent="396000" eaLnBrk="1" hangingPunct="1"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Педагогическая деятельность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63" name="Text Box 54"/>
            <p:cNvSpPr txBox="1">
              <a:spLocks noChangeArrowheads="1"/>
            </p:cNvSpPr>
            <p:nvPr/>
          </p:nvSpPr>
          <p:spPr bwMode="gray">
            <a:xfrm>
              <a:off x="1935" y="1644"/>
              <a:ext cx="3157" cy="34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defRPr/>
              </a:pP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</p:grpSp>
      <p:grpSp>
        <p:nvGrpSpPr>
          <p:cNvPr id="5125" name="Group 56"/>
          <p:cNvGrpSpPr>
            <a:grpSpLocks/>
          </p:cNvGrpSpPr>
          <p:nvPr/>
        </p:nvGrpSpPr>
        <p:grpSpPr bwMode="auto">
          <a:xfrm>
            <a:off x="884238" y="2241550"/>
            <a:ext cx="6369050" cy="685800"/>
            <a:chOff x="1296" y="1824"/>
            <a:chExt cx="4012" cy="432"/>
          </a:xfrm>
        </p:grpSpPr>
        <p:sp>
          <p:nvSpPr>
            <p:cNvPr id="66" name="AutoShape 57"/>
            <p:cNvSpPr>
              <a:spLocks noChangeArrowheads="1"/>
            </p:cNvSpPr>
            <p:nvPr/>
          </p:nvSpPr>
          <p:spPr bwMode="gray">
            <a:xfrm>
              <a:off x="1644" y="1891"/>
              <a:ext cx="3664" cy="2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indent="396000" eaLnBrk="1" hangingPunct="1"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Результаты педагогической деятельности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67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43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5126" name="Group 61"/>
          <p:cNvGrpSpPr>
            <a:grpSpLocks/>
          </p:cNvGrpSpPr>
          <p:nvPr/>
        </p:nvGrpSpPr>
        <p:grpSpPr bwMode="auto">
          <a:xfrm>
            <a:off x="958850" y="3597275"/>
            <a:ext cx="6967538" cy="685800"/>
            <a:chOff x="1296" y="1824"/>
            <a:chExt cx="4389" cy="432"/>
          </a:xfrm>
        </p:grpSpPr>
        <p:sp>
          <p:nvSpPr>
            <p:cNvPr id="71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4149" cy="2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3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indent="396000" eaLnBrk="1" hangingPunct="1"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Оценка профессиональной деятельности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72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>
                <a:lumMod val="75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40" name="Text Box 65"/>
            <p:cNvSpPr txBox="1">
              <a:spLocks noChangeArrowheads="1"/>
            </p:cNvSpPr>
            <p:nvPr/>
          </p:nvSpPr>
          <p:spPr bwMode="gray">
            <a:xfrm>
              <a:off x="1392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5127" name="Group 61"/>
          <p:cNvGrpSpPr>
            <a:grpSpLocks/>
          </p:cNvGrpSpPr>
          <p:nvPr/>
        </p:nvGrpSpPr>
        <p:grpSpPr bwMode="auto">
          <a:xfrm>
            <a:off x="1011238" y="4303713"/>
            <a:ext cx="7666037" cy="685800"/>
            <a:chOff x="1296" y="1824"/>
            <a:chExt cx="4693" cy="432"/>
          </a:xfrm>
        </p:grpSpPr>
        <p:sp>
          <p:nvSpPr>
            <p:cNvPr id="76" name="AutoShape 62"/>
            <p:cNvSpPr>
              <a:spLocks noChangeArrowheads="1"/>
            </p:cNvSpPr>
            <p:nvPr/>
          </p:nvSpPr>
          <p:spPr bwMode="gray">
            <a:xfrm>
              <a:off x="1536" y="1899"/>
              <a:ext cx="4453" cy="27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indent="396000" eaLnBrk="1" hangingPunct="1"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Учебно-материальная база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77" name="AutoShape 6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5">
                <a:lumMod val="5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7" name="Text Box 65"/>
            <p:cNvSpPr txBox="1">
              <a:spLocks noChangeArrowheads="1"/>
            </p:cNvSpPr>
            <p:nvPr/>
          </p:nvSpPr>
          <p:spPr bwMode="gray">
            <a:xfrm>
              <a:off x="1395" y="1886"/>
              <a:ext cx="218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</a:rPr>
                <a:t>6</a:t>
              </a:r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>
            <a:off x="892175" y="1496176"/>
            <a:ext cx="685800" cy="685800"/>
            <a:chOff x="1302" y="1824"/>
            <a:chExt cx="432" cy="432"/>
          </a:xfr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</p:grpSpPr>
        <p:sp>
          <p:nvSpPr>
            <p:cNvPr id="91" name="AutoShape 48"/>
            <p:cNvSpPr>
              <a:spLocks noChangeArrowheads="1"/>
            </p:cNvSpPr>
            <p:nvPr/>
          </p:nvSpPr>
          <p:spPr bwMode="gray">
            <a:xfrm>
              <a:off x="1302" y="1824"/>
              <a:ext cx="432" cy="432"/>
            </a:xfrm>
            <a:prstGeom prst="diamond">
              <a:avLst/>
            </a:prstGeom>
            <a:solidFill>
              <a:schemeClr val="accent1">
                <a:lumMod val="90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ru-RU" sz="2400" dirty="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  <a:endParaRPr lang="en-US" sz="24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512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 smtClean="0"/>
          </a:p>
        </p:txBody>
      </p:sp>
      <p:sp>
        <p:nvSpPr>
          <p:cNvPr id="5130" name="Rectangle 2"/>
          <p:cNvSpPr txBox="1">
            <a:spLocks noChangeArrowheads="1"/>
          </p:cNvSpPr>
          <p:nvPr/>
        </p:nvSpPr>
        <p:spPr bwMode="auto">
          <a:xfrm>
            <a:off x="523875" y="4700588"/>
            <a:ext cx="8153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Данное «ПОРТФОЛИО» рассказывает о педагогической деятельности учителя начальных классов за с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2010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учебные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годы и  предназначено для того, чтобы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систематизировать опыт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накопленный за этот период, сделать 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объективную оценку профессионального уровня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, а также определить 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направления дальнейшего  развития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131" name="Group 56"/>
          <p:cNvGrpSpPr>
            <a:grpSpLocks/>
          </p:cNvGrpSpPr>
          <p:nvPr/>
        </p:nvGrpSpPr>
        <p:grpSpPr bwMode="auto">
          <a:xfrm>
            <a:off x="927100" y="2903538"/>
            <a:ext cx="6597650" cy="685800"/>
            <a:chOff x="1296" y="1824"/>
            <a:chExt cx="4012" cy="432"/>
          </a:xfrm>
        </p:grpSpPr>
        <p:sp>
          <p:nvSpPr>
            <p:cNvPr id="27" name="AutoShape 57"/>
            <p:cNvSpPr>
              <a:spLocks noChangeArrowheads="1"/>
            </p:cNvSpPr>
            <p:nvPr/>
          </p:nvSpPr>
          <p:spPr bwMode="gray">
            <a:xfrm>
              <a:off x="1644" y="1891"/>
              <a:ext cx="3664" cy="283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accent5">
                    <a:lumMod val="75000"/>
                  </a:schemeClr>
                </a:gs>
              </a:gsLst>
              <a:lin ang="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indent="396000" eaLnBrk="1" hangingPunct="1"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ramond" pitchFamily="18" charset="0"/>
                </a:rPr>
                <a:t>Внеурочная деятельность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endParaRPr>
            </a:p>
          </p:txBody>
        </p:sp>
        <p:sp>
          <p:nvSpPr>
            <p:cNvPr id="28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5">
                <a:lumMod val="75000"/>
              </a:schemeClr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defRPr/>
              </a:pPr>
              <a:endParaRPr lang="ru-RU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34" name="Text Box 60"/>
            <p:cNvSpPr txBox="1">
              <a:spLocks noChangeArrowheads="1"/>
            </p:cNvSpPr>
            <p:nvPr/>
          </p:nvSpPr>
          <p:spPr bwMode="gray">
            <a:xfrm>
              <a:off x="1396" y="1886"/>
              <a:ext cx="217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>
                  <a:solidFill>
                    <a:srgbClr val="FFFFFF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Прямоугольник 8"/>
          <p:cNvSpPr>
            <a:spLocks noChangeArrowheads="1"/>
          </p:cNvSpPr>
          <p:nvPr/>
        </p:nvSpPr>
        <p:spPr bwMode="auto">
          <a:xfrm>
            <a:off x="226679" y="2604212"/>
            <a:ext cx="180032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Праздники. </a:t>
            </a:r>
          </a:p>
          <a:p>
            <a:pPr eaLnBrk="1" hangingPunct="1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Конкурсы.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Творчество.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2592388"/>
            <a:ext cx="19478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Прямоугольник 8"/>
          <p:cNvSpPr>
            <a:spLocks noChangeArrowheads="1"/>
          </p:cNvSpPr>
          <p:nvPr/>
        </p:nvSpPr>
        <p:spPr bwMode="auto">
          <a:xfrm>
            <a:off x="5744220" y="4176713"/>
            <a:ext cx="25019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Проектная</a:t>
            </a:r>
          </a:p>
          <a:p>
            <a:pPr algn="ctr" eaLnBrk="1" hangingPunct="1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деятельность.</a:t>
            </a:r>
          </a:p>
        </p:txBody>
      </p:sp>
      <p:sp>
        <p:nvSpPr>
          <p:cNvPr id="29711" name="Заголовок 1"/>
          <p:cNvSpPr txBox="1">
            <a:spLocks/>
          </p:cNvSpPr>
          <p:nvPr/>
        </p:nvSpPr>
        <p:spPr bwMode="auto">
          <a:xfrm>
            <a:off x="1042988" y="117475"/>
            <a:ext cx="6265862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/>
            <a:r>
              <a:rPr lang="ru-RU" sz="2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</p:txBody>
      </p:sp>
      <p:sp>
        <p:nvSpPr>
          <p:cNvPr id="29713" name="Прямоугольник 1"/>
          <p:cNvSpPr>
            <a:spLocks noChangeArrowheads="1"/>
          </p:cNvSpPr>
          <p:nvPr/>
        </p:nvSpPr>
        <p:spPr bwMode="auto">
          <a:xfrm>
            <a:off x="4264025" y="5362575"/>
            <a:ext cx="4724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b="1">
                <a:latin typeface="Monotype Corsiva" pitchFamily="66" charset="0"/>
                <a:cs typeface="Times New Roman" pitchFamily="18" charset="0"/>
              </a:rPr>
              <a:t>«Учитель работает над самой ответственной задачей – он формирует человека»</a:t>
            </a:r>
          </a:p>
          <a:p>
            <a:pPr algn="r"/>
            <a:r>
              <a:rPr lang="ru-RU" b="1">
                <a:latin typeface="Monotype Corsiva" pitchFamily="66" charset="0"/>
                <a:cs typeface="Times New Roman" pitchFamily="18" charset="0"/>
              </a:rPr>
              <a:t>Михаил Калинин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27598"/>
            <a:ext cx="1763923" cy="132294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232" y="4138797"/>
            <a:ext cx="1169777" cy="133903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677" y="2604212"/>
            <a:ext cx="1761348" cy="13239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51" y="885826"/>
            <a:ext cx="2215387" cy="166331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775" y="2592388"/>
            <a:ext cx="1795289" cy="13479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864694"/>
            <a:ext cx="2228259" cy="167119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973" y="899313"/>
            <a:ext cx="2093881" cy="157392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976727"/>
            <a:ext cx="2131483" cy="15986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68" y="3416914"/>
            <a:ext cx="1618819" cy="215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8175" y="731838"/>
            <a:ext cx="4967288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Список наглядных пособий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0724" name="Прямоугольник 2"/>
          <p:cNvSpPr>
            <a:spLocks noChangeArrowheads="1"/>
          </p:cNvSpPr>
          <p:nvPr/>
        </p:nvSpPr>
        <p:spPr bwMode="auto">
          <a:xfrm>
            <a:off x="301625" y="1104900"/>
            <a:ext cx="86423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Тематические схемы-таблицы по русскому языку , плакаты по русскому языку ,раздаточный материал по русскому языку</a:t>
            </a:r>
          </a:p>
          <a:p>
            <a:pPr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Иллюстрированные плакаты по внеклассному чтению</a:t>
            </a:r>
          </a:p>
          <a:p>
            <a:pPr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Раздаточный материал по математике,  дидактические игры по математике, плакаты по математике </a:t>
            </a:r>
          </a:p>
          <a:p>
            <a:pPr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Перфокарты по ознакомлению с окружающим миром</a:t>
            </a:r>
          </a:p>
          <a:p>
            <a:pPr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Папки с подборкой иллюстративного и раздаточного материала по различным темам </a:t>
            </a:r>
          </a:p>
          <a:p>
            <a:pPr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Иллюстрированные плакаты по изобразительному искусству </a:t>
            </a:r>
          </a:p>
          <a:p>
            <a:pPr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Трафареты и шаблоны по трудовому обучению</a:t>
            </a:r>
          </a:p>
          <a:p>
            <a:pPr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Прочие пособия по предметам начальной школы</a:t>
            </a:r>
          </a:p>
          <a:p>
            <a:pPr>
              <a:buFontTx/>
              <a:buChar char="•"/>
            </a:pPr>
            <a:r>
              <a:rPr lang="ru-RU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Гербарии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5513" y="2830513"/>
            <a:ext cx="29622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Технические средства обучения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0726" name="Rectangle 1"/>
          <p:cNvSpPr>
            <a:spLocks noChangeArrowheads="1"/>
          </p:cNvSpPr>
          <p:nvPr/>
        </p:nvSpPr>
        <p:spPr bwMode="auto">
          <a:xfrm>
            <a:off x="301625" y="3201988"/>
            <a:ext cx="7572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hangingPunct="1">
              <a:buFontTx/>
              <a:buChar char="•"/>
              <a:tabLst>
                <a:tab pos="457200" algn="l"/>
                <a:tab pos="658813" algn="l"/>
              </a:tabLst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Компьютер, проектор, интерактивная доска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509963"/>
            <a:ext cx="8763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Цифровые образовательные ресурсы</a:t>
            </a:r>
          </a:p>
          <a:p>
            <a:pPr algn="ctr" eaLnBrk="1" hangingPunct="1">
              <a:defRPr/>
            </a:pP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1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учебные </a:t>
            </a:r>
            <a:r>
              <a:rPr lang="ru-RU" sz="1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пособия, предметные обучающие системы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Считаем со Смешариками»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Компьютерная обучающая игра по математике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«Букварик - Смешарик» 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обучающая игра по обучению грамоте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«Лунтик. Русский язык для малышей».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обучающая игра по русскому языку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«Живая природа».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обучающая игра по развития речи и ознакомлению с окружающим миром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Страна знаний».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обучающая игра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Весёлая каллиграфия» 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Обучающая программа.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Звукозаписи музыкальных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Медиатека по всем темам школьного курса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28" name="Rectangle 3"/>
          <p:cNvSpPr>
            <a:spLocks noGrp="1" noChangeArrowheads="1"/>
          </p:cNvSpPr>
          <p:nvPr>
            <p:ph type="title"/>
          </p:nvPr>
        </p:nvSpPr>
        <p:spPr>
          <a:xfrm>
            <a:off x="1258888" y="117475"/>
            <a:ext cx="7539037" cy="5032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УЧЕБНО-МАТЕРИАЛЬНАЯ БАЗА</a:t>
            </a: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Прямоугольник 1"/>
          <p:cNvSpPr>
            <a:spLocks noChangeArrowheads="1"/>
          </p:cNvSpPr>
          <p:nvPr/>
        </p:nvSpPr>
        <p:spPr bwMode="auto">
          <a:xfrm>
            <a:off x="684213" y="2236788"/>
            <a:ext cx="7632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http://pizza-cafe.com.ua/inside/shabloni/uchebniki-3-klass-shkola-rossii-kupit.html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Прямоугольник 2"/>
          <p:cNvSpPr>
            <a:spLocks noChangeArrowheads="1"/>
          </p:cNvSpPr>
          <p:nvPr/>
        </p:nvSpPr>
        <p:spPr bwMode="auto">
          <a:xfrm>
            <a:off x="660400" y="2760663"/>
            <a:ext cx="77993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http://900igr.net/kartinki/pedagogika/UMK-SHkola-Rossii-uchebniki/011-Russkij-jazyk.html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Прямоугольник 2"/>
          <p:cNvSpPr>
            <a:spLocks noChangeArrowheads="1"/>
          </p:cNvSpPr>
          <p:nvPr/>
        </p:nvSpPr>
        <p:spPr bwMode="auto">
          <a:xfrm>
            <a:off x="684213" y="3286125"/>
            <a:ext cx="7488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http://lavrushka.com/commercial/shabloni/rabochie-programmi-nachalnaya-shkola-2-klass-umk-shkola-rossii-fgos-skachat.html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8" name="Прямоугольник 2"/>
          <p:cNvSpPr>
            <a:spLocks noChangeArrowheads="1"/>
          </p:cNvSpPr>
          <p:nvPr/>
        </p:nvSpPr>
        <p:spPr bwMode="auto">
          <a:xfrm>
            <a:off x="684213" y="1428750"/>
            <a:ext cx="76327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latin typeface="Times New Roman" pitchFamily="18" charset="0"/>
                <a:cs typeface="Times New Roman" pitchFamily="18" charset="0"/>
              </a:rPr>
              <a:t>http://ohranaodessa.com.ua/inside/literatura/rabochie-tetradi-po-matematike-1-klass-umk-shkola-rossii.html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9" name="Прямоугольник 2"/>
          <p:cNvSpPr>
            <a:spLocks noChangeArrowheads="1"/>
          </p:cNvSpPr>
          <p:nvPr/>
        </p:nvSpPr>
        <p:spPr bwMode="auto">
          <a:xfrm>
            <a:off x="2792413" y="836613"/>
            <a:ext cx="26177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Используемые ресурсы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715008" y="3286124"/>
            <a:ext cx="2222500" cy="1908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214438" y="3276600"/>
            <a:ext cx="2195512" cy="191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7172" name="AutoShape 7"/>
          <p:cNvSpPr>
            <a:spLocks noChangeAspect="1" noChangeArrowheads="1" noTextEdit="1"/>
          </p:cNvSpPr>
          <p:nvPr/>
        </p:nvSpPr>
        <p:spPr bwMode="gray">
          <a:xfrm>
            <a:off x="3222625" y="31765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Freeform 8"/>
          <p:cNvSpPr>
            <a:spLocks/>
          </p:cNvSpPr>
          <p:nvPr/>
        </p:nvSpPr>
        <p:spPr bwMode="gray">
          <a:xfrm>
            <a:off x="3643313" y="31797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7174" name="AutoShape 9"/>
          <p:cNvSpPr>
            <a:spLocks noChangeAspect="1" noChangeArrowheads="1" noTextEdit="1"/>
          </p:cNvSpPr>
          <p:nvPr/>
        </p:nvSpPr>
        <p:spPr bwMode="gray">
          <a:xfrm flipH="1">
            <a:off x="5857875" y="32146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0" name="Freeform 10"/>
          <p:cNvSpPr>
            <a:spLocks/>
          </p:cNvSpPr>
          <p:nvPr/>
        </p:nvSpPr>
        <p:spPr bwMode="gray">
          <a:xfrm flipH="1">
            <a:off x="4643438" y="3187700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7176" name="Group 11"/>
          <p:cNvGrpSpPr>
            <a:grpSpLocks/>
          </p:cNvGrpSpPr>
          <p:nvPr/>
        </p:nvGrpSpPr>
        <p:grpSpPr bwMode="auto">
          <a:xfrm>
            <a:off x="785813" y="1285875"/>
            <a:ext cx="7786687" cy="1868488"/>
            <a:chOff x="1997" y="1314"/>
            <a:chExt cx="1889" cy="1009"/>
          </a:xfrm>
        </p:grpSpPr>
        <p:grpSp>
          <p:nvGrpSpPr>
            <p:cNvPr id="7183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85938" y="1474788"/>
            <a:ext cx="600075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Владивостокское педагогическое училище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Уссурийский  Государственный  Педагогический  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институт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8713" y="3300413"/>
            <a:ext cx="2359025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по специальности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«учитель начальных классов»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500694" y="3643314"/>
            <a:ext cx="2428875" cy="954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стаж работы- 30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лет</a:t>
            </a:r>
          </a:p>
        </p:txBody>
      </p:sp>
      <p:sp>
        <p:nvSpPr>
          <p:cNvPr id="71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dirty="0" smtClean="0"/>
          </a:p>
        </p:txBody>
      </p:sp>
      <p:sp>
        <p:nvSpPr>
          <p:cNvPr id="27" name="Freeform 10"/>
          <p:cNvSpPr>
            <a:spLocks/>
          </p:cNvSpPr>
          <p:nvPr/>
        </p:nvSpPr>
        <p:spPr bwMode="gray">
          <a:xfrm rot="2432082" flipH="1">
            <a:off x="3932238" y="3435350"/>
            <a:ext cx="1462087" cy="20701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2411413" y="5399088"/>
            <a:ext cx="4681537" cy="727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Высшая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квалификационная категория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5715008" y="2714620"/>
            <a:ext cx="2560638" cy="19081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ru-RU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algn="ctr"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ГОАУ  ДПО  ПКИППКРО</a:t>
            </a:r>
            <a:b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г. Владивосток 2012 г.</a:t>
            </a:r>
            <a:b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ИКТ-компетентность учи-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теля  начальной школы в</a:t>
            </a:r>
            <a:b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условиях перехода на ФГОС</a:t>
            </a:r>
            <a:b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нового поколения.</a:t>
            </a:r>
            <a:b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071538" y="2714620"/>
            <a:ext cx="2506662" cy="191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dirty="0">
              <a:latin typeface="Verdana" pitchFamily="34" charset="0"/>
            </a:endParaRPr>
          </a:p>
        </p:txBody>
      </p:sp>
      <p:sp>
        <p:nvSpPr>
          <p:cNvPr id="9220" name="AutoShape 7"/>
          <p:cNvSpPr>
            <a:spLocks noChangeAspect="1" noChangeArrowheads="1" noTextEdit="1"/>
          </p:cNvSpPr>
          <p:nvPr/>
        </p:nvSpPr>
        <p:spPr bwMode="gray">
          <a:xfrm>
            <a:off x="3222625" y="317658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8" name="Freeform 8"/>
          <p:cNvSpPr>
            <a:spLocks/>
          </p:cNvSpPr>
          <p:nvPr/>
        </p:nvSpPr>
        <p:spPr bwMode="gray">
          <a:xfrm>
            <a:off x="3600450" y="2641600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9222" name="AutoShape 9"/>
          <p:cNvSpPr>
            <a:spLocks noChangeAspect="1" noChangeArrowheads="1" noTextEdit="1"/>
          </p:cNvSpPr>
          <p:nvPr/>
        </p:nvSpPr>
        <p:spPr bwMode="gray">
          <a:xfrm flipH="1">
            <a:off x="6000760" y="3143248"/>
            <a:ext cx="909638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0" name="Freeform 10"/>
          <p:cNvSpPr>
            <a:spLocks/>
          </p:cNvSpPr>
          <p:nvPr/>
        </p:nvSpPr>
        <p:spPr bwMode="gray">
          <a:xfrm flipH="1">
            <a:off x="4764088" y="2730500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 dirty="0">
              <a:latin typeface="Arial" panose="020B0604020202020204" pitchFamily="34" charset="0"/>
            </a:endParaRPr>
          </a:p>
        </p:txBody>
      </p:sp>
      <p:grpSp>
        <p:nvGrpSpPr>
          <p:cNvPr id="9224" name="Group 11"/>
          <p:cNvGrpSpPr>
            <a:grpSpLocks/>
          </p:cNvGrpSpPr>
          <p:nvPr/>
        </p:nvGrpSpPr>
        <p:grpSpPr bwMode="auto">
          <a:xfrm>
            <a:off x="652463" y="814388"/>
            <a:ext cx="7786687" cy="1868487"/>
            <a:chOff x="1997" y="1314"/>
            <a:chExt cx="1889" cy="1009"/>
          </a:xfrm>
        </p:grpSpPr>
        <p:grpSp>
          <p:nvGrpSpPr>
            <p:cNvPr id="9230" name="Group 12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7" name="Oval 13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8" name="Oval 14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ru-RU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3" name="Oval 15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eaLnBrk="1" hangingPunct="1">
                <a:defRPr/>
              </a:pPr>
              <a:endParaRPr lang="ru-RU" dirty="0">
                <a:latin typeface="Arial" panose="020B0604020202020204" pitchFamily="34" charset="0"/>
              </a:endParaRPr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 dirty="0">
                <a:latin typeface="Arial" panose="020B0604020202020204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781175" y="1147763"/>
            <a:ext cx="6000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Курсы повышения квалификации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71538" y="2928934"/>
            <a:ext cx="24542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ГОАУ  ДПО  ПКИППКРО</a:t>
            </a:r>
            <a:b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г. Владивосток 2011 г.</a:t>
            </a:r>
            <a:b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«ФГОС   НОО: содержание и </a:t>
            </a:r>
            <a:r>
              <a:rPr lang="ru-RU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технологиии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 введения»</a:t>
            </a:r>
            <a:endParaRPr lang="ru-RU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92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  <a:endParaRPr lang="ru-RU" smtClean="0"/>
          </a:p>
        </p:txBody>
      </p:sp>
      <p:sp>
        <p:nvSpPr>
          <p:cNvPr id="27" name="Freeform 10"/>
          <p:cNvSpPr>
            <a:spLocks/>
          </p:cNvSpPr>
          <p:nvPr/>
        </p:nvSpPr>
        <p:spPr bwMode="gray">
          <a:xfrm rot="2432082" flipH="1">
            <a:off x="3898900" y="2936875"/>
            <a:ext cx="1462088" cy="207010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ru-RU">
              <a:latin typeface="Arial" panose="020B0604020202020204" pitchFamily="34" charset="0"/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>
            <a:off x="1181100" y="4922677"/>
            <a:ext cx="6808788" cy="114771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tint val="27451"/>
                  <a:invGamma/>
                </a:srgbClr>
              </a:gs>
            </a:gsLst>
            <a:lin ang="5400000" scaled="1"/>
          </a:gradFill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  <a:p>
            <a:pPr eaLnBrk="1" hangingPunct="1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ГОАУ ДПО ПКИППКРО г.Владивосток 2010 г. «Интерактивная доска как средство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педагогического мастерства.»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«Отражение нового содержания филологического образования в начальном звене 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школы в соответствии с ФГОС.»</a:t>
            </a:r>
            <a:b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</a:b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/>
        </p:nvGraphicFramePr>
        <p:xfrm>
          <a:off x="285720" y="1602679"/>
          <a:ext cx="8858280" cy="4656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500438" y="1079500"/>
            <a:ext cx="5643562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«Цель мира в том, чтобы царствовал разум»</a:t>
            </a:r>
          </a:p>
          <a:p>
            <a:pPr algn="r" eaLnBrk="1" hangingPunct="1">
              <a:defRPr/>
            </a:pPr>
            <a:r>
              <a:rPr lang="ru-RU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Жозеф Эрнест Ренан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1258888" y="117475"/>
            <a:ext cx="7539037" cy="503238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-107950" y="688975"/>
            <a:ext cx="63357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Цели педагогической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285720" y="1071546"/>
          <a:ext cx="8572560" cy="509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8888" y="1328738"/>
            <a:ext cx="7885112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eaLnBrk="1" hangingPunct="1">
              <a:defRPr/>
            </a:pP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 всякой эпохи свои задачи, и их решение обеспечивает прогресс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человечества» </a:t>
            </a:r>
            <a:r>
              <a:rPr lang="en-US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Генрих Гейне</a:t>
            </a:r>
          </a:p>
        </p:txBody>
      </p:sp>
      <p:sp>
        <p:nvSpPr>
          <p:cNvPr id="13316" name="Rectangle 3"/>
          <p:cNvSpPr txBox="1">
            <a:spLocks noChangeArrowheads="1"/>
          </p:cNvSpPr>
          <p:nvPr/>
        </p:nvSpPr>
        <p:spPr bwMode="auto">
          <a:xfrm>
            <a:off x="1258888" y="117475"/>
            <a:ext cx="75390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z="240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828675"/>
            <a:ext cx="6335713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Задачи педагогической деятельности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8313" y="890588"/>
            <a:ext cx="8424862" cy="9223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defRPr/>
            </a:pP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«Цель обучения ребёнка состоит в том, чтобы сделать его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способным развиваться дальше без помощи учителя» 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Элберт Хаббарт 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aphicFrame>
        <p:nvGraphicFramePr>
          <p:cNvPr id="6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41513"/>
          <a:ext cx="8229600" cy="376396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657600"/>
                <a:gridCol w="4572000"/>
              </a:tblGrid>
              <a:tr h="396346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работы в системе образования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670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Используемые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педагогические </a:t>
                      </a:r>
                    </a:p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методики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Ролевая, деловая игра, исследовательская работа, самостоятельная работа, практическая работа, обучение в сотрудничестве (парная и групповая работа).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134534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Используемые педагогические технологии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Проблемное обучение, групповые технологии, коллективное творческое дело, педагогика сотрудничества, здоровьесберегающие технологии,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ИКТ технологии, проектные технология, системно- деятельностный подход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. 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  <a:tr h="95517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Экспериментальная работа</a:t>
                      </a:r>
                      <a:endParaRPr lang="ru-RU" sz="1600" b="1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  <a:tc>
                  <a:txBody>
                    <a:bodyPr/>
                    <a:lstStyle/>
                    <a:p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Проектирование современного урока в рамках реализации ФГОС.</a:t>
                      </a:r>
                    </a:p>
                    <a:p>
                      <a:endParaRPr lang="ru-RU" sz="1600" b="1" dirty="0">
                        <a:solidFill>
                          <a:schemeClr val="tx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0" marB="45730"/>
                </a:tc>
              </a:tr>
            </a:tbl>
          </a:graphicData>
        </a:graphic>
      </p:graphicFrame>
      <p:sp>
        <p:nvSpPr>
          <p:cNvPr id="15379" name="Rectangle 3"/>
          <p:cNvSpPr txBox="1">
            <a:spLocks noChangeArrowheads="1"/>
          </p:cNvSpPr>
          <p:nvPr/>
        </p:nvSpPr>
        <p:spPr bwMode="auto">
          <a:xfrm>
            <a:off x="1258888" y="117475"/>
            <a:ext cx="75390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z="240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381000" y="839788"/>
            <a:ext cx="1905000" cy="1143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90000" tIns="46800" rIns="90000" bIns="46800" anchor="ctr"/>
          <a:lstStyle/>
          <a:p>
            <a:pPr algn="ctr">
              <a:defRPr/>
            </a:pPr>
            <a:r>
              <a:rPr lang="en-US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Личностно-ориентированное обучение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AutoShape 21"/>
          <p:cNvSpPr>
            <a:spLocks noChangeArrowheads="1"/>
          </p:cNvSpPr>
          <p:nvPr/>
        </p:nvSpPr>
        <p:spPr bwMode="white">
          <a:xfrm>
            <a:off x="2286000" y="1155700"/>
            <a:ext cx="715963" cy="493713"/>
          </a:xfrm>
          <a:prstGeom prst="rightArrow">
            <a:avLst>
              <a:gd name="adj1" fmla="val 50000"/>
              <a:gd name="adj2" fmla="val 58275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>
              <a:solidFill>
                <a:srgbClr val="002060"/>
              </a:solidFill>
            </a:endParaRPr>
          </a:p>
        </p:txBody>
      </p:sp>
      <p:sp>
        <p:nvSpPr>
          <p:cNvPr id="16388" name="AutoShape 12"/>
          <p:cNvSpPr>
            <a:spLocks noChangeArrowheads="1"/>
          </p:cNvSpPr>
          <p:nvPr/>
        </p:nvSpPr>
        <p:spPr bwMode="gray">
          <a:xfrm>
            <a:off x="3001963" y="873125"/>
            <a:ext cx="5357812" cy="911225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Создание ситуации выбора и успеха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Организация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учебного сотрудничества учащихся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652463" y="2122488"/>
            <a:ext cx="2057400" cy="1143000"/>
          </a:xfrm>
          <a:prstGeom prst="roundRect">
            <a:avLst/>
          </a:prstGeom>
          <a:solidFill>
            <a:srgbClr val="00CC00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algn="ctr">
              <a:defRPr/>
            </a:pP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Учебно-исследовательская деятельность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AutoShape 17"/>
          <p:cNvSpPr>
            <a:spLocks noChangeArrowheads="1"/>
          </p:cNvSpPr>
          <p:nvPr/>
        </p:nvSpPr>
        <p:spPr bwMode="gray">
          <a:xfrm>
            <a:off x="3416300" y="2116138"/>
            <a:ext cx="5486400" cy="914400"/>
          </a:xfrm>
          <a:prstGeom prst="roundRect">
            <a:avLst>
              <a:gd name="adj" fmla="val 11505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Актуализация субъектного опыта учащихся</a:t>
            </a:r>
          </a:p>
          <a:p>
            <a:pPr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Использование рефлексивных методов и приёмов             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1" name="AutoShape 21"/>
          <p:cNvSpPr>
            <a:spLocks noChangeArrowheads="1"/>
          </p:cNvSpPr>
          <p:nvPr/>
        </p:nvSpPr>
        <p:spPr bwMode="white">
          <a:xfrm>
            <a:off x="2779713" y="2393950"/>
            <a:ext cx="609600" cy="460375"/>
          </a:xfrm>
          <a:prstGeom prst="rightArrow">
            <a:avLst>
              <a:gd name="adj1" fmla="val 50000"/>
              <a:gd name="adj2" fmla="val 58464"/>
            </a:avLst>
          </a:prstGeom>
          <a:solidFill>
            <a:srgbClr val="00206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 bwMode="auto">
          <a:xfrm>
            <a:off x="1219200" y="3375025"/>
            <a:ext cx="1981200" cy="1219200"/>
          </a:xfrm>
          <a:prstGeom prst="roundRect">
            <a:avLst/>
          </a:prstGeom>
          <a:solidFill>
            <a:srgbClr val="CCFFCC">
              <a:alpha val="5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методы обучения</a:t>
            </a:r>
            <a:endParaRPr lang="en-US" sz="1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 bwMode="auto">
          <a:xfrm>
            <a:off x="1789113" y="4756150"/>
            <a:ext cx="1981200" cy="10493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-технологии</a:t>
            </a:r>
            <a:endParaRPr lang="en-US" sz="16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AutoShape 17"/>
          <p:cNvSpPr>
            <a:spLocks noChangeArrowheads="1"/>
          </p:cNvSpPr>
          <p:nvPr/>
        </p:nvSpPr>
        <p:spPr bwMode="gray">
          <a:xfrm>
            <a:off x="3810000" y="3429000"/>
            <a:ext cx="5181600" cy="914400"/>
          </a:xfrm>
          <a:prstGeom prst="roundRect">
            <a:avLst>
              <a:gd name="adj" fmla="val 11505"/>
            </a:avLst>
          </a:prstGeom>
          <a:solidFill>
            <a:srgbClr val="CCFFCC"/>
          </a:soli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Использование проектных форм работы 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Включение детей и родителей в проектную</a:t>
            </a:r>
          </a:p>
          <a:p>
            <a:pPr eaLnBrk="1" hangingPunct="1">
              <a:spcBef>
                <a:spcPct val="50000"/>
              </a:spcBef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деятельность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5" name="AutoShape 17"/>
          <p:cNvSpPr>
            <a:spLocks noChangeArrowheads="1"/>
          </p:cNvSpPr>
          <p:nvPr/>
        </p:nvSpPr>
        <p:spPr bwMode="gray">
          <a:xfrm>
            <a:off x="4383088" y="4756150"/>
            <a:ext cx="4419600" cy="1093788"/>
          </a:xfrm>
          <a:prstGeom prst="roundRect">
            <a:avLst>
              <a:gd name="adj" fmla="val 11505"/>
            </a:avLst>
          </a:prstGeom>
          <a:solidFill>
            <a:srgbClr val="CCFFCC"/>
          </a:solidFill>
          <a:ln w="6350" algn="ctr">
            <a:noFill/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lnSpc>
                <a:spcPct val="70000"/>
              </a:lnSpc>
              <a:buFontTx/>
              <a:buChar char="•"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Электронные презентации</a:t>
            </a:r>
          </a:p>
          <a:p>
            <a:pPr eaLnBrk="1" hangingPunct="1">
              <a:buFontTx/>
              <a:buChar char="•"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Дидактические материалы, тесты</a:t>
            </a:r>
          </a:p>
          <a:p>
            <a:pPr eaLnBrk="1" hangingPunct="1">
              <a:buFontTx/>
              <a:buChar char="•"/>
            </a:pPr>
            <a:r>
              <a:rPr lang="ru-RU" sz="1600" b="1">
                <a:latin typeface="Times New Roman" pitchFamily="18" charset="0"/>
                <a:cs typeface="Times New Roman" pitchFamily="18" charset="0"/>
              </a:rPr>
              <a:t>Уроки с мультимедийной поддержкой</a:t>
            </a:r>
            <a:endParaRPr lang="en-US" sz="1600" b="1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Char char="•"/>
            </a:pPr>
            <a:r>
              <a:rPr lang="en-US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Поиск информации</a:t>
            </a:r>
            <a:endParaRPr lang="en-US" sz="16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6" name="AutoShape 21"/>
          <p:cNvSpPr>
            <a:spLocks noChangeArrowheads="1"/>
          </p:cNvSpPr>
          <p:nvPr/>
        </p:nvSpPr>
        <p:spPr bwMode="white">
          <a:xfrm>
            <a:off x="3200400" y="3789363"/>
            <a:ext cx="609600" cy="396875"/>
          </a:xfrm>
          <a:prstGeom prst="rightArrow">
            <a:avLst>
              <a:gd name="adj1" fmla="val 50000"/>
              <a:gd name="adj2" fmla="val 58325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6397" name="AutoShape 21"/>
          <p:cNvSpPr>
            <a:spLocks noChangeArrowheads="1"/>
          </p:cNvSpPr>
          <p:nvPr/>
        </p:nvSpPr>
        <p:spPr bwMode="white">
          <a:xfrm>
            <a:off x="3825875" y="5175250"/>
            <a:ext cx="533400" cy="3810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ru-RU"/>
          </a:p>
        </p:txBody>
      </p:sp>
      <p:sp>
        <p:nvSpPr>
          <p:cNvPr id="16398" name="Прямоугольник 2"/>
          <p:cNvSpPr>
            <a:spLocks noChangeArrowheads="1"/>
          </p:cNvSpPr>
          <p:nvPr/>
        </p:nvSpPr>
        <p:spPr bwMode="auto">
          <a:xfrm>
            <a:off x="1219200" y="85725"/>
            <a:ext cx="768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8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z="2800" b="1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435768" y="1214422"/>
          <a:ext cx="8272463" cy="502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87" name="Document" r:id="rId4" imgW="6746942" imgH="4051831" progId="Word.Document.8">
                  <p:embed/>
                </p:oleObj>
              </mc:Choice>
              <mc:Fallback>
                <p:oleObj name="Document" r:id="rId4" imgW="6746942" imgH="4051831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68" y="1214422"/>
                        <a:ext cx="8272463" cy="5021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6962" y="2428868"/>
            <a:ext cx="8290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/>
              <a:t> </a:t>
            </a:r>
            <a:r>
              <a:rPr lang="ru-RU" sz="1200" dirty="0" smtClean="0"/>
              <a:t>Цель обучения - оптимальное общее развитие каждого ребенка.</a:t>
            </a:r>
          </a:p>
          <a:p>
            <a:r>
              <a:rPr lang="ru-RU" sz="1200" dirty="0" smtClean="0"/>
              <a:t>         Задача обучения - представить учащимся целостную широкую картину мира средствами науки, литературы, искусства и непосредственного познания.</a:t>
            </a:r>
          </a:p>
          <a:p>
            <a:r>
              <a:rPr lang="ru-RU" sz="1200" dirty="0" smtClean="0"/>
              <a:t>Комплект обеспечивает:</a:t>
            </a:r>
          </a:p>
          <a:p>
            <a:r>
              <a:rPr lang="ru-RU" sz="1200" dirty="0" smtClean="0"/>
              <a:t> • понимание взаимосвязей и взаимозависимостей изучаемых объектов, явлений благодаря интегрированному характеру содержания, что выражается в сочетании материала разного уровня обобщения (</a:t>
            </a:r>
            <a:r>
              <a:rPr lang="ru-RU" sz="1200" dirty="0" err="1" smtClean="0"/>
              <a:t>надпредметного</a:t>
            </a:r>
            <a:r>
              <a:rPr lang="ru-RU" sz="1200" dirty="0" smtClean="0"/>
              <a:t>, меж- и внутрипредметного), а также в сочетании его теоретической и практической направленности, интеллектуальной и эмоциональной насыщенности;</a:t>
            </a:r>
          </a:p>
          <a:p>
            <a:r>
              <a:rPr lang="ru-RU" sz="1200" dirty="0" smtClean="0"/>
              <a:t> • владение понятиями, необходимыми для дальнейшего образования;</a:t>
            </a:r>
          </a:p>
          <a:p>
            <a:r>
              <a:rPr lang="ru-RU" sz="1200" dirty="0" smtClean="0"/>
              <a:t> • актуальность, практическую значимость учебного материала для обучающегося;</a:t>
            </a:r>
          </a:p>
          <a:p>
            <a:r>
              <a:rPr lang="ru-RU" sz="1200" dirty="0" smtClean="0"/>
              <a:t> • условия для решения воспитательных задач, социально-личностного, интеллектуального, эстетического развития ребенка, для формирования учебных и универсальных (общеучебных) умений;</a:t>
            </a:r>
          </a:p>
          <a:p>
            <a:r>
              <a:rPr lang="ru-RU" sz="1200" dirty="0" smtClean="0"/>
              <a:t> • активные формы познания в ходе решения проблемных, творческих заданий: наблюдение, опыты, дискуссия, учебный диалог (обсуждение разных мнений, гипотез) и др.;</a:t>
            </a:r>
          </a:p>
          <a:p>
            <a:r>
              <a:rPr lang="ru-RU" sz="1200" dirty="0" smtClean="0"/>
              <a:t> • проведение исследовательских и проектных работ, развитие информационной культуры;</a:t>
            </a:r>
          </a:p>
          <a:p>
            <a:r>
              <a:rPr lang="ru-RU" sz="1200" dirty="0" smtClean="0"/>
              <a:t> • индивидуализацию обучения, которая тесно связана с формированием мотивов деятельности, распространяясь на детей разных типов по характеру познавательной деятельности, эмоционально-коммуникативным особенностям, по </a:t>
            </a:r>
            <a:r>
              <a:rPr lang="ru-RU" sz="1200" dirty="0" err="1" smtClean="0"/>
              <a:t>гендерным</a:t>
            </a:r>
            <a:r>
              <a:rPr lang="ru-RU" sz="1200" dirty="0" smtClean="0"/>
              <a:t> признакам. Индивидуализация реализуется в том числе посредством трех уровней содержания: базовому, расширенному и углубленному. </a:t>
            </a:r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2514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Педагогическая деятельность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1912</TotalTime>
  <Words>1735</Words>
  <Application>Microsoft Office PowerPoint</Application>
  <PresentationFormat>Экран (4:3)</PresentationFormat>
  <Paragraphs>347</Paragraphs>
  <Slides>22</Slides>
  <Notes>22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Скругленный</vt:lpstr>
      <vt:lpstr>Document</vt:lpstr>
      <vt:lpstr>ПОРТФОЛИО УЧИТЕЛЯ</vt:lpstr>
      <vt:lpstr>СОДЕРЖАНИЕ</vt:lpstr>
      <vt:lpstr>ОБЩИЕ СВЕДЕНИЯ</vt:lpstr>
      <vt:lpstr>ОБЩИЕ СВЕДЕНИЯ</vt:lpstr>
      <vt:lpstr>ПЕДАГОГИЧЕСКАЯ ДЕЯТЕЛЬНОСТЬ</vt:lpstr>
      <vt:lpstr>Презентация PowerPoint</vt:lpstr>
      <vt:lpstr>Презентация PowerPoint</vt:lpstr>
      <vt:lpstr>Презентация PowerPoint</vt:lpstr>
      <vt:lpstr>Педагогическая деятельность</vt:lpstr>
      <vt:lpstr>Презентация PowerPoint</vt:lpstr>
      <vt:lpstr>Тема по самообразованию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Внеурочная деятельность</vt:lpstr>
      <vt:lpstr>Презентация PowerPoint</vt:lpstr>
      <vt:lpstr>УЧЕБНО-МАТЕРИАЛЬНАЯ БАЗА</vt:lpstr>
      <vt:lpstr>Презентация PowerPoint</vt:lpstr>
    </vt:vector>
  </TitlesOfParts>
  <Company>ДОМ-АРТ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MZ</dc:creator>
  <cp:lastModifiedBy>Admin</cp:lastModifiedBy>
  <cp:revision>216</cp:revision>
  <cp:lastPrinted>2014-10-07T07:26:36Z</cp:lastPrinted>
  <dcterms:created xsi:type="dcterms:W3CDTF">2011-08-19T21:10:54Z</dcterms:created>
  <dcterms:modified xsi:type="dcterms:W3CDTF">2014-10-08T05:11:28Z</dcterms:modified>
</cp:coreProperties>
</file>