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78" r:id="rId2"/>
    <p:sldId id="257" r:id="rId3"/>
    <p:sldId id="279" r:id="rId4"/>
    <p:sldId id="280" r:id="rId5"/>
    <p:sldId id="265" r:id="rId6"/>
    <p:sldId id="264" r:id="rId7"/>
    <p:sldId id="281" r:id="rId8"/>
    <p:sldId id="282" r:id="rId9"/>
    <p:sldId id="283" r:id="rId10"/>
    <p:sldId id="258" r:id="rId11"/>
    <p:sldId id="266" r:id="rId12"/>
    <p:sldId id="268" r:id="rId13"/>
    <p:sldId id="284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70C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239" autoAdjust="0"/>
    <p:restoredTop sz="94660"/>
  </p:normalViewPr>
  <p:slideViewPr>
    <p:cSldViewPr snapToGrid="0">
      <p:cViewPr varScale="1">
        <p:scale>
          <a:sx n="60" d="100"/>
          <a:sy n="60" d="100"/>
        </p:scale>
        <p:origin x="6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85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899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70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568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75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274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24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6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95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02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53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84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04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05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15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EE0BF-115A-4E8D-A64C-A2B12BF793AF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4D4873-88FC-4312-93C5-DBD64302F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64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796451"/>
            <a:ext cx="7766936" cy="1646302"/>
          </a:xfrm>
        </p:spPr>
        <p:txBody>
          <a:bodyPr/>
          <a:lstStyle/>
          <a:p>
            <a:r>
              <a:rPr lang="ru-RU" dirty="0" smtClean="0"/>
              <a:t>Родительское собрание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073371"/>
            <a:ext cx="7766936" cy="1096899"/>
          </a:xfrm>
        </p:spPr>
        <p:txBody>
          <a:bodyPr>
            <a:normAutofit fontScale="85000" lnSpcReduction="10000"/>
          </a:bodyPr>
          <a:lstStyle/>
          <a:p>
            <a:r>
              <a:rPr lang="ru-RU" sz="7200" dirty="0" smtClean="0"/>
              <a:t>«Дорога в 5-й класс»</a:t>
            </a:r>
            <a:endParaRPr lang="ru-RU" sz="7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394" y="4627894"/>
            <a:ext cx="2078564" cy="204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7367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0"/>
            <a:ext cx="107526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7897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138" y="0"/>
            <a:ext cx="1032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11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0"/>
            <a:ext cx="10549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03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867103"/>
          </a:xfrm>
        </p:spPr>
        <p:txBody>
          <a:bodyPr/>
          <a:lstStyle/>
          <a:p>
            <a:r>
              <a:rPr lang="ru-RU" smtClean="0"/>
              <a:t>                          Любимые </a:t>
            </a:r>
            <a:r>
              <a:rPr lang="ru-RU" dirty="0" smtClean="0"/>
              <a:t>мамы и папы!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1863" y="867103"/>
            <a:ext cx="8781392" cy="599089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Помните, что мы – самое дорогое и ценное, что у вас есть.</a:t>
            </a:r>
          </a:p>
          <a:p>
            <a:r>
              <a:rPr lang="ru-RU" sz="2400" dirty="0" smtClean="0"/>
              <a:t>Берегите нас, ваших детей, любите нас.</a:t>
            </a:r>
          </a:p>
          <a:p>
            <a:r>
              <a:rPr lang="ru-RU" sz="2400" dirty="0" smtClean="0"/>
              <a:t>Относитесь к нам, как к своим друзьям, тогда мы тоже станем вашими друзьями.</a:t>
            </a:r>
          </a:p>
          <a:p>
            <a:r>
              <a:rPr lang="ru-RU" sz="2400" dirty="0" smtClean="0"/>
              <a:t>Прислушивайтесь к нашему мнению, советуйтесь с нами, доверяйте нам. Нам порой не хватает понимания, вашего участия в решении наших проблем.</a:t>
            </a:r>
          </a:p>
          <a:p>
            <a:r>
              <a:rPr lang="ru-RU" sz="2400" dirty="0" smtClean="0"/>
              <a:t>Станьте внимательнее и ласковее, не кричите на нас.</a:t>
            </a:r>
          </a:p>
          <a:p>
            <a:r>
              <a:rPr lang="ru-RU" sz="2400" dirty="0" smtClean="0"/>
              <a:t>Поверьте: мы очень вас любим, нам хочется больше времени проводить с вами, видеть вас в хорошем настроении.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5779"/>
            <a:ext cx="2243959" cy="2002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66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333" y="1"/>
            <a:ext cx="10296648" cy="685800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1538997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-1"/>
            <a:ext cx="1044093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80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24" y="189186"/>
            <a:ext cx="9522374" cy="8986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Тест «</a:t>
            </a:r>
            <a:r>
              <a:rPr lang="ru-RU" sz="2400" dirty="0"/>
              <a:t>Как вы думаете, все ли благополучно у вашего ребенка </a:t>
            </a:r>
            <a:r>
              <a:rPr lang="ru-RU" sz="2400" dirty="0" smtClean="0"/>
              <a:t>         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      в </a:t>
            </a:r>
            <a:r>
              <a:rPr lang="ru-RU" sz="2400" dirty="0"/>
              <a:t>школе?»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87822"/>
            <a:ext cx="9869797" cy="556522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000" dirty="0"/>
              <a:t>Попробуйте определить, есть ли у вашего ребенка проблемы в школе.</a:t>
            </a:r>
          </a:p>
          <a:p>
            <a:pPr marL="0" indent="0">
              <a:buNone/>
            </a:pPr>
            <a:r>
              <a:rPr lang="ru-RU" sz="5000" dirty="0"/>
              <a:t>Если согласны с утверждением, то поставьте “+”</a:t>
            </a:r>
          </a:p>
          <a:p>
            <a:pPr marL="0" indent="0">
              <a:buNone/>
            </a:pPr>
            <a:r>
              <a:rPr lang="ru-RU" sz="5000" dirty="0"/>
              <a:t>Если утверждение к вам не относится, то поставьте “-” </a:t>
            </a:r>
          </a:p>
          <a:p>
            <a:pPr lvl="0"/>
            <a:r>
              <a:rPr lang="ru-RU" sz="5100" dirty="0"/>
              <a:t>Моему ребенку нравится учиться в школе. </a:t>
            </a:r>
          </a:p>
          <a:p>
            <a:pPr lvl="0"/>
            <a:r>
              <a:rPr lang="ru-RU" sz="5100" dirty="0"/>
              <a:t>Я думаю, что мой ребенок охотно перешел бы в другую школу. </a:t>
            </a:r>
          </a:p>
          <a:p>
            <a:pPr lvl="0"/>
            <a:r>
              <a:rPr lang="ru-RU" sz="5100" dirty="0"/>
              <a:t>Если бы был выбор, он не хотел бы учиться дома. </a:t>
            </a:r>
          </a:p>
          <a:p>
            <a:pPr lvl="0"/>
            <a:r>
              <a:rPr lang="ru-RU" sz="5100" dirty="0"/>
              <a:t>К сожалению, мой ребенок никогда не рассказывает мне и родственникам о школе с радостью. </a:t>
            </a:r>
          </a:p>
          <a:p>
            <a:pPr lvl="0"/>
            <a:r>
              <a:rPr lang="ru-RU" sz="5100" dirty="0"/>
              <a:t>В классе у него много друзей. </a:t>
            </a:r>
          </a:p>
          <a:p>
            <a:pPr lvl="0"/>
            <a:r>
              <a:rPr lang="ru-RU" sz="5100" dirty="0"/>
              <a:t>В школе мало учителей, которые  нравятся. </a:t>
            </a:r>
          </a:p>
          <a:p>
            <a:pPr lvl="0"/>
            <a:r>
              <a:rPr lang="ru-RU" sz="5100" dirty="0"/>
              <a:t>Он активно участвует во внеклассных мероприятиях, вечерах, походах в театр, музей … </a:t>
            </a:r>
          </a:p>
          <a:p>
            <a:pPr lvl="0"/>
            <a:r>
              <a:rPr lang="ru-RU" sz="5100" dirty="0"/>
              <a:t>Мой ребенок не расстраивается, когда отменяют уроки (по болезни учителя или др. причине). </a:t>
            </a:r>
          </a:p>
          <a:p>
            <a:pPr lvl="0"/>
            <a:r>
              <a:rPr lang="ru-RU" sz="5100" dirty="0"/>
              <a:t>Мой ребенок редко делает уроки без напоминания. </a:t>
            </a:r>
          </a:p>
          <a:p>
            <a:pPr lvl="0"/>
            <a:r>
              <a:rPr lang="ru-RU" sz="5100" dirty="0"/>
              <a:t>Другие интересы и хобби не мешают его учебе в школе.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3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20" y="0"/>
            <a:ext cx="9648496" cy="110884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             </a:t>
            </a:r>
            <a:r>
              <a:rPr lang="ru-RU" b="1" dirty="0" smtClean="0"/>
              <a:t>Подсчитайте </a:t>
            </a:r>
            <a:r>
              <a:rPr lang="ru-RU" b="1" dirty="0"/>
              <a:t>количество совпадений: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dirty="0"/>
              <a:t>1 “+”, 2 “-”, 3 “+”, 4 “-”, 5 “+”, 6 “-”, 7 “+”, 8 “-”, 9 “-”, 10 “+”.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108842"/>
            <a:ext cx="10342179" cy="5749157"/>
          </a:xfrm>
        </p:spPr>
        <p:txBody>
          <a:bodyPr>
            <a:normAutofit lnSpcReduction="10000"/>
          </a:bodyPr>
          <a:lstStyle/>
          <a:p>
            <a:r>
              <a:rPr lang="ru-RU" sz="2400" u="sng" dirty="0"/>
              <a:t>8-10 баллов</a:t>
            </a:r>
            <a:r>
              <a:rPr lang="ru-RU" sz="2400" dirty="0"/>
              <a:t> - У вашего ребенка хорошее отношение к школе и скорее всего у него в ближайшее время не возникнет проблем. Учиться ему интересно, все ладится. Вам пока не приходится опасаться неожиданностей из школы.</a:t>
            </a:r>
          </a:p>
          <a:p>
            <a:r>
              <a:rPr lang="ru-RU" sz="2400" u="sng" dirty="0"/>
              <a:t>6-7 баллов</a:t>
            </a:r>
            <a:r>
              <a:rPr lang="ru-RU" sz="2400" dirty="0"/>
              <a:t> - В школе дела обстоят неплохо. Чтобы закрепить это положение, чаще давайте понять ребенку, что вы внимательны к его успехам и радуетесь вместе с ним.</a:t>
            </a:r>
          </a:p>
          <a:p>
            <a:r>
              <a:rPr lang="ru-RU" sz="2400" u="sng" dirty="0"/>
              <a:t>4-5 баллов</a:t>
            </a:r>
            <a:r>
              <a:rPr lang="ru-RU" sz="2400" dirty="0"/>
              <a:t> - Будьте внимательны! В школьной жизни что-то неблагополучно. Постарайтесь выяснить сейчас, пока ситуация не ухудшилась, в чем или в ком источник школьных переживаний вашего ребенка.</a:t>
            </a:r>
          </a:p>
          <a:p>
            <a:r>
              <a:rPr lang="ru-RU" sz="2400" u="sng" dirty="0"/>
              <a:t>1-3 балла</a:t>
            </a:r>
            <a:r>
              <a:rPr lang="ru-RU" sz="2400" dirty="0"/>
              <a:t> - Ребенку крайне необходима ваша помощь. У него негативное отношение к школе, связанное с конфликтами, снижением успеваемости. Нужно срочно выяснить причины, поговорить с учителями, другими специалистами и совместно наметить конкретные шаги к исправлению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1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800" y="0"/>
            <a:ext cx="103970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771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1890" y="0"/>
            <a:ext cx="13148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65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24" y="0"/>
            <a:ext cx="9147878" cy="630621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                          Тест </a:t>
            </a:r>
            <a:r>
              <a:rPr lang="ru-RU" sz="3100" b="1" dirty="0"/>
              <a:t>«Какой вы родитель?»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085487"/>
              </p:ext>
            </p:extLst>
          </p:nvPr>
        </p:nvGraphicFramePr>
        <p:xfrm>
          <a:off x="63062" y="630622"/>
          <a:ext cx="12128938" cy="7075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4469"/>
                <a:gridCol w="6064469"/>
              </a:tblGrid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Вопросы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Баллы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1. Сколько раз тебе повторять?!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2. Посоветуй мне, пожалуйста.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3. Не знаю, чтобы я без тебя делала.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4. И в кого ты только такой уродился?!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5. Какие у тебя замечательные друзья!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6. Не смей этого делать!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690210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7. Подумай, может быть можно поступить по-другому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8. Я в твое время!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9. Ты моя опора и помощник (</a:t>
                      </a:r>
                      <a:r>
                        <a:rPr lang="ru-RU" sz="2400" dirty="0" err="1">
                          <a:effectLst/>
                        </a:rPr>
                        <a:t>ца</a:t>
                      </a:r>
                      <a:r>
                        <a:rPr lang="ru-RU" sz="2400" dirty="0">
                          <a:effectLst/>
                        </a:rPr>
                        <a:t>).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10.О чем ты только думаешь?!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11. Какая ты у меня умница!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12. А как ты считаешь, сынок (доченька)?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13. У всех дети как дети, а ты…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414534"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14. Какой ты у меня сообразительный!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9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1515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027" y="173421"/>
            <a:ext cx="9301655" cy="6684579"/>
          </a:xfrm>
        </p:spPr>
        <p:txBody>
          <a:bodyPr>
            <a:normAutofit/>
          </a:bodyPr>
          <a:lstStyle/>
          <a:p>
            <a:r>
              <a:rPr lang="ru-RU" sz="2800" b="1" dirty="0"/>
              <a:t>Если вы набрали 5-6 баллов </a:t>
            </a:r>
            <a:r>
              <a:rPr lang="ru-RU" sz="2800" dirty="0"/>
              <a:t>– вы живете с ребенком душа в душу. Он искренне любит и уважает вас, ваши отношения способствуют становлению личности.</a:t>
            </a:r>
          </a:p>
          <a:p>
            <a:r>
              <a:rPr lang="ru-RU" sz="2800" b="1" dirty="0"/>
              <a:t>Сумма баллов от 7 до 8 </a:t>
            </a:r>
            <a:r>
              <a:rPr lang="ru-RU" sz="2800" dirty="0"/>
              <a:t>свидетельствует о намечающихся сложностях в ваших отношениях с ребенком, непонимании его проблем, попытках перенести вину за недостатки его развития на самого ребенка.</a:t>
            </a:r>
          </a:p>
          <a:p>
            <a:r>
              <a:rPr lang="ru-RU" sz="2800" b="1" dirty="0"/>
              <a:t>Сумма 10 баллов </a:t>
            </a:r>
            <a:r>
              <a:rPr lang="ru-RU" sz="2800" dirty="0"/>
              <a:t>– вы непоследовательны в общении с ребенком. Он уважает вас, хотя и не всегда с вами откровенен. Его развитие подвержено влиянию случайных обстоятельств.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121462" cy="100899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       </a:t>
            </a:r>
            <a:r>
              <a:rPr lang="ru-RU" sz="3200" dirty="0" smtClean="0"/>
              <a:t>Идеальный пятиклассник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                  (по мнению учащихся)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008993"/>
            <a:ext cx="10279117" cy="5849007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Добрый, справедливый – 17</a:t>
            </a:r>
          </a:p>
          <a:p>
            <a:r>
              <a:rPr lang="ru-RU" sz="2400" dirty="0" smtClean="0"/>
              <a:t>Умный( умел читать, писать, решать задачи) – 17</a:t>
            </a:r>
          </a:p>
          <a:p>
            <a:r>
              <a:rPr lang="ru-RU" sz="2400" dirty="0" smtClean="0"/>
              <a:t>Вежливый(воспитанный, культурный) - 14</a:t>
            </a:r>
          </a:p>
          <a:p>
            <a:r>
              <a:rPr lang="ru-RU" sz="2400" dirty="0" smtClean="0"/>
              <a:t>Чистый</a:t>
            </a:r>
            <a:r>
              <a:rPr lang="ru-RU" sz="2400" dirty="0"/>
              <a:t>(</a:t>
            </a:r>
            <a:r>
              <a:rPr lang="ru-RU" sz="2400" dirty="0" smtClean="0"/>
              <a:t> опрятный, аккуратный) – 12</a:t>
            </a:r>
          </a:p>
          <a:p>
            <a:r>
              <a:rPr lang="ru-RU" sz="2400" dirty="0" smtClean="0"/>
              <a:t>Уверенный в себе(справлялся с внутренними страхами) – 10</a:t>
            </a:r>
          </a:p>
          <a:p>
            <a:r>
              <a:rPr lang="ru-RU" sz="2400" dirty="0" smtClean="0"/>
              <a:t>Трудолюбивый(старательный) – 9</a:t>
            </a:r>
          </a:p>
          <a:p>
            <a:r>
              <a:rPr lang="ru-RU" sz="2400" dirty="0" smtClean="0"/>
              <a:t>Честный (не воровал, не врал никому) – 7</a:t>
            </a:r>
          </a:p>
          <a:p>
            <a:r>
              <a:rPr lang="ru-RU" sz="2400" dirty="0" smtClean="0"/>
              <a:t>Помогал младшим и тем, кто отстает в учебе – 6</a:t>
            </a:r>
          </a:p>
          <a:p>
            <a:r>
              <a:rPr lang="ru-RU" sz="2400" dirty="0" smtClean="0"/>
              <a:t>Иметь друзей – 5</a:t>
            </a:r>
          </a:p>
          <a:p>
            <a:r>
              <a:rPr lang="ru-RU" sz="2400" dirty="0" smtClean="0"/>
              <a:t>Усидчивый( внимательный) – 5</a:t>
            </a:r>
          </a:p>
          <a:p>
            <a:r>
              <a:rPr lang="ru-RU" sz="2400" dirty="0" smtClean="0"/>
              <a:t>Спокойный – 4</a:t>
            </a:r>
          </a:p>
          <a:p>
            <a:r>
              <a:rPr lang="ru-RU" sz="2400" dirty="0" smtClean="0"/>
              <a:t>Не опаздывал в школу – 3</a:t>
            </a:r>
          </a:p>
          <a:p>
            <a:r>
              <a:rPr lang="ru-RU" sz="2400" dirty="0" smtClean="0"/>
              <a:t>Самостоятельный – 2</a:t>
            </a:r>
          </a:p>
          <a:p>
            <a:r>
              <a:rPr lang="ru-RU" sz="2400" dirty="0" smtClean="0"/>
              <a:t>Любит учиться – 1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5226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742</Words>
  <Application>Microsoft Office PowerPoint</Application>
  <PresentationFormat>Широкоэкранный</PresentationFormat>
  <Paragraphs>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Грань</vt:lpstr>
      <vt:lpstr>Родительское собрание </vt:lpstr>
      <vt:lpstr>Презентация PowerPoint</vt:lpstr>
      <vt:lpstr>     Тест «Как вы думаете, все ли благополучно у вашего ребенка                                                         в школе?» </vt:lpstr>
      <vt:lpstr>             Подсчитайте количество совпадений: 1 “+”, 2 “-”, 3 “+”, 4 “-”, 5 “+”, 6 “-”, 7 “+”, 8 “-”, 9 “-”, 10 “+”. </vt:lpstr>
      <vt:lpstr>Презентация PowerPoint</vt:lpstr>
      <vt:lpstr>Презентация PowerPoint</vt:lpstr>
      <vt:lpstr>                          Тест «Какой вы родитель?» </vt:lpstr>
      <vt:lpstr>Презентация PowerPoint</vt:lpstr>
      <vt:lpstr>                     Идеальный пятиклассник                            (по мнению учащихся)</vt:lpstr>
      <vt:lpstr>Презентация PowerPoint</vt:lpstr>
      <vt:lpstr>Презентация PowerPoint</vt:lpstr>
      <vt:lpstr>Презентация PowerPoint</vt:lpstr>
      <vt:lpstr>                          Любимые мамы и папы!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19</cp:revision>
  <dcterms:created xsi:type="dcterms:W3CDTF">2013-03-10T04:38:36Z</dcterms:created>
  <dcterms:modified xsi:type="dcterms:W3CDTF">2013-03-12T05:47:03Z</dcterms:modified>
</cp:coreProperties>
</file>