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9" r:id="rId3"/>
    <p:sldId id="257" r:id="rId4"/>
    <p:sldId id="261" r:id="rId5"/>
    <p:sldId id="259" r:id="rId6"/>
    <p:sldId id="260" r:id="rId7"/>
    <p:sldId id="256" r:id="rId8"/>
    <p:sldId id="270" r:id="rId9"/>
    <p:sldId id="268" r:id="rId10"/>
    <p:sldId id="271" r:id="rId11"/>
    <p:sldId id="262" r:id="rId12"/>
    <p:sldId id="263" r:id="rId13"/>
    <p:sldId id="264" r:id="rId14"/>
    <p:sldId id="265" r:id="rId15"/>
    <p:sldId id="266" r:id="rId16"/>
    <p:sldId id="27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00FF"/>
    <a:srgbClr val="CC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74" autoAdjust="0"/>
  </p:normalViewPr>
  <p:slideViewPr>
    <p:cSldViewPr>
      <p:cViewPr varScale="1">
        <p:scale>
          <a:sx n="75" d="100"/>
          <a:sy n="75" d="100"/>
        </p:scale>
        <p:origin x="-100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D3C92-FE7A-433B-9CA2-0E20A37CD811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75198-4883-49E2-98D3-FA368DF522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6EA68-C6D3-462D-8DD2-30EFC883605C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07EA3-E883-4027-9D75-A2B128D2F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A14DC-4426-45A4-B214-F4CAAEE25B39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A7B81-BAF4-4985-A4C3-2BDACC135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332B2-BC34-4AFE-992F-4648507DDF44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A4BDA-8011-4D1B-A632-C8D67AECB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34774-04CB-4D25-BF35-0C3FE4BB10A5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C5A51-2A7F-41C8-B256-9C6DE75706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8FF4D-6479-4AA2-878D-62AA1ED5652D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89591-CE56-4D76-B9E5-911F7A209A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94C34-E515-4A14-83A0-840A684B3EE8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9C47-5625-4BA6-9635-EE4726484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72842-B1BD-4E17-8CCA-C35DB8762BD8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06CDC-FAAB-49B2-B129-E561F65B3D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33BF-231F-452F-AFC1-ADAF766BA1DC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7A191-0212-486B-80A8-E3AF12B51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4B72A-B47C-4958-8F95-3AD460B596CD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F07DF-8BEB-4D64-A829-470B49C94C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12C60-2F55-47E8-B3F4-2BBF2130EAD0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6370A-BDD3-4E77-BB93-4A8B949D27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53E025-91B8-4537-A594-4FEA31CB34ED}" type="datetimeFigureOut">
              <a:rPr lang="ru-RU"/>
              <a:pPr>
                <a:defRPr/>
              </a:pPr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E85A4F-F8E0-4D53-9914-5557917898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571480"/>
            <a:ext cx="7715304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tole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4040187" cy="560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857752" y="1428736"/>
            <a:ext cx="39290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Посмотрите на картинку: мы разные – но мы дружим!», хотя мальчик ходит на руках, а девочка как обычно, так как мы привыкли.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50825" y="214313"/>
            <a:ext cx="6337300" cy="1143000"/>
          </a:xfrm>
        </p:spPr>
        <p:txBody>
          <a:bodyPr/>
          <a:lstStyle/>
          <a:p>
            <a:pPr eaLnBrk="1" hangingPunct="1"/>
            <a:r>
              <a:rPr lang="ru-RU" b="1" i="1" dirty="0" smtClean="0">
                <a:solidFill>
                  <a:srgbClr val="3333CC"/>
                </a:solidFill>
              </a:rPr>
              <a:t>Игра “Как поступить”</a:t>
            </a:r>
            <a:endParaRPr lang="ru-RU" dirty="0" smtClean="0">
              <a:solidFill>
                <a:srgbClr val="3333CC"/>
              </a:solidFill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7030A0"/>
                </a:solidFill>
              </a:rPr>
              <a:t>1. Ты играешь во дворе с ребятами, но мама зовет тебя домой. Как ты поступишь?</a:t>
            </a:r>
          </a:p>
          <a:p>
            <a:pPr eaLnBrk="1" hangingPunct="1">
              <a:buFont typeface="Arial" charset="0"/>
              <a:buNone/>
            </a:pPr>
            <a:r>
              <a:rPr lang="ru-RU" smtClean="0">
                <a:solidFill>
                  <a:srgbClr val="FFFF00"/>
                </a:solidFill>
              </a:rPr>
              <a:t>    а) пойдешь домой.</a:t>
            </a:r>
          </a:p>
          <a:p>
            <a:pPr eaLnBrk="1" hangingPunct="1">
              <a:buFont typeface="Arial" charset="0"/>
              <a:buNone/>
            </a:pPr>
            <a:r>
              <a:rPr lang="ru-RU" smtClean="0">
                <a:solidFill>
                  <a:srgbClr val="FFFF00"/>
                </a:solidFill>
              </a:rPr>
              <a:t>    б) сделаешь вид, что не услышал маму.</a:t>
            </a:r>
          </a:p>
          <a:p>
            <a:pPr eaLnBrk="1" hangingPunct="1">
              <a:buFont typeface="Arial" charset="0"/>
              <a:buNone/>
            </a:pPr>
            <a:r>
              <a:rPr lang="ru-RU" smtClean="0">
                <a:solidFill>
                  <a:srgbClr val="FFFF00"/>
                </a:solidFill>
              </a:rPr>
              <a:t>    в) начнешь просить маму погулять еще.</a:t>
            </a:r>
          </a:p>
          <a:p>
            <a:pPr eaLnBrk="1" hangingPunct="1"/>
            <a:endParaRPr lang="ru-RU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42938" y="4643438"/>
            <a:ext cx="75009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FF00"/>
                </a:solidFill>
              </a:rPr>
              <a:t>  г) договоришься с друзьями встретиться завтра.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0000FF"/>
                </a:solidFill>
              </a:rPr>
              <a:t>2. Твоего друга вызвали к доске решать задачу, а у него не получается:</a:t>
            </a:r>
          </a:p>
          <a:p>
            <a:pPr eaLnBrk="1" hangingPunct="1"/>
            <a:endParaRPr lang="ru-RU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FFFF00"/>
                </a:solidFill>
              </a:rPr>
              <a:t>    а) ты будешь ему подсказывать.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FFFF00"/>
                </a:solidFill>
              </a:rPr>
              <a:t>    в) будешь смеяться и подшучивать.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FFFF00"/>
                </a:solidFill>
              </a:rPr>
              <a:t>    г) ничего не предпримешь.</a:t>
            </a:r>
          </a:p>
          <a:p>
            <a:pPr eaLnBrk="1" hangingPunct="1"/>
            <a:endParaRPr lang="ru-RU" dirty="0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857250" y="2786063"/>
            <a:ext cx="6956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FF00"/>
                </a:solidFill>
              </a:rPr>
              <a:t>б) поможешь разобраться после уроков.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14290"/>
            <a:ext cx="207170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0000FF"/>
                </a:solidFill>
              </a:rPr>
              <a:t>3. Ты нашел бездомного щенка, но у тебя уже есть собака: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FFFF00"/>
                </a:solidFill>
              </a:rPr>
              <a:t>    а) ты начнешь с ним играть, а потом бросишь его и побежишь домой.</a:t>
            </a:r>
          </a:p>
          <a:p>
            <a:pPr eaLnBrk="1" hangingPunct="1"/>
            <a:endParaRPr lang="ru-RU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FFFF00"/>
                </a:solidFill>
              </a:rPr>
              <a:t>    в) пройдешь мимо.</a:t>
            </a:r>
          </a:p>
          <a:p>
            <a:pPr eaLnBrk="1" hangingPunct="1"/>
            <a:endParaRPr lang="ru-RU" dirty="0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857250" y="3857625"/>
            <a:ext cx="5553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FF00"/>
                </a:solidFill>
              </a:rPr>
              <a:t>б) постараешься найти хозяина</a:t>
            </a:r>
            <a:r>
              <a:rPr lang="ru-RU">
                <a:solidFill>
                  <a:srgbClr val="FFFF00"/>
                </a:solidFill>
              </a:rPr>
              <a:t>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4214818"/>
            <a:ext cx="2571757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0000FF"/>
                </a:solidFill>
              </a:rPr>
              <a:t>4. В автобусе бабушке не хватило места, ты:</a:t>
            </a:r>
          </a:p>
          <a:p>
            <a:pPr eaLnBrk="1" hangingPunct="1"/>
            <a:endParaRPr lang="ru-RU" dirty="0" smtClean="0">
              <a:solidFill>
                <a:srgbClr val="C00000"/>
              </a:solidFill>
            </a:endParaRP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C00000"/>
                </a:solidFill>
              </a:rPr>
              <a:t> 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C00000"/>
                </a:solidFill>
              </a:rPr>
              <a:t>б) сделаешь вид, что не заметил.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C00000"/>
                </a:solidFill>
              </a:rPr>
              <a:t> 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C00000"/>
                </a:solidFill>
              </a:rPr>
              <a:t> в) притворишься, что спишь.</a:t>
            </a:r>
          </a:p>
          <a:p>
            <a:pPr eaLnBrk="1" hangingPunct="1"/>
            <a:endParaRPr lang="ru-RU" dirty="0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71500" y="2714625"/>
            <a:ext cx="585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</a:rPr>
              <a:t>а) уступишь бабушке место.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285728"/>
            <a:ext cx="21336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0000FF"/>
                </a:solidFill>
              </a:rPr>
              <a:t>5. Ты поймал “золотую рыбку”, но она выполнит  только одно желание, что ты выберешь?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FF0000"/>
                </a:solidFill>
              </a:rPr>
              <a:t>    а) купить компьютер.</a:t>
            </a:r>
          </a:p>
          <a:p>
            <a:pPr eaLnBrk="1" hangingPunct="1"/>
            <a:endParaRPr lang="ru-RU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rgbClr val="FF0000"/>
                </a:solidFill>
              </a:rPr>
              <a:t>    в) чтобы друг научился решать задачи и был отличником.</a:t>
            </a:r>
          </a:p>
          <a:p>
            <a:pPr eaLnBrk="1" hangingPunct="1"/>
            <a:endParaRPr lang="ru-RU" dirty="0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857250" y="3786188"/>
            <a:ext cx="506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</a:rPr>
              <a:t>б) помочь бездомной собаке.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0"/>
            <a:ext cx="2357454" cy="16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8286808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4"/>
            <a:ext cx="385765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57166"/>
            <a:ext cx="400052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3857628"/>
            <a:ext cx="3571900" cy="250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2" y="3857628"/>
            <a:ext cx="400052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0"/>
            <a:ext cx="7929618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Каким быть ?</a:t>
            </a:r>
          </a:p>
        </p:txBody>
      </p:sp>
      <p:pic>
        <p:nvPicPr>
          <p:cNvPr id="5" name="Picture 4" descr="Confused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>
          <a:xfrm>
            <a:off x="571472" y="1285860"/>
            <a:ext cx="3000396" cy="5000660"/>
          </a:xfr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2071678"/>
            <a:ext cx="2428892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idx="1"/>
          </p:nvPr>
        </p:nvSpPr>
        <p:spPr>
          <a:xfrm>
            <a:off x="500063" y="1785938"/>
            <a:ext cx="8229600" cy="4525962"/>
          </a:xfrm>
        </p:spPr>
        <p:txBody>
          <a:bodyPr/>
          <a:lstStyle/>
          <a:p>
            <a:pPr eaLnBrk="1" hangingPunct="1"/>
            <a:endParaRPr lang="ru-RU" sz="3600" b="1" i="1" dirty="0" smtClean="0">
              <a:solidFill>
                <a:srgbClr val="7030A0"/>
              </a:solidFill>
            </a:endParaRPr>
          </a:p>
          <a:p>
            <a:pPr eaLnBrk="1" hangingPunct="1"/>
            <a:endParaRPr lang="ru-RU" sz="3600" dirty="0" smtClean="0">
              <a:solidFill>
                <a:srgbClr val="7030A0"/>
              </a:solidFill>
            </a:endParaRPr>
          </a:p>
          <a:p>
            <a:pPr eaLnBrk="1" hangingPunct="1"/>
            <a:endParaRPr lang="ru-RU" sz="3600" dirty="0" smtClean="0">
              <a:solidFill>
                <a:srgbClr val="7030A0"/>
              </a:solidFill>
            </a:endParaRPr>
          </a:p>
          <a:p>
            <a:pPr eaLnBrk="1" hangingPunct="1"/>
            <a:endParaRPr lang="ru-RU" sz="3600" dirty="0" smtClean="0">
              <a:solidFill>
                <a:srgbClr val="7030A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sz="3600" dirty="0" smtClean="0">
                <a:solidFill>
                  <a:srgbClr val="7030A0"/>
                </a:solidFill>
              </a:rPr>
              <a:t> </a:t>
            </a:r>
          </a:p>
        </p:txBody>
      </p:sp>
      <p:pic>
        <p:nvPicPr>
          <p:cNvPr id="7171" name="Picture 9" descr="C41-33 копи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0"/>
            <a:ext cx="135731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8"/>
          <p:cNvSpPr>
            <a:spLocks noGrp="1" noChangeArrowheads="1"/>
          </p:cNvSpPr>
          <p:nvPr>
            <p:ph type="title"/>
          </p:nvPr>
        </p:nvSpPr>
        <p:spPr>
          <a:xfrm>
            <a:off x="6643688" y="274638"/>
            <a:ext cx="2043112" cy="1143000"/>
          </a:xfrm>
          <a:prstGeom prst="ellipse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993300"/>
            </a:solidFill>
            <a:round/>
          </a:ln>
        </p:spPr>
        <p:txBody>
          <a:bodyPr wrap="none"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9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9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642938" y="2000250"/>
            <a:ext cx="6861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7030A0"/>
                </a:solidFill>
              </a:rPr>
              <a:t>– </a:t>
            </a:r>
            <a:r>
              <a:rPr lang="ru-RU" sz="3200" b="1" i="1">
                <a:solidFill>
                  <a:srgbClr val="7030A0"/>
                </a:solidFill>
              </a:rPr>
              <a:t>Внешний вид человека – </a:t>
            </a:r>
            <a:r>
              <a:rPr lang="ru-RU" sz="3200">
                <a:solidFill>
                  <a:srgbClr val="7030A0"/>
                </a:solidFill>
              </a:rPr>
              <a:t>это …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42938" y="2500313"/>
            <a:ext cx="78662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200" b="1" i="1" dirty="0" smtClean="0">
              <a:solidFill>
                <a:srgbClr val="7030A0"/>
              </a:solidFill>
            </a:endParaRPr>
          </a:p>
          <a:p>
            <a:endParaRPr lang="ru-RU" sz="3200" b="1" i="1" dirty="0" smtClean="0">
              <a:solidFill>
                <a:srgbClr val="7030A0"/>
              </a:solidFill>
            </a:endParaRPr>
          </a:p>
          <a:p>
            <a:r>
              <a:rPr lang="ru-RU" sz="3200" b="1" i="1" dirty="0" smtClean="0">
                <a:solidFill>
                  <a:srgbClr val="7030A0"/>
                </a:solidFill>
              </a:rPr>
              <a:t>– </a:t>
            </a:r>
            <a:r>
              <a:rPr lang="ru-RU" sz="3200" b="1" i="1" dirty="0">
                <a:solidFill>
                  <a:srgbClr val="7030A0"/>
                </a:solidFill>
              </a:rPr>
              <a:t>Внутренний  мир человека </a:t>
            </a:r>
            <a:r>
              <a:rPr lang="ru-RU" sz="3200" dirty="0">
                <a:solidFill>
                  <a:srgbClr val="7030A0"/>
                </a:solidFill>
              </a:rPr>
              <a:t>– это … 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714375" y="5214938"/>
            <a:ext cx="8143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“Встречают </a:t>
            </a:r>
            <a:r>
              <a:rPr lang="ru-RU" sz="3600" dirty="0">
                <a:solidFill>
                  <a:srgbClr val="C00000"/>
                </a:solidFill>
              </a:rPr>
              <a:t>по одежке, а провожают по уму”.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29613" cy="490537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843213"/>
              </a:tblGrid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Calibri" pitchFamily="34" charset="0"/>
                        </a:rPr>
                        <a:t>Положительные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Черты характера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Отрицательные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5152" name="Picture 9" descr="C41-33 коп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0" y="0"/>
            <a:ext cx="135731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8"/>
          <p:cNvSpPr>
            <a:spLocks noGrp="1" noChangeArrowheads="1"/>
          </p:cNvSpPr>
          <p:nvPr>
            <p:ph type="title"/>
          </p:nvPr>
        </p:nvSpPr>
        <p:spPr>
          <a:xfrm>
            <a:off x="5786438" y="285750"/>
            <a:ext cx="1900237" cy="1143000"/>
          </a:xfrm>
          <a:prstGeom prst="ellipse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993300"/>
            </a:solidFill>
            <a:round/>
          </a:ln>
        </p:spPr>
        <p:txBody>
          <a:bodyPr wrap="none"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9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9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071938" y="2714625"/>
            <a:ext cx="1336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00"/>
                </a:solidFill>
                <a:latin typeface="Calibri" pitchFamily="34" charset="0"/>
              </a:rPr>
              <a:t> вранье</a:t>
            </a:r>
            <a:endParaRPr lang="ru-RU" sz="28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286250" y="3357563"/>
            <a:ext cx="11636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злость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4000500" y="4214813"/>
            <a:ext cx="1673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уважение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786188" y="5000625"/>
            <a:ext cx="21447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чувство юмора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571875" y="6000750"/>
            <a:ext cx="2305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libri" pitchFamily="34" charset="0"/>
              </a:rPr>
              <a:t>внимательность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8.67052E-7 L 0.25 -8.67052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0509 L -0.30104 0.005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38 1.50289E-6 L -0.33438 1.50289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622 0.00116 L -0.32622 0.0011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313"/>
          <a:ext cx="8229600" cy="64262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Calibri" pitchFamily="34" charset="0"/>
                        </a:rPr>
                        <a:t>Положительные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Черты характера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Отрицательные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429000" y="1143000"/>
            <a:ext cx="2271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неопрятность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500438" y="2071688"/>
            <a:ext cx="21923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аккуратность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357563" y="2857500"/>
            <a:ext cx="25288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общительность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4000500" y="371475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доброта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4071938" y="4429125"/>
            <a:ext cx="14970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грубость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071938" y="5214938"/>
            <a:ext cx="1023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ласка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500438" y="6072188"/>
            <a:ext cx="2268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высокомерие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29 0.00116 L 0.28229 0.00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1 0.00232 L -0.27031 0.0023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07 -0.0074 L -0.28107 -0.007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657 0.00416 L -0.27657 0.0041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64 -0.0037 L 0.28264 -0.003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1857364"/>
            <a:ext cx="6672262" cy="16430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3857628"/>
            <a:ext cx="691515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785786" y="2071678"/>
            <a:ext cx="3286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71538" y="4143380"/>
            <a:ext cx="24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eaLnBrk="1" hangingPunct="1"/>
            <a:r>
              <a:rPr lang="ru-RU" dirty="0" smtClean="0">
                <a:solidFill>
                  <a:schemeClr val="bg1"/>
                </a:solidFill>
              </a:rPr>
              <a:t>      </a:t>
            </a:r>
          </a:p>
        </p:txBody>
      </p:sp>
      <p:pic>
        <p:nvPicPr>
          <p:cNvPr id="10242" name="Picture 2" descr="http://www.vlivkor.com/uploads/posts/2009-03/1237798907_2_gi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8643998" cy="6119819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tol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000108"/>
            <a:ext cx="4572032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000628" y="1643050"/>
            <a:ext cx="39290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Посмотрите на картинку: вороны черные и только одна белая, но им хорошо вместе.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    Они весело танцуют и поют, и совсем неважно кто и какого цвета.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6" descr="toler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571612"/>
            <a:ext cx="41615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2413338"/>
            <a:ext cx="41434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Посмотрите: какой большой слон и какая маленькая мышка,  они общаются, дружат.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  Большой слон не обижает маленькую мышку. Они равны, не смотря на разницу в размерах.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41195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990000"/>
                </a:solidFill>
              </a:rPr>
              <a:t>-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41195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990000"/>
                </a:solidFill>
              </a:rPr>
              <a:t>-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344</Words>
  <Application>Microsoft Office PowerPoint</Application>
  <PresentationFormat>Экран (4:3)</PresentationFormat>
  <Paragraphs>70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?</vt:lpstr>
      <vt:lpstr>?</vt:lpstr>
      <vt:lpstr>Слайд 6</vt:lpstr>
      <vt:lpstr> </vt:lpstr>
      <vt:lpstr>Слайд 8</vt:lpstr>
      <vt:lpstr>Слайд 9</vt:lpstr>
      <vt:lpstr>Слайд 10</vt:lpstr>
      <vt:lpstr>Игра “Как поступить”</vt:lpstr>
      <vt:lpstr>Слайд 12</vt:lpstr>
      <vt:lpstr>Слайд 13</vt:lpstr>
      <vt:lpstr>Слайд 14</vt:lpstr>
      <vt:lpstr>Слайд 15</vt:lpstr>
      <vt:lpstr>Слайд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– Зачем человеку терпимость?</dc:title>
  <dc:creator>Наташа</dc:creator>
  <cp:lastModifiedBy>777</cp:lastModifiedBy>
  <cp:revision>68</cp:revision>
  <dcterms:created xsi:type="dcterms:W3CDTF">2001-01-01T01:58:27Z</dcterms:created>
  <dcterms:modified xsi:type="dcterms:W3CDTF">2012-12-12T15:41:53Z</dcterms:modified>
</cp:coreProperties>
</file>